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269" r:id="rId4"/>
    <p:sldId id="262" r:id="rId5"/>
    <p:sldId id="263" r:id="rId6"/>
    <p:sldId id="264" r:id="rId7"/>
    <p:sldId id="265" r:id="rId8"/>
    <p:sldId id="261" r:id="rId9"/>
    <p:sldId id="270" r:id="rId10"/>
    <p:sldId id="271" r:id="rId11"/>
    <p:sldId id="272" r:id="rId12"/>
    <p:sldId id="273" r:id="rId13"/>
  </p:sldIdLst>
  <p:sldSz cx="9144000" cy="6858000" type="screen4x3"/>
  <p:notesSz cx="6797675" cy="9926638"/>
  <p:defaultTextStyle>
    <a:defPPr>
      <a:defRPr lang="nl-N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D2D2"/>
    <a:srgbClr val="DCDCDC"/>
    <a:srgbClr val="C8C8C8"/>
    <a:srgbClr val="FEFEFE"/>
    <a:srgbClr val="FFFFFE"/>
    <a:srgbClr val="B2B2B2"/>
    <a:srgbClr val="A6A698"/>
    <a:srgbClr val="008B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2" autoAdjust="0"/>
    <p:restoredTop sz="65918" autoAdjust="0"/>
  </p:normalViewPr>
  <p:slideViewPr>
    <p:cSldViewPr>
      <p:cViewPr varScale="1">
        <p:scale>
          <a:sx n="52" d="100"/>
          <a:sy n="52" d="100"/>
        </p:scale>
        <p:origin x="-1786" y="-67"/>
      </p:cViewPr>
      <p:guideLst>
        <p:guide orient="horz" pos="2160"/>
        <p:guide pos="2880"/>
      </p:guideLst>
    </p:cSldViewPr>
  </p:slideViewPr>
  <p:notesTextViewPr>
    <p:cViewPr>
      <p:scale>
        <a:sx n="100" d="100"/>
        <a:sy n="100" d="100"/>
      </p:scale>
      <p:origin x="0" y="0"/>
    </p:cViewPr>
  </p:notesTextViewPr>
  <p:notesViewPr>
    <p:cSldViewPr>
      <p:cViewPr varScale="1">
        <p:scale>
          <a:sx n="72" d="100"/>
          <a:sy n="72" d="100"/>
        </p:scale>
        <p:origin x="-2400" y="-114"/>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nl-NL"/>
          </a:p>
        </p:txBody>
      </p:sp>
      <p:sp>
        <p:nvSpPr>
          <p:cNvPr id="8195" name="Rectangle 3"/>
          <p:cNvSpPr>
            <a:spLocks noGrp="1" noChangeArrowheads="1"/>
          </p:cNvSpPr>
          <p:nvPr>
            <p:ph type="dt" sz="quarter" idx="1"/>
          </p:nvPr>
        </p:nvSpPr>
        <p:spPr bwMode="auto">
          <a:xfrm>
            <a:off x="3851275"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FF34BC86-26B2-4E97-84BC-86D2BECDFB93}" type="datetime4">
              <a:rPr lang="nl-NL"/>
              <a:pPr/>
              <a:t>20 september 2016</a:t>
            </a:fld>
            <a:endParaRPr lang="nl-NL"/>
          </a:p>
        </p:txBody>
      </p:sp>
      <p:sp>
        <p:nvSpPr>
          <p:cNvPr id="8196" name="Rectangle 4"/>
          <p:cNvSpPr>
            <a:spLocks noGrp="1" noChangeArrowheads="1"/>
          </p:cNvSpPr>
          <p:nvPr>
            <p:ph type="ftr" sz="quarter" idx="2"/>
          </p:nvPr>
        </p:nvSpPr>
        <p:spPr bwMode="auto">
          <a:xfrm>
            <a:off x="0" y="9428163"/>
            <a:ext cx="294481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nl-NL"/>
          </a:p>
        </p:txBody>
      </p:sp>
      <p:sp>
        <p:nvSpPr>
          <p:cNvPr id="8197" name="Rectangle 5"/>
          <p:cNvSpPr>
            <a:spLocks noGrp="1" noChangeArrowheads="1"/>
          </p:cNvSpPr>
          <p:nvPr>
            <p:ph type="sldNum" sz="quarter" idx="3"/>
          </p:nvPr>
        </p:nvSpPr>
        <p:spPr bwMode="auto">
          <a:xfrm>
            <a:off x="3851275" y="9428163"/>
            <a:ext cx="294481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5ECE614-CF06-4360-A034-A4F9B9C4995D}" type="slidenum">
              <a:rPr lang="nl-NL"/>
              <a:pPr/>
              <a:t>‹#›</a:t>
            </a:fld>
            <a:endParaRPr lang="nl-NL"/>
          </a:p>
        </p:txBody>
      </p:sp>
    </p:spTree>
    <p:extLst>
      <p:ext uri="{BB962C8B-B14F-4D97-AF65-F5344CB8AC3E}">
        <p14:creationId xmlns:p14="http://schemas.microsoft.com/office/powerpoint/2010/main" val="1059290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nl-NL"/>
          </a:p>
        </p:txBody>
      </p:sp>
      <p:sp>
        <p:nvSpPr>
          <p:cNvPr id="7171" name="Rectangle 3"/>
          <p:cNvSpPr>
            <a:spLocks noGrp="1" noChangeArrowheads="1"/>
          </p:cNvSpPr>
          <p:nvPr>
            <p:ph type="dt" idx="1"/>
          </p:nvPr>
        </p:nvSpPr>
        <p:spPr bwMode="auto">
          <a:xfrm>
            <a:off x="3851275"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D87936C7-6A70-449E-955C-4D17B497A807}" type="datetime4">
              <a:rPr lang="nl-NL"/>
              <a:pPr/>
              <a:t>20 september 2016</a:t>
            </a:fld>
            <a:endParaRPr lang="nl-NL"/>
          </a:p>
        </p:txBody>
      </p:sp>
      <p:sp>
        <p:nvSpPr>
          <p:cNvPr id="7172"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smtClean="0"/>
              <a:t>Klik om de opmaakprofielen van de modeltekst te bewerken</a:t>
            </a:r>
          </a:p>
          <a:p>
            <a:pPr lvl="1"/>
            <a:r>
              <a:rPr lang="nl-NL" smtClean="0"/>
              <a:t>Tweede niveau</a:t>
            </a:r>
          </a:p>
          <a:p>
            <a:pPr lvl="2"/>
            <a:r>
              <a:rPr lang="nl-NL" smtClean="0"/>
              <a:t>Derde niveau</a:t>
            </a:r>
          </a:p>
          <a:p>
            <a:pPr lvl="3"/>
            <a:r>
              <a:rPr lang="nl-NL" smtClean="0"/>
              <a:t>Vierde niveau</a:t>
            </a:r>
          </a:p>
          <a:p>
            <a:pPr lvl="4"/>
            <a:r>
              <a:rPr lang="nl-NL" smtClean="0"/>
              <a:t>Vijfde niveau</a:t>
            </a:r>
          </a:p>
        </p:txBody>
      </p:sp>
      <p:sp>
        <p:nvSpPr>
          <p:cNvPr id="7174" name="Rectangle 6"/>
          <p:cNvSpPr>
            <a:spLocks noGrp="1" noChangeArrowheads="1"/>
          </p:cNvSpPr>
          <p:nvPr>
            <p:ph type="ftr" sz="quarter" idx="4"/>
          </p:nvPr>
        </p:nvSpPr>
        <p:spPr bwMode="auto">
          <a:xfrm>
            <a:off x="0" y="9428163"/>
            <a:ext cx="294481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nl-NL"/>
          </a:p>
        </p:txBody>
      </p:sp>
      <p:sp>
        <p:nvSpPr>
          <p:cNvPr id="7175" name="Rectangle 7"/>
          <p:cNvSpPr>
            <a:spLocks noGrp="1" noChangeArrowheads="1"/>
          </p:cNvSpPr>
          <p:nvPr>
            <p:ph type="sldNum" sz="quarter" idx="5"/>
          </p:nvPr>
        </p:nvSpPr>
        <p:spPr bwMode="auto">
          <a:xfrm>
            <a:off x="3851275" y="9428163"/>
            <a:ext cx="294481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FA2684D4-5C03-4A46-9CBF-D8F1FEEB2460}" type="slidenum">
              <a:rPr lang="nl-NL"/>
              <a:pPr/>
              <a:t>‹#›</a:t>
            </a:fld>
            <a:endParaRPr lang="nl-NL"/>
          </a:p>
        </p:txBody>
      </p:sp>
    </p:spTree>
    <p:extLst>
      <p:ext uri="{BB962C8B-B14F-4D97-AF65-F5344CB8AC3E}">
        <p14:creationId xmlns:p14="http://schemas.microsoft.com/office/powerpoint/2010/main" val="453732423"/>
      </p:ext>
    </p:extLst>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Date Placeholder 3"/>
          <p:cNvSpPr>
            <a:spLocks noGrp="1"/>
          </p:cNvSpPr>
          <p:nvPr>
            <p:ph type="dt" idx="10"/>
          </p:nvPr>
        </p:nvSpPr>
        <p:spPr/>
        <p:txBody>
          <a:bodyPr/>
          <a:lstStyle/>
          <a:p>
            <a:fld id="{D87936C7-6A70-449E-955C-4D17B497A807}" type="datetime4">
              <a:rPr lang="nl-NL" smtClean="0"/>
              <a:pPr/>
              <a:t>20 september 2016</a:t>
            </a:fld>
            <a:endParaRPr lang="nl-NL"/>
          </a:p>
        </p:txBody>
      </p:sp>
      <p:sp>
        <p:nvSpPr>
          <p:cNvPr id="5" name="Slide Number Placeholder 4"/>
          <p:cNvSpPr>
            <a:spLocks noGrp="1"/>
          </p:cNvSpPr>
          <p:nvPr>
            <p:ph type="sldNum" sz="quarter" idx="11"/>
          </p:nvPr>
        </p:nvSpPr>
        <p:spPr/>
        <p:txBody>
          <a:bodyPr/>
          <a:lstStyle/>
          <a:p>
            <a:fld id="{FA2684D4-5C03-4A46-9CBF-D8F1FEEB2460}" type="slidenum">
              <a:rPr lang="nl-NL" smtClean="0"/>
              <a:pPr/>
              <a:t>2</a:t>
            </a:fld>
            <a:endParaRPr lang="nl-NL"/>
          </a:p>
        </p:txBody>
      </p:sp>
    </p:spTree>
    <p:extLst>
      <p:ext uri="{BB962C8B-B14F-4D97-AF65-F5344CB8AC3E}">
        <p14:creationId xmlns:p14="http://schemas.microsoft.com/office/powerpoint/2010/main" val="3722238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Beheer1</a:t>
            </a:r>
            <a:r>
              <a:rPr lang="en-US" baseline="0" dirty="0" smtClean="0"/>
              <a:t> </a:t>
            </a:r>
            <a:r>
              <a:rPr lang="en-US" dirty="0" smtClean="0"/>
              <a:t>Database </a:t>
            </a:r>
            <a:r>
              <a:rPr lang="en-US" dirty="0" err="1" smtClean="0"/>
              <a:t>wordt</a:t>
            </a:r>
            <a:r>
              <a:rPr lang="en-US" baseline="0" dirty="0" smtClean="0"/>
              <a:t> </a:t>
            </a:r>
            <a:r>
              <a:rPr lang="en-US" baseline="0" dirty="0" err="1" smtClean="0"/>
              <a:t>alleen</a:t>
            </a:r>
            <a:r>
              <a:rPr lang="en-US" baseline="0" dirty="0" smtClean="0"/>
              <a:t> </a:t>
            </a:r>
            <a:r>
              <a:rPr lang="en-US" baseline="0" dirty="0" err="1" smtClean="0"/>
              <a:t>bijgewerkt</a:t>
            </a:r>
            <a:r>
              <a:rPr lang="en-US" baseline="0" dirty="0" smtClean="0"/>
              <a:t>, </a:t>
            </a:r>
            <a:r>
              <a:rPr lang="en-US" baseline="0" dirty="0" err="1" smtClean="0"/>
              <a:t>wanneer</a:t>
            </a:r>
            <a:r>
              <a:rPr lang="en-US" baseline="0" dirty="0" smtClean="0"/>
              <a:t> user </a:t>
            </a:r>
            <a:r>
              <a:rPr lang="en-US" baseline="0" dirty="0" err="1" smtClean="0"/>
              <a:t>voor</a:t>
            </a:r>
            <a:r>
              <a:rPr lang="en-US" baseline="0" dirty="0" smtClean="0"/>
              <a:t> ‘</a:t>
            </a:r>
            <a:r>
              <a:rPr lang="en-US" baseline="0" dirty="0" err="1" smtClean="0"/>
              <a:t>opslaan</a:t>
            </a:r>
            <a:r>
              <a:rPr lang="en-US" baseline="0" dirty="0" smtClean="0"/>
              <a:t>’ </a:t>
            </a:r>
            <a:r>
              <a:rPr lang="en-US" baseline="0" dirty="0" err="1" smtClean="0"/>
              <a:t>kiest</a:t>
            </a:r>
            <a:r>
              <a:rPr lang="en-US" baseline="0" dirty="0" smtClean="0"/>
              <a:t>. </a:t>
            </a:r>
          </a:p>
          <a:p>
            <a:r>
              <a:rPr lang="en-US" baseline="0" dirty="0" smtClean="0"/>
              <a:t>NFR 14/ HR.Q13: DSM is </a:t>
            </a:r>
            <a:r>
              <a:rPr lang="en-US" baseline="0" dirty="0" err="1" smtClean="0"/>
              <a:t>databeheer</a:t>
            </a:r>
            <a:r>
              <a:rPr lang="en-US" baseline="0" dirty="0" smtClean="0"/>
              <a:t>-  en </a:t>
            </a:r>
            <a:r>
              <a:rPr lang="en-US" baseline="0" dirty="0" err="1" smtClean="0"/>
              <a:t>databewerkingsprogramma</a:t>
            </a:r>
            <a:r>
              <a:rPr lang="en-US" baseline="0" dirty="0" smtClean="0"/>
              <a:t>. De </a:t>
            </a:r>
            <a:r>
              <a:rPr lang="en-US" baseline="0" dirty="0" err="1" smtClean="0"/>
              <a:t>ingevoerde</a:t>
            </a:r>
            <a:r>
              <a:rPr lang="en-US" baseline="0" dirty="0" smtClean="0"/>
              <a:t>  data </a:t>
            </a:r>
            <a:r>
              <a:rPr lang="en-US" baseline="0" dirty="0" err="1" smtClean="0"/>
              <a:t>wordt</a:t>
            </a:r>
            <a:r>
              <a:rPr lang="en-US" baseline="0" dirty="0" smtClean="0"/>
              <a:t> </a:t>
            </a:r>
            <a:r>
              <a:rPr lang="en-US" baseline="0" dirty="0" err="1" smtClean="0"/>
              <a:t>juist</a:t>
            </a:r>
            <a:r>
              <a:rPr lang="en-US" baseline="0" dirty="0" smtClean="0"/>
              <a:t> </a:t>
            </a:r>
            <a:r>
              <a:rPr lang="en-US" baseline="0" dirty="0" err="1" smtClean="0"/>
              <a:t>bewerkt</a:t>
            </a:r>
            <a:r>
              <a:rPr lang="en-US" baseline="0" dirty="0" smtClean="0"/>
              <a:t> tot </a:t>
            </a:r>
            <a:r>
              <a:rPr lang="en-US" baseline="0" dirty="0" err="1" smtClean="0"/>
              <a:t>schematiseringen</a:t>
            </a:r>
            <a:r>
              <a:rPr lang="en-US" baseline="0" dirty="0" smtClean="0"/>
              <a:t>. </a:t>
            </a:r>
            <a:r>
              <a:rPr lang="en-US" baseline="0" dirty="0" err="1" smtClean="0"/>
              <a:t>Combineren</a:t>
            </a:r>
            <a:r>
              <a:rPr lang="en-US" baseline="0" dirty="0" smtClean="0"/>
              <a:t> van data is </a:t>
            </a:r>
            <a:r>
              <a:rPr lang="en-US" baseline="0" dirty="0" err="1" smtClean="0"/>
              <a:t>eenmalig</a:t>
            </a:r>
            <a:r>
              <a:rPr lang="en-US" baseline="0" dirty="0" smtClean="0"/>
              <a:t>: </a:t>
            </a:r>
            <a:r>
              <a:rPr lang="en-US" baseline="0" dirty="0" err="1" smtClean="0"/>
              <a:t>bijvoorbeel</a:t>
            </a:r>
            <a:r>
              <a:rPr lang="en-US" baseline="0" dirty="0" smtClean="0"/>
              <a:t> 2D </a:t>
            </a:r>
            <a:r>
              <a:rPr lang="en-US" baseline="0" dirty="0" err="1" smtClean="0"/>
              <a:t>ondergrondprofiel</a:t>
            </a:r>
            <a:r>
              <a:rPr lang="en-US" baseline="0" dirty="0" smtClean="0"/>
              <a:t> </a:t>
            </a:r>
            <a:r>
              <a:rPr lang="en-US" baseline="0" dirty="0" err="1" smtClean="0"/>
              <a:t>wordt</a:t>
            </a:r>
            <a:r>
              <a:rPr lang="en-US" baseline="0" dirty="0" smtClean="0"/>
              <a:t> </a:t>
            </a:r>
            <a:r>
              <a:rPr lang="en-US" baseline="0" dirty="0" err="1" smtClean="0"/>
              <a:t>opgebouwd</a:t>
            </a:r>
            <a:r>
              <a:rPr lang="en-US" baseline="0" dirty="0" smtClean="0"/>
              <a:t> </a:t>
            </a:r>
            <a:r>
              <a:rPr lang="en-US" baseline="0" dirty="0" err="1" smtClean="0"/>
              <a:t>uit</a:t>
            </a:r>
            <a:r>
              <a:rPr lang="en-US" baseline="0" dirty="0" smtClean="0"/>
              <a:t> 1D </a:t>
            </a:r>
            <a:r>
              <a:rPr lang="en-US" baseline="0" dirty="0" err="1" smtClean="0"/>
              <a:t>ondergrondprofiel</a:t>
            </a:r>
            <a:r>
              <a:rPr lang="en-US" baseline="0" dirty="0" smtClean="0"/>
              <a:t> en </a:t>
            </a:r>
            <a:r>
              <a:rPr lang="en-US" baseline="0" dirty="0" err="1" smtClean="0"/>
              <a:t>hoogtegeometrie</a:t>
            </a:r>
            <a:r>
              <a:rPr lang="en-US" baseline="0" dirty="0" smtClean="0"/>
              <a:t>. </a:t>
            </a:r>
            <a:r>
              <a:rPr lang="en-US" baseline="0" dirty="0" err="1" smtClean="0"/>
              <a:t>Wijzigingen</a:t>
            </a:r>
            <a:r>
              <a:rPr lang="en-US" baseline="0" dirty="0" smtClean="0"/>
              <a:t> in 1 van </a:t>
            </a:r>
            <a:r>
              <a:rPr lang="en-US" baseline="0" dirty="0" err="1" smtClean="0"/>
              <a:t>deze</a:t>
            </a:r>
            <a:r>
              <a:rPr lang="en-US" baseline="0" dirty="0" smtClean="0"/>
              <a:t> </a:t>
            </a:r>
            <a:r>
              <a:rPr lang="en-US" baseline="0" dirty="0" err="1" smtClean="0"/>
              <a:t>componenten</a:t>
            </a:r>
            <a:r>
              <a:rPr lang="en-US" baseline="0" dirty="0" smtClean="0"/>
              <a:t> </a:t>
            </a:r>
            <a:r>
              <a:rPr lang="en-US" baseline="0" dirty="0" err="1" smtClean="0"/>
              <a:t>hebben</a:t>
            </a:r>
            <a:r>
              <a:rPr lang="en-US" baseline="0" dirty="0" smtClean="0"/>
              <a:t> </a:t>
            </a:r>
            <a:r>
              <a:rPr lang="en-US" baseline="0" dirty="0" err="1" smtClean="0"/>
              <a:t>geen</a:t>
            </a:r>
            <a:r>
              <a:rPr lang="en-US" baseline="0" dirty="0" smtClean="0"/>
              <a:t> effect op de </a:t>
            </a:r>
            <a:r>
              <a:rPr lang="en-US" baseline="0" dirty="0" err="1" smtClean="0"/>
              <a:t>anderen</a:t>
            </a:r>
            <a:r>
              <a:rPr lang="en-US" baseline="0" dirty="0" smtClean="0"/>
              <a:t>.</a:t>
            </a:r>
          </a:p>
          <a:p>
            <a:endParaRPr lang="nl-NL" dirty="0"/>
          </a:p>
        </p:txBody>
      </p:sp>
      <p:sp>
        <p:nvSpPr>
          <p:cNvPr id="4" name="Date Placeholder 3"/>
          <p:cNvSpPr>
            <a:spLocks noGrp="1"/>
          </p:cNvSpPr>
          <p:nvPr>
            <p:ph type="dt" idx="10"/>
          </p:nvPr>
        </p:nvSpPr>
        <p:spPr/>
        <p:txBody>
          <a:bodyPr/>
          <a:lstStyle/>
          <a:p>
            <a:fld id="{D87936C7-6A70-449E-955C-4D17B497A807}" type="datetime4">
              <a:rPr lang="nl-NL" smtClean="0"/>
              <a:pPr/>
              <a:t>20 september 2016</a:t>
            </a:fld>
            <a:endParaRPr lang="nl-NL"/>
          </a:p>
        </p:txBody>
      </p:sp>
      <p:sp>
        <p:nvSpPr>
          <p:cNvPr id="5" name="Slide Number Placeholder 4"/>
          <p:cNvSpPr>
            <a:spLocks noGrp="1"/>
          </p:cNvSpPr>
          <p:nvPr>
            <p:ph type="sldNum" sz="quarter" idx="11"/>
          </p:nvPr>
        </p:nvSpPr>
        <p:spPr/>
        <p:txBody>
          <a:bodyPr/>
          <a:lstStyle/>
          <a:p>
            <a:fld id="{FA2684D4-5C03-4A46-9CBF-D8F1FEEB2460}" type="slidenum">
              <a:rPr lang="nl-NL" smtClean="0"/>
              <a:pPr/>
              <a:t>3</a:t>
            </a:fld>
            <a:endParaRPr lang="nl-NL"/>
          </a:p>
        </p:txBody>
      </p:sp>
    </p:spTree>
    <p:extLst>
      <p:ext uri="{BB962C8B-B14F-4D97-AF65-F5344CB8AC3E}">
        <p14:creationId xmlns:p14="http://schemas.microsoft.com/office/powerpoint/2010/main" val="3106217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DSM:</a:t>
            </a:r>
            <a:r>
              <a:rPr lang="en-US" baseline="0" dirty="0" smtClean="0"/>
              <a:t> </a:t>
            </a:r>
            <a:r>
              <a:rPr lang="en-US" baseline="0" dirty="0" err="1" smtClean="0"/>
              <a:t>voortgang</a:t>
            </a:r>
            <a:r>
              <a:rPr lang="en-US" baseline="0" dirty="0" smtClean="0"/>
              <a:t> </a:t>
            </a:r>
            <a:r>
              <a:rPr lang="en-US" baseline="0" dirty="0" err="1" smtClean="0"/>
              <a:t>alleen</a:t>
            </a:r>
            <a:r>
              <a:rPr lang="en-US" baseline="0" dirty="0" smtClean="0"/>
              <a:t> van </a:t>
            </a:r>
            <a:r>
              <a:rPr lang="en-US" baseline="0" dirty="0" err="1" smtClean="0"/>
              <a:t>toepassing</a:t>
            </a:r>
            <a:r>
              <a:rPr lang="en-US" baseline="0" dirty="0" smtClean="0"/>
              <a:t> </a:t>
            </a:r>
            <a:r>
              <a:rPr lang="en-US" baseline="0" dirty="0" err="1" smtClean="0"/>
              <a:t>bij</a:t>
            </a:r>
            <a:r>
              <a:rPr lang="en-US" baseline="0" dirty="0" smtClean="0"/>
              <a:t> </a:t>
            </a:r>
            <a:r>
              <a:rPr lang="en-US" baseline="0" dirty="0" err="1" smtClean="0"/>
              <a:t>importeren</a:t>
            </a:r>
            <a:r>
              <a:rPr lang="en-US" baseline="0" dirty="0" smtClean="0"/>
              <a:t> en </a:t>
            </a:r>
            <a:r>
              <a:rPr lang="en-US" baseline="0" dirty="0" err="1" smtClean="0"/>
              <a:t>openen</a:t>
            </a:r>
            <a:r>
              <a:rPr lang="en-US" baseline="0" dirty="0" smtClean="0"/>
              <a:t> </a:t>
            </a:r>
            <a:r>
              <a:rPr lang="en-US" baseline="0" dirty="0" err="1" smtClean="0"/>
              <a:t>projecten</a:t>
            </a:r>
            <a:r>
              <a:rPr lang="en-US" baseline="0" dirty="0" smtClean="0"/>
              <a:t>.</a:t>
            </a:r>
            <a:endParaRPr lang="nl-NL" dirty="0"/>
          </a:p>
        </p:txBody>
      </p:sp>
      <p:sp>
        <p:nvSpPr>
          <p:cNvPr id="4" name="Date Placeholder 3"/>
          <p:cNvSpPr>
            <a:spLocks noGrp="1"/>
          </p:cNvSpPr>
          <p:nvPr>
            <p:ph type="dt" idx="10"/>
          </p:nvPr>
        </p:nvSpPr>
        <p:spPr/>
        <p:txBody>
          <a:bodyPr/>
          <a:lstStyle/>
          <a:p>
            <a:fld id="{D87936C7-6A70-449E-955C-4D17B497A807}" type="datetime4">
              <a:rPr lang="nl-NL" smtClean="0"/>
              <a:pPr/>
              <a:t>20 september 2016</a:t>
            </a:fld>
            <a:endParaRPr lang="nl-NL"/>
          </a:p>
        </p:txBody>
      </p:sp>
      <p:sp>
        <p:nvSpPr>
          <p:cNvPr id="5" name="Slide Number Placeholder 4"/>
          <p:cNvSpPr>
            <a:spLocks noGrp="1"/>
          </p:cNvSpPr>
          <p:nvPr>
            <p:ph type="sldNum" sz="quarter" idx="11"/>
          </p:nvPr>
        </p:nvSpPr>
        <p:spPr/>
        <p:txBody>
          <a:bodyPr/>
          <a:lstStyle/>
          <a:p>
            <a:fld id="{FA2684D4-5C03-4A46-9CBF-D8F1FEEB2460}" type="slidenum">
              <a:rPr lang="nl-NL" smtClean="0"/>
              <a:pPr/>
              <a:t>6</a:t>
            </a:fld>
            <a:endParaRPr lang="nl-NL"/>
          </a:p>
        </p:txBody>
      </p:sp>
    </p:spTree>
    <p:extLst>
      <p:ext uri="{BB962C8B-B14F-4D97-AF65-F5344CB8AC3E}">
        <p14:creationId xmlns:p14="http://schemas.microsoft.com/office/powerpoint/2010/main" val="7723754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057400" y="3076575"/>
            <a:ext cx="6618288" cy="885825"/>
          </a:xfrm>
        </p:spPr>
        <p:txBody>
          <a:bodyPr tIns="0" bIns="0"/>
          <a:lstStyle>
            <a:lvl1pPr>
              <a:defRPr>
                <a:solidFill>
                  <a:srgbClr val="008BBF"/>
                </a:solidFill>
              </a:defRPr>
            </a:lvl1pPr>
          </a:lstStyle>
          <a:p>
            <a:pPr lvl="0"/>
            <a:r>
              <a:rPr lang="en-US" noProof="0" smtClean="0"/>
              <a:t>Click to edit Master title style</a:t>
            </a:r>
            <a:endParaRPr lang="nl-NL" noProof="0" smtClean="0"/>
          </a:p>
        </p:txBody>
      </p:sp>
      <p:sp>
        <p:nvSpPr>
          <p:cNvPr id="3075" name="Rectangle 3"/>
          <p:cNvSpPr>
            <a:spLocks noGrp="1" noChangeArrowheads="1"/>
          </p:cNvSpPr>
          <p:nvPr>
            <p:ph type="subTitle" idx="1"/>
          </p:nvPr>
        </p:nvSpPr>
        <p:spPr>
          <a:xfrm>
            <a:off x="2057400" y="4113213"/>
            <a:ext cx="6618288" cy="1144587"/>
          </a:xfrm>
        </p:spPr>
        <p:txBody>
          <a:bodyPr/>
          <a:lstStyle>
            <a:lvl1pPr marL="0" indent="0">
              <a:defRPr>
                <a:solidFill>
                  <a:srgbClr val="008BBF"/>
                </a:solidFill>
              </a:defRPr>
            </a:lvl1pPr>
          </a:lstStyle>
          <a:p>
            <a:pPr lvl="0"/>
            <a:r>
              <a:rPr lang="en-US" noProof="0" smtClean="0"/>
              <a:t>Click to edit Master subtitle style</a:t>
            </a:r>
            <a:endParaRPr lang="nl-NL" noProof="0" smtClean="0"/>
          </a:p>
        </p:txBody>
      </p:sp>
      <p:pic>
        <p:nvPicPr>
          <p:cNvPr id="308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4146550" cy="25479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81" name="Picture 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663" y="333375"/>
            <a:ext cx="2170112" cy="9953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82" name="Rectangle 10"/>
          <p:cNvSpPr>
            <a:spLocks noChangeArrowheads="1"/>
          </p:cNvSpPr>
          <p:nvPr/>
        </p:nvSpPr>
        <p:spPr bwMode="auto">
          <a:xfrm>
            <a:off x="0" y="1595438"/>
            <a:ext cx="9144000" cy="319087"/>
          </a:xfrm>
          <a:prstGeom prst="rect">
            <a:avLst/>
          </a:prstGeom>
          <a:solidFill>
            <a:srgbClr val="7FA1B6">
              <a:alpha val="2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3" name="Rectangle 11"/>
          <p:cNvSpPr>
            <a:spLocks noChangeArrowheads="1"/>
          </p:cNvSpPr>
          <p:nvPr/>
        </p:nvSpPr>
        <p:spPr bwMode="auto">
          <a:xfrm>
            <a:off x="0" y="1914525"/>
            <a:ext cx="9144000" cy="319088"/>
          </a:xfrm>
          <a:prstGeom prst="rect">
            <a:avLst/>
          </a:prstGeom>
          <a:solidFill>
            <a:srgbClr val="7FA1B6">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4" name="Rectangle 12"/>
          <p:cNvSpPr>
            <a:spLocks noChangeArrowheads="1"/>
          </p:cNvSpPr>
          <p:nvPr/>
        </p:nvSpPr>
        <p:spPr bwMode="auto">
          <a:xfrm>
            <a:off x="0" y="2233613"/>
            <a:ext cx="9144000" cy="319087"/>
          </a:xfrm>
          <a:prstGeom prst="rect">
            <a:avLst/>
          </a:prstGeom>
          <a:solidFill>
            <a:srgbClr val="7FA1B6">
              <a:alpha val="7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945" tIns="41473" rIns="82945" bIns="41473" anchor="ctr"/>
          <a:lstStyle/>
          <a:p>
            <a:pPr algn="ctr" defTabSz="414338" hangingPunct="0">
              <a:lnSpc>
                <a:spcPct val="80000"/>
              </a:lnSpc>
              <a:buClr>
                <a:srgbClr val="000000"/>
              </a:buClr>
              <a:buSzPct val="45000"/>
              <a:buFont typeface="Wingdings" pitchFamily="2" charset="2"/>
              <a:buNone/>
            </a:pPr>
            <a:endParaRPr lang="en-US" sz="1600">
              <a:solidFill>
                <a:schemeClr val="bg1"/>
              </a:solidFill>
              <a:ea typeface="MS Gothic" charset="-128"/>
            </a:endParaRPr>
          </a:p>
        </p:txBody>
      </p:sp>
      <p:sp>
        <p:nvSpPr>
          <p:cNvPr id="3085" name="Line 13"/>
          <p:cNvSpPr>
            <a:spLocks noChangeShapeType="1"/>
          </p:cNvSpPr>
          <p:nvPr/>
        </p:nvSpPr>
        <p:spPr bwMode="auto">
          <a:xfrm>
            <a:off x="0" y="1914525"/>
            <a:ext cx="9144000" cy="1588"/>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6" name="Line 14"/>
          <p:cNvSpPr>
            <a:spLocks noChangeShapeType="1"/>
          </p:cNvSpPr>
          <p:nvPr/>
        </p:nvSpPr>
        <p:spPr bwMode="auto">
          <a:xfrm>
            <a:off x="0" y="2233613"/>
            <a:ext cx="9144000" cy="1587"/>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7" name="Line 15"/>
          <p:cNvSpPr>
            <a:spLocks noChangeShapeType="1"/>
          </p:cNvSpPr>
          <p:nvPr/>
        </p:nvSpPr>
        <p:spPr bwMode="auto">
          <a:xfrm>
            <a:off x="0" y="1595438"/>
            <a:ext cx="9144000" cy="1587"/>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9" name="Rectangle 17"/>
          <p:cNvSpPr>
            <a:spLocks noGrp="1" noChangeArrowheads="1"/>
          </p:cNvSpPr>
          <p:nvPr>
            <p:ph type="dt" sz="quarter" idx="2"/>
          </p:nvPr>
        </p:nvSpPr>
        <p:spPr>
          <a:xfrm>
            <a:off x="2057400" y="5803900"/>
            <a:ext cx="6618288" cy="338138"/>
          </a:xfrm>
        </p:spPr>
        <p:txBody>
          <a:bodyPr/>
          <a:lstStyle>
            <a:lvl1pPr>
              <a:defRPr sz="1600"/>
            </a:lvl1pPr>
          </a:lstStyle>
          <a:p>
            <a:fld id="{160C8537-CD5B-4F6A-8990-14BC11FCC3F8}" type="datetime4">
              <a:rPr lang="nl-NL"/>
              <a:pPr/>
              <a:t>20 september 2016</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861030A-D9DC-426C-A4D0-5E7AEAC0AFF5}" type="datetime4">
              <a:rPr lang="nl-NL"/>
              <a:pPr/>
              <a:t>20 september 2016</a:t>
            </a:fld>
            <a:endParaRPr lang="nl-NL"/>
          </a:p>
        </p:txBody>
      </p:sp>
      <p:sp>
        <p:nvSpPr>
          <p:cNvPr id="5" name="Footer Placeholder 4"/>
          <p:cNvSpPr>
            <a:spLocks noGrp="1"/>
          </p:cNvSpPr>
          <p:nvPr>
            <p:ph type="ftr" sz="quarter" idx="11"/>
          </p:nvPr>
        </p:nvSpPr>
        <p:spPr/>
        <p:txBody>
          <a:bodyPr/>
          <a:lstStyle>
            <a:lvl1pPr>
              <a:defRPr/>
            </a:lvl1pPr>
          </a:lstStyle>
          <a:p>
            <a:endParaRPr lang="nl-NL"/>
          </a:p>
        </p:txBody>
      </p:sp>
      <p:sp>
        <p:nvSpPr>
          <p:cNvPr id="6" name="Slide Number Placeholder 5"/>
          <p:cNvSpPr>
            <a:spLocks noGrp="1"/>
          </p:cNvSpPr>
          <p:nvPr>
            <p:ph type="sldNum" sz="quarter" idx="12"/>
          </p:nvPr>
        </p:nvSpPr>
        <p:spPr/>
        <p:txBody>
          <a:bodyPr/>
          <a:lstStyle>
            <a:lvl1pPr>
              <a:defRPr/>
            </a:lvl1pPr>
          </a:lstStyle>
          <a:p>
            <a:fld id="{CD88C096-3EE4-4BEC-940C-289F65359199}" type="slidenum">
              <a:rPr lang="nl-NL"/>
              <a:pPr/>
              <a:t>‹#›</a:t>
            </a:fld>
            <a:endParaRPr lang="nl-NL"/>
          </a:p>
        </p:txBody>
      </p:sp>
    </p:spTree>
    <p:extLst>
      <p:ext uri="{BB962C8B-B14F-4D97-AF65-F5344CB8AC3E}">
        <p14:creationId xmlns:p14="http://schemas.microsoft.com/office/powerpoint/2010/main" val="757104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8BC86C5-C2DA-4EDA-978F-153C5DCCD893}" type="datetime4">
              <a:rPr lang="nl-NL"/>
              <a:pPr/>
              <a:t>20 september 2016</a:t>
            </a:fld>
            <a:endParaRPr lang="nl-NL"/>
          </a:p>
        </p:txBody>
      </p:sp>
      <p:sp>
        <p:nvSpPr>
          <p:cNvPr id="5" name="Footer Placeholder 4"/>
          <p:cNvSpPr>
            <a:spLocks noGrp="1"/>
          </p:cNvSpPr>
          <p:nvPr>
            <p:ph type="ftr" sz="quarter" idx="11"/>
          </p:nvPr>
        </p:nvSpPr>
        <p:spPr/>
        <p:txBody>
          <a:bodyPr/>
          <a:lstStyle>
            <a:lvl1pPr>
              <a:defRPr/>
            </a:lvl1pPr>
          </a:lstStyle>
          <a:p>
            <a:endParaRPr lang="nl-NL"/>
          </a:p>
        </p:txBody>
      </p:sp>
      <p:sp>
        <p:nvSpPr>
          <p:cNvPr id="6" name="Slide Number Placeholder 5"/>
          <p:cNvSpPr>
            <a:spLocks noGrp="1"/>
          </p:cNvSpPr>
          <p:nvPr>
            <p:ph type="sldNum" sz="quarter" idx="12"/>
          </p:nvPr>
        </p:nvSpPr>
        <p:spPr/>
        <p:txBody>
          <a:bodyPr/>
          <a:lstStyle>
            <a:lvl1pPr>
              <a:defRPr/>
            </a:lvl1pPr>
          </a:lstStyle>
          <a:p>
            <a:fld id="{999D835F-19BB-40F0-A624-FCF442D93431}" type="slidenum">
              <a:rPr lang="nl-NL"/>
              <a:pPr/>
              <a:t>‹#›</a:t>
            </a:fld>
            <a:endParaRPr lang="nl-NL"/>
          </a:p>
        </p:txBody>
      </p:sp>
    </p:spTree>
    <p:extLst>
      <p:ext uri="{BB962C8B-B14F-4D97-AF65-F5344CB8AC3E}">
        <p14:creationId xmlns:p14="http://schemas.microsoft.com/office/powerpoint/2010/main" val="1863393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96913" y="1482725"/>
            <a:ext cx="3860800"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10113" y="1482725"/>
            <a:ext cx="3860800"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6FA4A45C-8E2C-4CC1-BAFB-88DD43DE8E64}" type="datetime4">
              <a:rPr lang="nl-NL"/>
              <a:pPr/>
              <a:t>20 september 2016</a:t>
            </a:fld>
            <a:endParaRPr lang="nl-NL"/>
          </a:p>
        </p:txBody>
      </p:sp>
      <p:sp>
        <p:nvSpPr>
          <p:cNvPr id="6" name="Footer Placeholder 5"/>
          <p:cNvSpPr>
            <a:spLocks noGrp="1"/>
          </p:cNvSpPr>
          <p:nvPr>
            <p:ph type="ftr" sz="quarter" idx="11"/>
          </p:nvPr>
        </p:nvSpPr>
        <p:spPr/>
        <p:txBody>
          <a:bodyPr/>
          <a:lstStyle>
            <a:lvl1pPr>
              <a:defRPr/>
            </a:lvl1pPr>
          </a:lstStyle>
          <a:p>
            <a:endParaRPr lang="nl-NL"/>
          </a:p>
        </p:txBody>
      </p:sp>
      <p:sp>
        <p:nvSpPr>
          <p:cNvPr id="7" name="Slide Number Placeholder 6"/>
          <p:cNvSpPr>
            <a:spLocks noGrp="1"/>
          </p:cNvSpPr>
          <p:nvPr>
            <p:ph type="sldNum" sz="quarter" idx="12"/>
          </p:nvPr>
        </p:nvSpPr>
        <p:spPr/>
        <p:txBody>
          <a:bodyPr/>
          <a:lstStyle>
            <a:lvl1pPr>
              <a:defRPr/>
            </a:lvl1pPr>
          </a:lstStyle>
          <a:p>
            <a:fld id="{689EC3BE-B9AC-4CC1-B14D-FDB303D2EBD7}" type="slidenum">
              <a:rPr lang="nl-NL"/>
              <a:pPr/>
              <a:t>‹#›</a:t>
            </a:fld>
            <a:endParaRPr lang="nl-NL"/>
          </a:p>
        </p:txBody>
      </p:sp>
    </p:spTree>
    <p:extLst>
      <p:ext uri="{BB962C8B-B14F-4D97-AF65-F5344CB8AC3E}">
        <p14:creationId xmlns:p14="http://schemas.microsoft.com/office/powerpoint/2010/main" val="1507489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A5801291-FFFF-4F4C-A168-DA7A6385C733}" type="datetime4">
              <a:rPr lang="nl-NL"/>
              <a:pPr/>
              <a:t>20 september 2016</a:t>
            </a:fld>
            <a:endParaRPr lang="nl-NL"/>
          </a:p>
        </p:txBody>
      </p:sp>
      <p:sp>
        <p:nvSpPr>
          <p:cNvPr id="8" name="Footer Placeholder 7"/>
          <p:cNvSpPr>
            <a:spLocks noGrp="1"/>
          </p:cNvSpPr>
          <p:nvPr>
            <p:ph type="ftr" sz="quarter" idx="11"/>
          </p:nvPr>
        </p:nvSpPr>
        <p:spPr/>
        <p:txBody>
          <a:bodyPr/>
          <a:lstStyle>
            <a:lvl1pPr>
              <a:defRPr/>
            </a:lvl1pPr>
          </a:lstStyle>
          <a:p>
            <a:endParaRPr lang="nl-NL"/>
          </a:p>
        </p:txBody>
      </p:sp>
      <p:sp>
        <p:nvSpPr>
          <p:cNvPr id="9" name="Slide Number Placeholder 8"/>
          <p:cNvSpPr>
            <a:spLocks noGrp="1"/>
          </p:cNvSpPr>
          <p:nvPr>
            <p:ph type="sldNum" sz="quarter" idx="12"/>
          </p:nvPr>
        </p:nvSpPr>
        <p:spPr/>
        <p:txBody>
          <a:bodyPr/>
          <a:lstStyle>
            <a:lvl1pPr>
              <a:defRPr/>
            </a:lvl1pPr>
          </a:lstStyle>
          <a:p>
            <a:fld id="{1B918990-E9C6-47B7-89CA-82525F27E0F2}" type="slidenum">
              <a:rPr lang="nl-NL"/>
              <a:pPr/>
              <a:t>‹#›</a:t>
            </a:fld>
            <a:endParaRPr lang="nl-NL"/>
          </a:p>
        </p:txBody>
      </p:sp>
    </p:spTree>
    <p:extLst>
      <p:ext uri="{BB962C8B-B14F-4D97-AF65-F5344CB8AC3E}">
        <p14:creationId xmlns:p14="http://schemas.microsoft.com/office/powerpoint/2010/main" val="1570343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7D2829E7-E8E5-4B14-BE56-71B664FDC8B4}" type="datetime4">
              <a:rPr lang="nl-NL"/>
              <a:pPr/>
              <a:t>20 september 2016</a:t>
            </a:fld>
            <a:endParaRPr lang="nl-NL"/>
          </a:p>
        </p:txBody>
      </p:sp>
      <p:sp>
        <p:nvSpPr>
          <p:cNvPr id="4" name="Footer Placeholder 3"/>
          <p:cNvSpPr>
            <a:spLocks noGrp="1"/>
          </p:cNvSpPr>
          <p:nvPr>
            <p:ph type="ftr" sz="quarter" idx="11"/>
          </p:nvPr>
        </p:nvSpPr>
        <p:spPr/>
        <p:txBody>
          <a:bodyPr/>
          <a:lstStyle>
            <a:lvl1pPr>
              <a:defRPr/>
            </a:lvl1pPr>
          </a:lstStyle>
          <a:p>
            <a:endParaRPr lang="nl-NL"/>
          </a:p>
        </p:txBody>
      </p:sp>
      <p:sp>
        <p:nvSpPr>
          <p:cNvPr id="5" name="Slide Number Placeholder 4"/>
          <p:cNvSpPr>
            <a:spLocks noGrp="1"/>
          </p:cNvSpPr>
          <p:nvPr>
            <p:ph type="sldNum" sz="quarter" idx="12"/>
          </p:nvPr>
        </p:nvSpPr>
        <p:spPr/>
        <p:txBody>
          <a:bodyPr/>
          <a:lstStyle>
            <a:lvl1pPr>
              <a:defRPr/>
            </a:lvl1pPr>
          </a:lstStyle>
          <a:p>
            <a:fld id="{F1CDB34A-53C9-4D7D-8EBA-7309284EFFDA}" type="slidenum">
              <a:rPr lang="nl-NL"/>
              <a:pPr/>
              <a:t>‹#›</a:t>
            </a:fld>
            <a:endParaRPr lang="nl-NL"/>
          </a:p>
        </p:txBody>
      </p:sp>
    </p:spTree>
    <p:extLst>
      <p:ext uri="{BB962C8B-B14F-4D97-AF65-F5344CB8AC3E}">
        <p14:creationId xmlns:p14="http://schemas.microsoft.com/office/powerpoint/2010/main" val="4058070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9722F8CD-E568-4F97-8364-BEB69C552994}" type="datetime4">
              <a:rPr lang="nl-NL"/>
              <a:pPr/>
              <a:t>20 september 2016</a:t>
            </a:fld>
            <a:endParaRPr lang="nl-NL"/>
          </a:p>
        </p:txBody>
      </p:sp>
      <p:sp>
        <p:nvSpPr>
          <p:cNvPr id="3" name="Footer Placeholder 2"/>
          <p:cNvSpPr>
            <a:spLocks noGrp="1"/>
          </p:cNvSpPr>
          <p:nvPr>
            <p:ph type="ftr" sz="quarter" idx="11"/>
          </p:nvPr>
        </p:nvSpPr>
        <p:spPr/>
        <p:txBody>
          <a:bodyPr/>
          <a:lstStyle>
            <a:lvl1pPr>
              <a:defRPr/>
            </a:lvl1pPr>
          </a:lstStyle>
          <a:p>
            <a:endParaRPr lang="nl-NL"/>
          </a:p>
        </p:txBody>
      </p:sp>
      <p:sp>
        <p:nvSpPr>
          <p:cNvPr id="4" name="Slide Number Placeholder 3"/>
          <p:cNvSpPr>
            <a:spLocks noGrp="1"/>
          </p:cNvSpPr>
          <p:nvPr>
            <p:ph type="sldNum" sz="quarter" idx="12"/>
          </p:nvPr>
        </p:nvSpPr>
        <p:spPr/>
        <p:txBody>
          <a:bodyPr/>
          <a:lstStyle>
            <a:lvl1pPr>
              <a:defRPr/>
            </a:lvl1pPr>
          </a:lstStyle>
          <a:p>
            <a:fld id="{2E3D0F2F-A621-435F-B4D2-0418B1EB607A}" type="slidenum">
              <a:rPr lang="nl-NL"/>
              <a:pPr/>
              <a:t>‹#›</a:t>
            </a:fld>
            <a:endParaRPr lang="nl-NL"/>
          </a:p>
        </p:txBody>
      </p:sp>
    </p:spTree>
    <p:extLst>
      <p:ext uri="{BB962C8B-B14F-4D97-AF65-F5344CB8AC3E}">
        <p14:creationId xmlns:p14="http://schemas.microsoft.com/office/powerpoint/2010/main" val="1009685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89A1269-1AEE-4084-8D63-4001D443C445}" type="datetime4">
              <a:rPr lang="nl-NL"/>
              <a:pPr/>
              <a:t>20 september 2016</a:t>
            </a:fld>
            <a:endParaRPr lang="nl-NL"/>
          </a:p>
        </p:txBody>
      </p:sp>
      <p:sp>
        <p:nvSpPr>
          <p:cNvPr id="6" name="Footer Placeholder 5"/>
          <p:cNvSpPr>
            <a:spLocks noGrp="1"/>
          </p:cNvSpPr>
          <p:nvPr>
            <p:ph type="ftr" sz="quarter" idx="11"/>
          </p:nvPr>
        </p:nvSpPr>
        <p:spPr/>
        <p:txBody>
          <a:bodyPr/>
          <a:lstStyle>
            <a:lvl1pPr>
              <a:defRPr/>
            </a:lvl1pPr>
          </a:lstStyle>
          <a:p>
            <a:endParaRPr lang="nl-NL"/>
          </a:p>
        </p:txBody>
      </p:sp>
      <p:sp>
        <p:nvSpPr>
          <p:cNvPr id="7" name="Slide Number Placeholder 6"/>
          <p:cNvSpPr>
            <a:spLocks noGrp="1"/>
          </p:cNvSpPr>
          <p:nvPr>
            <p:ph type="sldNum" sz="quarter" idx="12"/>
          </p:nvPr>
        </p:nvSpPr>
        <p:spPr/>
        <p:txBody>
          <a:bodyPr/>
          <a:lstStyle>
            <a:lvl1pPr>
              <a:defRPr/>
            </a:lvl1pPr>
          </a:lstStyle>
          <a:p>
            <a:fld id="{F11E9F8B-D355-436C-A5FF-D203EE356B4D}" type="slidenum">
              <a:rPr lang="nl-NL"/>
              <a:pPr/>
              <a:t>‹#›</a:t>
            </a:fld>
            <a:endParaRPr lang="nl-NL"/>
          </a:p>
        </p:txBody>
      </p:sp>
    </p:spTree>
    <p:extLst>
      <p:ext uri="{BB962C8B-B14F-4D97-AF65-F5344CB8AC3E}">
        <p14:creationId xmlns:p14="http://schemas.microsoft.com/office/powerpoint/2010/main" val="3946791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AAFB461-D481-48BC-950A-0FE646C02DF3}" type="datetime4">
              <a:rPr lang="nl-NL"/>
              <a:pPr/>
              <a:t>20 september 2016</a:t>
            </a:fld>
            <a:endParaRPr lang="nl-NL"/>
          </a:p>
        </p:txBody>
      </p:sp>
      <p:sp>
        <p:nvSpPr>
          <p:cNvPr id="6" name="Footer Placeholder 5"/>
          <p:cNvSpPr>
            <a:spLocks noGrp="1"/>
          </p:cNvSpPr>
          <p:nvPr>
            <p:ph type="ftr" sz="quarter" idx="11"/>
          </p:nvPr>
        </p:nvSpPr>
        <p:spPr/>
        <p:txBody>
          <a:bodyPr/>
          <a:lstStyle>
            <a:lvl1pPr>
              <a:defRPr/>
            </a:lvl1pPr>
          </a:lstStyle>
          <a:p>
            <a:endParaRPr lang="nl-NL"/>
          </a:p>
        </p:txBody>
      </p:sp>
      <p:sp>
        <p:nvSpPr>
          <p:cNvPr id="7" name="Slide Number Placeholder 6"/>
          <p:cNvSpPr>
            <a:spLocks noGrp="1"/>
          </p:cNvSpPr>
          <p:nvPr>
            <p:ph type="sldNum" sz="quarter" idx="12"/>
          </p:nvPr>
        </p:nvSpPr>
        <p:spPr/>
        <p:txBody>
          <a:bodyPr/>
          <a:lstStyle>
            <a:lvl1pPr>
              <a:defRPr/>
            </a:lvl1pPr>
          </a:lstStyle>
          <a:p>
            <a:fld id="{A8010FE2-BC66-4C11-B2D2-0546B1B667B1}" type="slidenum">
              <a:rPr lang="nl-NL"/>
              <a:pPr/>
              <a:t>‹#›</a:t>
            </a:fld>
            <a:endParaRPr lang="nl-NL"/>
          </a:p>
        </p:txBody>
      </p:sp>
    </p:spTree>
    <p:extLst>
      <p:ext uri="{BB962C8B-B14F-4D97-AF65-F5344CB8AC3E}">
        <p14:creationId xmlns:p14="http://schemas.microsoft.com/office/powerpoint/2010/main" val="82589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B291F89-4BA7-4C49-BB83-D4DCEE9C4456}" type="datetime4">
              <a:rPr lang="nl-NL"/>
              <a:pPr/>
              <a:t>20 september 2016</a:t>
            </a:fld>
            <a:endParaRPr lang="nl-NL"/>
          </a:p>
        </p:txBody>
      </p:sp>
      <p:sp>
        <p:nvSpPr>
          <p:cNvPr id="5" name="Footer Placeholder 4"/>
          <p:cNvSpPr>
            <a:spLocks noGrp="1"/>
          </p:cNvSpPr>
          <p:nvPr>
            <p:ph type="ftr" sz="quarter" idx="11"/>
          </p:nvPr>
        </p:nvSpPr>
        <p:spPr/>
        <p:txBody>
          <a:bodyPr/>
          <a:lstStyle>
            <a:lvl1pPr>
              <a:defRPr/>
            </a:lvl1pPr>
          </a:lstStyle>
          <a:p>
            <a:endParaRPr lang="nl-NL"/>
          </a:p>
        </p:txBody>
      </p:sp>
      <p:sp>
        <p:nvSpPr>
          <p:cNvPr id="6" name="Slide Number Placeholder 5"/>
          <p:cNvSpPr>
            <a:spLocks noGrp="1"/>
          </p:cNvSpPr>
          <p:nvPr>
            <p:ph type="sldNum" sz="quarter" idx="12"/>
          </p:nvPr>
        </p:nvSpPr>
        <p:spPr/>
        <p:txBody>
          <a:bodyPr/>
          <a:lstStyle>
            <a:lvl1pPr>
              <a:defRPr/>
            </a:lvl1pPr>
          </a:lstStyle>
          <a:p>
            <a:fld id="{00818E87-0CAE-4287-929D-B4842452C8B9}" type="slidenum">
              <a:rPr lang="nl-NL"/>
              <a:pPr/>
              <a:t>‹#›</a:t>
            </a:fld>
            <a:endParaRPr lang="nl-NL"/>
          </a:p>
        </p:txBody>
      </p:sp>
    </p:spTree>
    <p:extLst>
      <p:ext uri="{BB962C8B-B14F-4D97-AF65-F5344CB8AC3E}">
        <p14:creationId xmlns:p14="http://schemas.microsoft.com/office/powerpoint/2010/main" val="112268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5300" y="233363"/>
            <a:ext cx="2047875" cy="55499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96913" y="233363"/>
            <a:ext cx="5995987" cy="5549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C72B385-FD84-40AD-B908-87ABF84FD2B9}" type="datetime4">
              <a:rPr lang="nl-NL"/>
              <a:pPr/>
              <a:t>20 september 2016</a:t>
            </a:fld>
            <a:endParaRPr lang="nl-NL"/>
          </a:p>
        </p:txBody>
      </p:sp>
      <p:sp>
        <p:nvSpPr>
          <p:cNvPr id="5" name="Footer Placeholder 4"/>
          <p:cNvSpPr>
            <a:spLocks noGrp="1"/>
          </p:cNvSpPr>
          <p:nvPr>
            <p:ph type="ftr" sz="quarter" idx="11"/>
          </p:nvPr>
        </p:nvSpPr>
        <p:spPr/>
        <p:txBody>
          <a:bodyPr/>
          <a:lstStyle>
            <a:lvl1pPr>
              <a:defRPr/>
            </a:lvl1pPr>
          </a:lstStyle>
          <a:p>
            <a:endParaRPr lang="nl-NL"/>
          </a:p>
        </p:txBody>
      </p:sp>
      <p:sp>
        <p:nvSpPr>
          <p:cNvPr id="6" name="Slide Number Placeholder 5"/>
          <p:cNvSpPr>
            <a:spLocks noGrp="1"/>
          </p:cNvSpPr>
          <p:nvPr>
            <p:ph type="sldNum" sz="quarter" idx="12"/>
          </p:nvPr>
        </p:nvSpPr>
        <p:spPr/>
        <p:txBody>
          <a:bodyPr/>
          <a:lstStyle>
            <a:lvl1pPr>
              <a:defRPr/>
            </a:lvl1pPr>
          </a:lstStyle>
          <a:p>
            <a:fld id="{86A78DCF-9440-4728-B0F5-FDF8D942C7C7}" type="slidenum">
              <a:rPr lang="nl-NL"/>
              <a:pPr/>
              <a:t>‹#›</a:t>
            </a:fld>
            <a:endParaRPr lang="nl-NL"/>
          </a:p>
        </p:txBody>
      </p:sp>
    </p:spTree>
    <p:extLst>
      <p:ext uri="{BB962C8B-B14F-4D97-AF65-F5344CB8AC3E}">
        <p14:creationId xmlns:p14="http://schemas.microsoft.com/office/powerpoint/2010/main" val="1072585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696913" y="1482725"/>
            <a:ext cx="7874000" cy="430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smtClean="0"/>
              <a:t>Klik om de opmaakprofielen van de modeltekst te bewerken</a:t>
            </a:r>
          </a:p>
          <a:p>
            <a:pPr lvl="1"/>
            <a:r>
              <a:rPr lang="en-GB" smtClean="0"/>
              <a:t>Tweede niveau</a:t>
            </a:r>
          </a:p>
          <a:p>
            <a:pPr lvl="2"/>
            <a:r>
              <a:rPr lang="en-GB" smtClean="0"/>
              <a:t>Derde niveau</a:t>
            </a:r>
          </a:p>
          <a:p>
            <a:pPr lvl="3"/>
            <a:r>
              <a:rPr lang="en-GB" smtClean="0"/>
              <a:t>Vierde niveau</a:t>
            </a:r>
          </a:p>
          <a:p>
            <a:pPr lvl="4"/>
            <a:r>
              <a:rPr lang="en-GB" smtClean="0"/>
              <a:t>Vijfde niveau</a:t>
            </a:r>
          </a:p>
          <a:p>
            <a:pPr lvl="0"/>
            <a:endParaRPr lang="nl-NL" smtClean="0"/>
          </a:p>
        </p:txBody>
      </p:sp>
      <p:sp>
        <p:nvSpPr>
          <p:cNvPr id="1028" name="Rectangle 4"/>
          <p:cNvSpPr>
            <a:spLocks noGrp="1" noChangeArrowheads="1"/>
          </p:cNvSpPr>
          <p:nvPr>
            <p:ph type="dt" sz="half" idx="2"/>
          </p:nvPr>
        </p:nvSpPr>
        <p:spPr bwMode="auto">
          <a:xfrm>
            <a:off x="3122613" y="6613525"/>
            <a:ext cx="1436687"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900">
                <a:solidFill>
                  <a:srgbClr val="008BBF"/>
                </a:solidFill>
              </a:defRPr>
            </a:lvl1pPr>
          </a:lstStyle>
          <a:p>
            <a:fld id="{66F9FA89-AA74-4661-B676-D671F0EF0075}" type="datetime4">
              <a:rPr lang="nl-NL"/>
              <a:pPr/>
              <a:t>20 september 2016</a:t>
            </a:fld>
            <a:endParaRPr lang="nl-NL"/>
          </a:p>
        </p:txBody>
      </p:sp>
      <p:sp>
        <p:nvSpPr>
          <p:cNvPr id="1029" name="Rectangle 5"/>
          <p:cNvSpPr>
            <a:spLocks noGrp="1" noChangeArrowheads="1"/>
          </p:cNvSpPr>
          <p:nvPr>
            <p:ph type="ftr" sz="quarter" idx="3"/>
          </p:nvPr>
        </p:nvSpPr>
        <p:spPr bwMode="auto">
          <a:xfrm>
            <a:off x="685800" y="6613525"/>
            <a:ext cx="243998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defRPr sz="900">
                <a:solidFill>
                  <a:srgbClr val="008BBF"/>
                </a:solidFill>
              </a:defRPr>
            </a:lvl1pPr>
          </a:lstStyle>
          <a:p>
            <a:endParaRPr lang="nl-NL"/>
          </a:p>
        </p:txBody>
      </p:sp>
      <p:sp>
        <p:nvSpPr>
          <p:cNvPr id="1030" name="Rectangle 6"/>
          <p:cNvSpPr>
            <a:spLocks noGrp="1" noChangeArrowheads="1"/>
          </p:cNvSpPr>
          <p:nvPr>
            <p:ph type="sldNum" sz="quarter" idx="4"/>
          </p:nvPr>
        </p:nvSpPr>
        <p:spPr bwMode="auto">
          <a:xfrm>
            <a:off x="4483100" y="6613525"/>
            <a:ext cx="4683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900">
                <a:solidFill>
                  <a:srgbClr val="008BBF"/>
                </a:solidFill>
              </a:defRPr>
            </a:lvl1pPr>
          </a:lstStyle>
          <a:p>
            <a:fld id="{DC5A28C5-F21B-4021-BE2C-2B9D4123791C}" type="slidenum">
              <a:rPr lang="nl-NL"/>
              <a:pPr/>
              <a:t>‹#›</a:t>
            </a:fld>
            <a:endParaRPr lang="nl-NL"/>
          </a:p>
        </p:txBody>
      </p:sp>
      <p:sp>
        <p:nvSpPr>
          <p:cNvPr id="1031" name="Rectangle 7"/>
          <p:cNvSpPr>
            <a:spLocks noChangeArrowheads="1"/>
          </p:cNvSpPr>
          <p:nvPr/>
        </p:nvSpPr>
        <p:spPr bwMode="auto">
          <a:xfrm>
            <a:off x="0" y="-1588"/>
            <a:ext cx="9123363" cy="954088"/>
          </a:xfrm>
          <a:prstGeom prst="rect">
            <a:avLst/>
          </a:prstGeom>
          <a:solidFill>
            <a:srgbClr val="A6A69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032" name="Picture 8"/>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654925" y="-1588"/>
            <a:ext cx="1489075" cy="95567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33" name="Picture 9" descr="D111-007"/>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792788" y="-22225"/>
            <a:ext cx="1585912" cy="974725"/>
          </a:xfrm>
          <a:prstGeom prst="rect">
            <a:avLst/>
          </a:prstGeom>
          <a:noFill/>
          <a:extLst>
            <a:ext uri="{909E8E84-426E-40DD-AFC4-6F175D3DCCD1}">
              <a14:hiddenFill xmlns:a14="http://schemas.microsoft.com/office/drawing/2010/main">
                <a:solidFill>
                  <a:srgbClr val="FFFFFF"/>
                </a:solidFill>
              </a14:hiddenFill>
            </a:ext>
          </a:extLst>
        </p:spPr>
      </p:pic>
      <p:sp>
        <p:nvSpPr>
          <p:cNvPr id="1034" name="Rectangle 10"/>
          <p:cNvSpPr>
            <a:spLocks noChangeArrowheads="1"/>
          </p:cNvSpPr>
          <p:nvPr/>
        </p:nvSpPr>
        <p:spPr bwMode="auto">
          <a:xfrm>
            <a:off x="-14288" y="-26988"/>
            <a:ext cx="9123363" cy="319088"/>
          </a:xfrm>
          <a:prstGeom prst="rect">
            <a:avLst/>
          </a:prstGeom>
          <a:solidFill>
            <a:schemeClr val="tx1">
              <a:alpha val="2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5" name="Rectangle 11"/>
          <p:cNvSpPr>
            <a:spLocks noChangeArrowheads="1"/>
          </p:cNvSpPr>
          <p:nvPr/>
        </p:nvSpPr>
        <p:spPr bwMode="auto">
          <a:xfrm>
            <a:off x="0" y="317500"/>
            <a:ext cx="9123363" cy="317500"/>
          </a:xfrm>
          <a:prstGeom prst="rect">
            <a:avLst/>
          </a:prstGeom>
          <a:solidFill>
            <a:schemeClr val="tx1">
              <a:alpha val="35001"/>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6" name="Rectangle 12"/>
          <p:cNvSpPr>
            <a:spLocks noChangeArrowheads="1"/>
          </p:cNvSpPr>
          <p:nvPr/>
        </p:nvSpPr>
        <p:spPr bwMode="auto">
          <a:xfrm>
            <a:off x="0" y="635000"/>
            <a:ext cx="9123363" cy="317500"/>
          </a:xfrm>
          <a:prstGeom prst="rect">
            <a:avLst/>
          </a:prstGeom>
          <a:solidFill>
            <a:schemeClr val="tx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945" tIns="41473" rIns="82945" bIns="41473" anchor="ctr"/>
          <a:lstStyle/>
          <a:p>
            <a:pPr algn="ctr" defTabSz="414338" hangingPunct="0">
              <a:lnSpc>
                <a:spcPct val="80000"/>
              </a:lnSpc>
              <a:buClr>
                <a:srgbClr val="000000"/>
              </a:buClr>
              <a:buSzPct val="45000"/>
              <a:buFont typeface="Wingdings" pitchFamily="2" charset="2"/>
              <a:buNone/>
            </a:pPr>
            <a:endParaRPr lang="en-US" sz="1600">
              <a:solidFill>
                <a:schemeClr val="bg1"/>
              </a:solidFill>
              <a:ea typeface="MS Gothic" charset="-128"/>
            </a:endParaRPr>
          </a:p>
        </p:txBody>
      </p:sp>
      <p:sp>
        <p:nvSpPr>
          <p:cNvPr id="1037" name="Line 13"/>
          <p:cNvSpPr>
            <a:spLocks noChangeShapeType="1"/>
          </p:cNvSpPr>
          <p:nvPr/>
        </p:nvSpPr>
        <p:spPr bwMode="auto">
          <a:xfrm>
            <a:off x="0" y="317500"/>
            <a:ext cx="9123363"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8" name="Line 14"/>
          <p:cNvSpPr>
            <a:spLocks noChangeShapeType="1"/>
          </p:cNvSpPr>
          <p:nvPr/>
        </p:nvSpPr>
        <p:spPr bwMode="auto">
          <a:xfrm>
            <a:off x="0" y="635000"/>
            <a:ext cx="9123363"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9" name="Line 15"/>
          <p:cNvSpPr>
            <a:spLocks noChangeShapeType="1"/>
          </p:cNvSpPr>
          <p:nvPr/>
        </p:nvSpPr>
        <p:spPr bwMode="auto">
          <a:xfrm>
            <a:off x="0" y="952500"/>
            <a:ext cx="9123363"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6" name="Rectangle 2"/>
          <p:cNvSpPr>
            <a:spLocks noGrp="1" noChangeArrowheads="1"/>
          </p:cNvSpPr>
          <p:nvPr>
            <p:ph type="title"/>
          </p:nvPr>
        </p:nvSpPr>
        <p:spPr bwMode="auto">
          <a:xfrm>
            <a:off x="696913" y="233363"/>
            <a:ext cx="8196262" cy="611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p>
            <a:pPr lvl="0"/>
            <a:r>
              <a:rPr lang="nl-NL" smtClean="0"/>
              <a:t>Klik om het opmaakprofiel te bewerken</a:t>
            </a:r>
          </a:p>
        </p:txBody>
      </p:sp>
      <p:pic>
        <p:nvPicPr>
          <p:cNvPr id="1042" name="Picture 18" descr="woordmerk"/>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391400" y="6323013"/>
            <a:ext cx="157321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B2B2B2"/>
                </a:solidFill>
                <a:miter lim="800000"/>
                <a:headEnd/>
                <a:tailEnd/>
              </a14:hiddenLine>
            </a:ext>
          </a:extLst>
        </p:spPr>
      </p:pic>
      <p:sp>
        <p:nvSpPr>
          <p:cNvPr id="1043" name="Line 19"/>
          <p:cNvSpPr>
            <a:spLocks noChangeShapeType="1"/>
          </p:cNvSpPr>
          <p:nvPr/>
        </p:nvSpPr>
        <p:spPr bwMode="auto">
          <a:xfrm flipH="1">
            <a:off x="0" y="6467475"/>
            <a:ext cx="7032625" cy="0"/>
          </a:xfrm>
          <a:prstGeom prst="line">
            <a:avLst/>
          </a:prstGeom>
          <a:noFill/>
          <a:ln w="9525">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p:txStyles>
    <p:titleStyle>
      <a:lvl1pPr algn="l" rtl="0" eaLnBrk="1" fontAlgn="base" hangingPunct="1">
        <a:spcBef>
          <a:spcPct val="0"/>
        </a:spcBef>
        <a:spcAft>
          <a:spcPct val="0"/>
        </a:spcAft>
        <a:defRPr sz="2800" b="1">
          <a:solidFill>
            <a:srgbClr val="FFFFFE"/>
          </a:solidFill>
          <a:latin typeface="+mj-lt"/>
          <a:ea typeface="+mj-ea"/>
          <a:cs typeface="+mj-cs"/>
        </a:defRPr>
      </a:lvl1pPr>
      <a:lvl2pPr algn="l" rtl="0" eaLnBrk="1" fontAlgn="base" hangingPunct="1">
        <a:spcBef>
          <a:spcPct val="0"/>
        </a:spcBef>
        <a:spcAft>
          <a:spcPct val="0"/>
        </a:spcAft>
        <a:defRPr sz="2800" b="1">
          <a:solidFill>
            <a:srgbClr val="FFFFFE"/>
          </a:solidFill>
          <a:latin typeface="Arial" charset="0"/>
        </a:defRPr>
      </a:lvl2pPr>
      <a:lvl3pPr algn="l" rtl="0" eaLnBrk="1" fontAlgn="base" hangingPunct="1">
        <a:spcBef>
          <a:spcPct val="0"/>
        </a:spcBef>
        <a:spcAft>
          <a:spcPct val="0"/>
        </a:spcAft>
        <a:defRPr sz="2800" b="1">
          <a:solidFill>
            <a:srgbClr val="FFFFFE"/>
          </a:solidFill>
          <a:latin typeface="Arial" charset="0"/>
        </a:defRPr>
      </a:lvl3pPr>
      <a:lvl4pPr algn="l" rtl="0" eaLnBrk="1" fontAlgn="base" hangingPunct="1">
        <a:spcBef>
          <a:spcPct val="0"/>
        </a:spcBef>
        <a:spcAft>
          <a:spcPct val="0"/>
        </a:spcAft>
        <a:defRPr sz="2800" b="1">
          <a:solidFill>
            <a:srgbClr val="FFFFFE"/>
          </a:solidFill>
          <a:latin typeface="Arial" charset="0"/>
        </a:defRPr>
      </a:lvl4pPr>
      <a:lvl5pPr algn="l" rtl="0" eaLnBrk="1" fontAlgn="base" hangingPunct="1">
        <a:spcBef>
          <a:spcPct val="0"/>
        </a:spcBef>
        <a:spcAft>
          <a:spcPct val="0"/>
        </a:spcAft>
        <a:defRPr sz="2800" b="1">
          <a:solidFill>
            <a:srgbClr val="FFFFFE"/>
          </a:solidFill>
          <a:latin typeface="Arial" charset="0"/>
        </a:defRPr>
      </a:lvl5pPr>
      <a:lvl6pPr marL="457200" algn="l" rtl="0" eaLnBrk="1" fontAlgn="base" hangingPunct="1">
        <a:spcBef>
          <a:spcPct val="0"/>
        </a:spcBef>
        <a:spcAft>
          <a:spcPct val="0"/>
        </a:spcAft>
        <a:defRPr sz="2800" b="1">
          <a:solidFill>
            <a:srgbClr val="FFFFFE"/>
          </a:solidFill>
          <a:latin typeface="Arial" charset="0"/>
        </a:defRPr>
      </a:lvl6pPr>
      <a:lvl7pPr marL="914400" algn="l" rtl="0" eaLnBrk="1" fontAlgn="base" hangingPunct="1">
        <a:spcBef>
          <a:spcPct val="0"/>
        </a:spcBef>
        <a:spcAft>
          <a:spcPct val="0"/>
        </a:spcAft>
        <a:defRPr sz="2800" b="1">
          <a:solidFill>
            <a:srgbClr val="FFFFFE"/>
          </a:solidFill>
          <a:latin typeface="Arial" charset="0"/>
        </a:defRPr>
      </a:lvl7pPr>
      <a:lvl8pPr marL="1371600" algn="l" rtl="0" eaLnBrk="1" fontAlgn="base" hangingPunct="1">
        <a:spcBef>
          <a:spcPct val="0"/>
        </a:spcBef>
        <a:spcAft>
          <a:spcPct val="0"/>
        </a:spcAft>
        <a:defRPr sz="2800" b="1">
          <a:solidFill>
            <a:srgbClr val="FFFFFE"/>
          </a:solidFill>
          <a:latin typeface="Arial" charset="0"/>
        </a:defRPr>
      </a:lvl8pPr>
      <a:lvl9pPr marL="1828800" algn="l" rtl="0" eaLnBrk="1" fontAlgn="base" hangingPunct="1">
        <a:spcBef>
          <a:spcPct val="0"/>
        </a:spcBef>
        <a:spcAft>
          <a:spcPct val="0"/>
        </a:spcAft>
        <a:defRPr sz="2800" b="1">
          <a:solidFill>
            <a:srgbClr val="FFFFFE"/>
          </a:solidFill>
          <a:latin typeface="Arial" charset="0"/>
        </a:defRPr>
      </a:lvl9pPr>
    </p:titleStyle>
    <p:bodyStyle>
      <a:lvl1pPr marL="342900" indent="-342900" algn="l" rtl="0" eaLnBrk="1" fontAlgn="base" hangingPunct="1">
        <a:spcBef>
          <a:spcPct val="20000"/>
        </a:spcBef>
        <a:spcAft>
          <a:spcPct val="0"/>
        </a:spcAft>
        <a:defRPr sz="2000">
          <a:solidFill>
            <a:schemeClr val="tx1"/>
          </a:solidFill>
          <a:latin typeface="+mn-lt"/>
          <a:ea typeface="+mn-ea"/>
          <a:cs typeface="+mn-cs"/>
        </a:defRPr>
      </a:lvl1pPr>
      <a:lvl2pPr marL="742950" indent="-285750" algn="l" rtl="0" eaLnBrk="1" fontAlgn="base" hangingPunct="1">
        <a:spcBef>
          <a:spcPct val="20000"/>
        </a:spcBef>
        <a:spcAft>
          <a:spcPct val="0"/>
        </a:spcAft>
        <a:buClr>
          <a:srgbClr val="008BBF"/>
        </a:buClr>
        <a:buFont typeface="Arial" charset="0"/>
        <a:buChar char="•"/>
        <a:defRPr sz="2000">
          <a:solidFill>
            <a:schemeClr val="tx1"/>
          </a:solidFill>
          <a:latin typeface="+mn-lt"/>
        </a:defRPr>
      </a:lvl2pPr>
      <a:lvl3pPr marL="1143000" indent="-228600" algn="l" rtl="0" eaLnBrk="1" fontAlgn="base" hangingPunct="1">
        <a:spcBef>
          <a:spcPct val="20000"/>
        </a:spcBef>
        <a:spcAft>
          <a:spcPct val="0"/>
        </a:spcAft>
        <a:buClr>
          <a:srgbClr val="008BBF"/>
        </a:buClr>
        <a:buFont typeface="Arial" charset="0"/>
        <a:buChar char="&gt;"/>
        <a:defRPr sz="2000">
          <a:solidFill>
            <a:schemeClr val="tx1"/>
          </a:solidFill>
          <a:latin typeface="+mn-lt"/>
        </a:defRPr>
      </a:lvl3pPr>
      <a:lvl4pPr marL="1600200" indent="-228600" algn="l" rtl="0" eaLnBrk="1" fontAlgn="base" hangingPunct="1">
        <a:spcBef>
          <a:spcPct val="20000"/>
        </a:spcBef>
        <a:spcAft>
          <a:spcPct val="0"/>
        </a:spcAft>
        <a:buClr>
          <a:srgbClr val="008BBF"/>
        </a:buClr>
        <a:buFont typeface="Arial" charset="0"/>
        <a:buChar char="–"/>
        <a:defRPr sz="2000">
          <a:solidFill>
            <a:schemeClr val="tx1"/>
          </a:solidFill>
          <a:latin typeface="+mn-lt"/>
        </a:defRPr>
      </a:lvl4pPr>
      <a:lvl5pPr marL="2057400" indent="-228600" algn="l" rtl="0" eaLnBrk="1" fontAlgn="base" hangingPunct="1">
        <a:spcBef>
          <a:spcPct val="20000"/>
        </a:spcBef>
        <a:spcAft>
          <a:spcPct val="0"/>
        </a:spcAft>
        <a:buClr>
          <a:srgbClr val="008BBF"/>
        </a:buClr>
        <a:buFont typeface="Arial" charset="0"/>
        <a:buChar char="•"/>
        <a:defRPr sz="2000">
          <a:solidFill>
            <a:schemeClr val="tx1"/>
          </a:solidFill>
          <a:latin typeface="+mn-lt"/>
        </a:defRPr>
      </a:lvl5pPr>
      <a:lvl6pPr marL="2514600" indent="-228600" algn="l" rtl="0" eaLnBrk="1" fontAlgn="base" hangingPunct="1">
        <a:spcBef>
          <a:spcPct val="20000"/>
        </a:spcBef>
        <a:spcAft>
          <a:spcPct val="0"/>
        </a:spcAft>
        <a:buClr>
          <a:srgbClr val="008BBF"/>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rgbClr val="008BBF"/>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rgbClr val="008BBF"/>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rgbClr val="008BBF"/>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7"/>
          <p:cNvSpPr>
            <a:spLocks noGrp="1" noChangeArrowheads="1"/>
          </p:cNvSpPr>
          <p:nvPr>
            <p:ph type="dt" sz="quarter" idx="2"/>
          </p:nvPr>
        </p:nvSpPr>
        <p:spPr/>
        <p:txBody>
          <a:bodyPr/>
          <a:lstStyle/>
          <a:p>
            <a:fld id="{0F1C1D6C-4B74-4CA6-AD23-50FFC11087F7}" type="datetime4">
              <a:rPr lang="nl-NL"/>
              <a:pPr/>
              <a:t>20 september 2016</a:t>
            </a:fld>
            <a:endParaRPr lang="nl-NL" dirty="0"/>
          </a:p>
        </p:txBody>
      </p:sp>
      <p:sp>
        <p:nvSpPr>
          <p:cNvPr id="15362" name="Rectangle 2"/>
          <p:cNvSpPr>
            <a:spLocks noGrp="1" noChangeArrowheads="1"/>
          </p:cNvSpPr>
          <p:nvPr>
            <p:ph type="ctrTitle"/>
          </p:nvPr>
        </p:nvSpPr>
        <p:spPr/>
        <p:txBody>
          <a:bodyPr/>
          <a:lstStyle/>
          <a:p>
            <a:r>
              <a:rPr lang="en-US" dirty="0" smtClean="0"/>
              <a:t>Non-functional requirements</a:t>
            </a:r>
            <a:endParaRPr lang="en-US" dirty="0"/>
          </a:p>
        </p:txBody>
      </p:sp>
      <p:sp>
        <p:nvSpPr>
          <p:cNvPr id="15363" name="Rectangle 3"/>
          <p:cNvSpPr>
            <a:spLocks noGrp="1" noChangeArrowheads="1"/>
          </p:cNvSpPr>
          <p:nvPr>
            <p:ph type="subTitle" idx="1"/>
          </p:nvPr>
        </p:nvSpPr>
        <p:spPr/>
        <p:txBody>
          <a:bodyPr/>
          <a:lstStyle/>
          <a:p>
            <a:r>
              <a:rPr lang="en-US" dirty="0" smtClean="0"/>
              <a:t>D-Soil Model</a:t>
            </a:r>
          </a:p>
          <a:p>
            <a:r>
              <a:rPr lang="en-US" dirty="0" smtClean="0"/>
              <a:t>BM - </a:t>
            </a:r>
            <a:r>
              <a:rPr lang="en-US" dirty="0" err="1" smtClean="0"/>
              <a:t>Macrostabiliteit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ED4D47B-D3B8-4E22-B0E7-789ED2DCD0DC}" type="datetime4">
              <a:rPr lang="nl-NL"/>
              <a:pPr/>
              <a:t>20 september 2016</a:t>
            </a:fld>
            <a:endParaRPr lang="nl-NL"/>
          </a:p>
        </p:txBody>
      </p:sp>
      <p:sp>
        <p:nvSpPr>
          <p:cNvPr id="16386" name="Rectangle 2"/>
          <p:cNvSpPr>
            <a:spLocks noGrp="1" noChangeArrowheads="1"/>
          </p:cNvSpPr>
          <p:nvPr>
            <p:ph type="title"/>
          </p:nvPr>
        </p:nvSpPr>
        <p:spPr>
          <a:xfrm>
            <a:off x="696913" y="233363"/>
            <a:ext cx="7835900" cy="611187"/>
          </a:xfrm>
        </p:spPr>
        <p:txBody>
          <a:bodyPr/>
          <a:lstStyle/>
          <a:p>
            <a:r>
              <a:rPr lang="en-US" dirty="0" smtClean="0"/>
              <a:t>Non-functional requirements</a:t>
            </a:r>
            <a:endParaRPr lang="en-US" dirty="0"/>
          </a:p>
        </p:txBody>
      </p:sp>
      <p:sp>
        <p:nvSpPr>
          <p:cNvPr id="16387" name="Rectangle 3"/>
          <p:cNvSpPr>
            <a:spLocks noGrp="1" noChangeArrowheads="1"/>
          </p:cNvSpPr>
          <p:nvPr>
            <p:ph type="body" idx="1"/>
          </p:nvPr>
        </p:nvSpPr>
        <p:spPr/>
        <p:txBody>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971252883"/>
              </p:ext>
            </p:extLst>
          </p:nvPr>
        </p:nvGraphicFramePr>
        <p:xfrm>
          <a:off x="611560" y="1412776"/>
          <a:ext cx="8064897" cy="4455160"/>
        </p:xfrm>
        <a:graphic>
          <a:graphicData uri="http://schemas.openxmlformats.org/drawingml/2006/table">
            <a:tbl>
              <a:tblPr firstRow="1" bandRow="1">
                <a:tableStyleId>{5C22544A-7EE6-4342-B048-85BDC9FD1C3A}</a:tableStyleId>
              </a:tblPr>
              <a:tblGrid>
                <a:gridCol w="2952328"/>
                <a:gridCol w="2424270"/>
                <a:gridCol w="2688299"/>
              </a:tblGrid>
              <a:tr h="370840">
                <a:tc>
                  <a:txBody>
                    <a:bodyPr/>
                    <a:lstStyle/>
                    <a:p>
                      <a:r>
                        <a:rPr lang="en-US" dirty="0" smtClean="0"/>
                        <a:t>Requirement</a:t>
                      </a:r>
                      <a:endParaRPr lang="nl-NL" dirty="0"/>
                    </a:p>
                  </a:txBody>
                  <a:tcPr/>
                </a:tc>
                <a:tc>
                  <a:txBody>
                    <a:bodyPr/>
                    <a:lstStyle/>
                    <a:p>
                      <a:r>
                        <a:rPr lang="en-US" dirty="0" err="1" smtClean="0"/>
                        <a:t>Oplevering</a:t>
                      </a:r>
                      <a:endParaRPr lang="nl-NL" dirty="0"/>
                    </a:p>
                  </a:txBody>
                  <a:tcPr/>
                </a:tc>
                <a:tc>
                  <a:txBody>
                    <a:bodyPr/>
                    <a:lstStyle/>
                    <a:p>
                      <a:r>
                        <a:rPr lang="en-US" dirty="0" err="1" smtClean="0"/>
                        <a:t>Verbetering</a:t>
                      </a:r>
                      <a:endParaRPr lang="nl-NL" dirty="0"/>
                    </a:p>
                  </a:txBody>
                  <a:tcPr/>
                </a:tc>
              </a:tr>
              <a:tr h="370840">
                <a:tc>
                  <a:txBody>
                    <a:bodyPr/>
                    <a:lstStyle/>
                    <a:p>
                      <a:r>
                        <a:rPr lang="nl-NL" sz="1600" kern="1200" dirty="0" smtClean="0">
                          <a:solidFill>
                            <a:schemeClr val="dk1"/>
                          </a:solidFill>
                          <a:effectLst/>
                          <a:latin typeface="+mn-lt"/>
                          <a:ea typeface="+mn-ea"/>
                          <a:cs typeface="+mn-cs"/>
                        </a:rPr>
                        <a:t>nieuw: uitkomsten moeten herleidbaar zijn tot de geschematiseerde gegevens, geschematiseerde gegevens moeten herleidbaar zijn tot brongegevens. (dit is een verdere detaillering van eis </a:t>
                      </a:r>
                      <a:r>
                        <a:rPr lang="nl-NL" sz="1600" b="1" kern="1200" dirty="0" smtClean="0">
                          <a:solidFill>
                            <a:schemeClr val="dk1"/>
                          </a:solidFill>
                          <a:effectLst/>
                          <a:latin typeface="+mn-lt"/>
                          <a:ea typeface="+mn-ea"/>
                          <a:cs typeface="+mn-cs"/>
                        </a:rPr>
                        <a:t>TOI15</a:t>
                      </a:r>
                      <a:r>
                        <a:rPr lang="nl-NL" sz="1600" kern="1200" dirty="0" smtClean="0">
                          <a:solidFill>
                            <a:schemeClr val="dk1"/>
                          </a:solidFill>
                          <a:effectLst/>
                          <a:latin typeface="+mn-lt"/>
                          <a:ea typeface="+mn-ea"/>
                          <a:cs typeface="+mn-cs"/>
                        </a:rPr>
                        <a:t>)</a:t>
                      </a:r>
                      <a:endParaRPr lang="nl-NL" sz="1600" dirty="0"/>
                    </a:p>
                  </a:txBody>
                  <a:tcPr/>
                </a:tc>
                <a:tc>
                  <a:txBody>
                    <a:bodyPr/>
                    <a:lstStyle/>
                    <a:p>
                      <a:r>
                        <a:rPr lang="en-US" sz="1600" baseline="0" dirty="0" smtClean="0"/>
                        <a:t>- </a:t>
                      </a:r>
                      <a:r>
                        <a:rPr lang="en-US" sz="1600" baseline="0" dirty="0" err="1" smtClean="0"/>
                        <a:t>Naamgeving</a:t>
                      </a:r>
                      <a:r>
                        <a:rPr lang="en-US" sz="1600" baseline="0" dirty="0" smtClean="0"/>
                        <a:t> </a:t>
                      </a:r>
                      <a:r>
                        <a:rPr lang="en-US" sz="1600" baseline="0" dirty="0" err="1" smtClean="0"/>
                        <a:t>bestand</a:t>
                      </a:r>
                      <a:r>
                        <a:rPr lang="en-US" sz="1600" baseline="0" dirty="0" smtClean="0"/>
                        <a:t> via </a:t>
                      </a:r>
                      <a:r>
                        <a:rPr lang="en-US" sz="1600" baseline="0" dirty="0" err="1" smtClean="0"/>
                        <a:t>namen</a:t>
                      </a:r>
                      <a:r>
                        <a:rPr lang="en-US" sz="1600" baseline="0" dirty="0" smtClean="0"/>
                        <a:t> in log</a:t>
                      </a:r>
                      <a:endParaRPr lang="nl-NL" sz="1600" baseline="0" dirty="0" smtClean="0"/>
                    </a:p>
                    <a:p>
                      <a:r>
                        <a:rPr lang="en-US" sz="1600" baseline="0" dirty="0" smtClean="0"/>
                        <a:t>- Log: </a:t>
                      </a:r>
                      <a:r>
                        <a:rPr lang="en-US" sz="1600" baseline="0" dirty="0" err="1" smtClean="0"/>
                        <a:t>handmatig</a:t>
                      </a:r>
                      <a:r>
                        <a:rPr lang="en-US" sz="1600" baseline="0" dirty="0" smtClean="0"/>
                        <a:t> </a:t>
                      </a:r>
                      <a:r>
                        <a:rPr lang="en-US" sz="1600" baseline="0" dirty="0" err="1" smtClean="0"/>
                        <a:t>opslaan</a:t>
                      </a:r>
                      <a:endParaRPr lang="nl-NL" sz="1600" dirty="0"/>
                    </a:p>
                  </a:txBody>
                  <a:tcPr/>
                </a:tc>
                <a:tc>
                  <a:txBody>
                    <a:bodyPr/>
                    <a:lstStyle/>
                    <a:p>
                      <a:r>
                        <a:rPr lang="en-US" sz="1600" dirty="0" smtClean="0"/>
                        <a:t>- </a:t>
                      </a:r>
                      <a:r>
                        <a:rPr lang="en-US" sz="1600" dirty="0" err="1" smtClean="0"/>
                        <a:t>Naamvoorstel</a:t>
                      </a:r>
                      <a:r>
                        <a:rPr lang="en-US" sz="1600" baseline="0" dirty="0" smtClean="0"/>
                        <a:t> </a:t>
                      </a:r>
                      <a:r>
                        <a:rPr lang="en-US" sz="1600" dirty="0" smtClean="0"/>
                        <a:t>en/of</a:t>
                      </a:r>
                      <a:r>
                        <a:rPr lang="en-US" sz="1600" baseline="0" dirty="0" smtClean="0"/>
                        <a:t> </a:t>
                      </a:r>
                      <a:r>
                        <a:rPr lang="en-US" sz="1600" baseline="0" dirty="0" err="1" smtClean="0"/>
                        <a:t>als</a:t>
                      </a:r>
                      <a:r>
                        <a:rPr lang="en-US" sz="1600" baseline="0" dirty="0" smtClean="0"/>
                        <a:t> meta data </a:t>
                      </a:r>
                      <a:r>
                        <a:rPr lang="en-US" sz="1600" baseline="0" dirty="0" err="1" smtClean="0"/>
                        <a:t>opslaan</a:t>
                      </a:r>
                      <a:endParaRPr lang="nl-NL" sz="1600" baseline="0" dirty="0" smtClean="0"/>
                    </a:p>
                    <a:p>
                      <a:r>
                        <a:rPr lang="en-US" sz="1600" baseline="0" dirty="0" smtClean="0"/>
                        <a:t>- Log </a:t>
                      </a:r>
                      <a:r>
                        <a:rPr lang="en-US" sz="1600" baseline="0" dirty="0" err="1" smtClean="0"/>
                        <a:t>automatisch</a:t>
                      </a:r>
                      <a:r>
                        <a:rPr lang="en-US" sz="1600" baseline="0" dirty="0" smtClean="0"/>
                        <a:t> </a:t>
                      </a:r>
                      <a:r>
                        <a:rPr lang="en-US" sz="1600" baseline="0" dirty="0" err="1" smtClean="0"/>
                        <a:t>opslaan</a:t>
                      </a:r>
                      <a:endParaRPr lang="nl-NL" sz="1600" dirty="0"/>
                    </a:p>
                  </a:txBody>
                  <a:tcPr/>
                </a:tc>
              </a:tr>
              <a:tr h="370840">
                <a:tc>
                  <a:txBody>
                    <a:bodyPr/>
                    <a:lstStyle/>
                    <a:p>
                      <a:r>
                        <a:rPr lang="nl-NL" sz="1600" b="1" dirty="0" smtClean="0"/>
                        <a:t>Nieuw -TAB1:</a:t>
                      </a:r>
                      <a:r>
                        <a:rPr lang="nl-NL" sz="1600" dirty="0" smtClean="0"/>
                        <a:t> er moet een installatietest inclusief een testdataset worden meegeleverd met de applicatie, zodat technisch beheerders na installatie eenvoudig kunnen controleren of de applicatie werkt.</a:t>
                      </a:r>
                      <a:endParaRPr lang="nl-NL" sz="1600" dirty="0"/>
                    </a:p>
                  </a:txBody>
                  <a:tcPr/>
                </a:tc>
                <a:tc>
                  <a:txBody>
                    <a:bodyPr/>
                    <a:lstStyle/>
                    <a:p>
                      <a:r>
                        <a:rPr lang="en-US" sz="1600" dirty="0" smtClean="0"/>
                        <a:t>-</a:t>
                      </a:r>
                      <a:r>
                        <a:rPr lang="en-US" sz="1600" baseline="0" dirty="0" smtClean="0"/>
                        <a:t> </a:t>
                      </a:r>
                      <a:r>
                        <a:rPr lang="en-US" sz="1600" baseline="0" dirty="0" err="1" smtClean="0"/>
                        <a:t>Beschreven</a:t>
                      </a:r>
                      <a:r>
                        <a:rPr lang="en-US" sz="1600" baseline="0" dirty="0" smtClean="0"/>
                        <a:t> in </a:t>
                      </a:r>
                      <a:r>
                        <a:rPr lang="en-US" sz="1600" baseline="0" dirty="0" err="1" smtClean="0"/>
                        <a:t>installatiehandleiding</a:t>
                      </a:r>
                      <a:r>
                        <a:rPr lang="en-US" sz="1600" baseline="0" dirty="0" smtClean="0"/>
                        <a:t> (H5)</a:t>
                      </a:r>
                      <a:endParaRPr lang="nl-NL" sz="1600" dirty="0"/>
                    </a:p>
                  </a:txBody>
                  <a:tcPr/>
                </a:tc>
                <a:tc>
                  <a:txBody>
                    <a:bodyPr/>
                    <a:lstStyle/>
                    <a:p>
                      <a:r>
                        <a:rPr lang="en-US" sz="1600" dirty="0" smtClean="0"/>
                        <a:t>- n.v.t.</a:t>
                      </a:r>
                      <a:endParaRPr lang="nl-NL" sz="1600" dirty="0"/>
                    </a:p>
                  </a:txBody>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ED4D47B-D3B8-4E22-B0E7-789ED2DCD0DC}" type="datetime4">
              <a:rPr lang="nl-NL"/>
              <a:pPr/>
              <a:t>20 september 2016</a:t>
            </a:fld>
            <a:endParaRPr lang="nl-NL"/>
          </a:p>
        </p:txBody>
      </p:sp>
      <p:sp>
        <p:nvSpPr>
          <p:cNvPr id="16386" name="Rectangle 2"/>
          <p:cNvSpPr>
            <a:spLocks noGrp="1" noChangeArrowheads="1"/>
          </p:cNvSpPr>
          <p:nvPr>
            <p:ph type="title"/>
          </p:nvPr>
        </p:nvSpPr>
        <p:spPr>
          <a:xfrm>
            <a:off x="696913" y="233363"/>
            <a:ext cx="7835900" cy="611187"/>
          </a:xfrm>
        </p:spPr>
        <p:txBody>
          <a:bodyPr/>
          <a:lstStyle/>
          <a:p>
            <a:r>
              <a:rPr lang="en-US" dirty="0"/>
              <a:t>Non-functional requirements</a:t>
            </a:r>
            <a:endParaRPr lang="en-US" dirty="0"/>
          </a:p>
        </p:txBody>
      </p:sp>
      <p:sp>
        <p:nvSpPr>
          <p:cNvPr id="16387" name="Rectangle 3"/>
          <p:cNvSpPr>
            <a:spLocks noGrp="1" noChangeArrowheads="1"/>
          </p:cNvSpPr>
          <p:nvPr>
            <p:ph type="body" idx="1"/>
          </p:nvPr>
        </p:nvSpPr>
        <p:spPr/>
        <p:txBody>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3996926368"/>
              </p:ext>
            </p:extLst>
          </p:nvPr>
        </p:nvGraphicFramePr>
        <p:xfrm>
          <a:off x="611560" y="1412776"/>
          <a:ext cx="8064897" cy="4759960"/>
        </p:xfrm>
        <a:graphic>
          <a:graphicData uri="http://schemas.openxmlformats.org/drawingml/2006/table">
            <a:tbl>
              <a:tblPr firstRow="1" bandRow="1">
                <a:tableStyleId>{5C22544A-7EE6-4342-B048-85BDC9FD1C3A}</a:tableStyleId>
              </a:tblPr>
              <a:tblGrid>
                <a:gridCol w="3816424"/>
                <a:gridCol w="2232248"/>
                <a:gridCol w="2016225"/>
              </a:tblGrid>
              <a:tr h="370840">
                <a:tc>
                  <a:txBody>
                    <a:bodyPr/>
                    <a:lstStyle/>
                    <a:p>
                      <a:r>
                        <a:rPr lang="en-US" dirty="0" smtClean="0"/>
                        <a:t>Requirement</a:t>
                      </a:r>
                      <a:endParaRPr lang="nl-NL" dirty="0"/>
                    </a:p>
                  </a:txBody>
                  <a:tcPr/>
                </a:tc>
                <a:tc>
                  <a:txBody>
                    <a:bodyPr/>
                    <a:lstStyle/>
                    <a:p>
                      <a:r>
                        <a:rPr lang="en-US" dirty="0" err="1" smtClean="0"/>
                        <a:t>Oplevering</a:t>
                      </a:r>
                      <a:endParaRPr lang="nl-NL" dirty="0"/>
                    </a:p>
                  </a:txBody>
                  <a:tcPr/>
                </a:tc>
                <a:tc>
                  <a:txBody>
                    <a:bodyPr/>
                    <a:lstStyle/>
                    <a:p>
                      <a:r>
                        <a:rPr lang="en-US" dirty="0" err="1" smtClean="0"/>
                        <a:t>Verbetering</a:t>
                      </a:r>
                      <a:endParaRPr lang="nl-NL" dirty="0"/>
                    </a:p>
                  </a:txBody>
                  <a:tcPr/>
                </a:tc>
              </a:tr>
              <a:tr h="925304">
                <a:tc>
                  <a:txBody>
                    <a:bodyPr/>
                    <a:lstStyle/>
                    <a:p>
                      <a:r>
                        <a:rPr lang="nl-NL" b="1" dirty="0" smtClean="0"/>
                        <a:t>Beheer1</a:t>
                      </a:r>
                      <a:r>
                        <a:rPr lang="nl-NL" dirty="0" smtClean="0"/>
                        <a:t> Na een crash van de applicaties mogen de gegevens niet inconsistent zijn. </a:t>
                      </a:r>
                      <a:endParaRPr lang="nl-NL" dirty="0"/>
                    </a:p>
                  </a:txBody>
                  <a:tcPr/>
                </a:tc>
                <a:tc>
                  <a:txBody>
                    <a:bodyPr/>
                    <a:lstStyle/>
                    <a:p>
                      <a:r>
                        <a:rPr lang="en-US" dirty="0" smtClean="0"/>
                        <a:t>Database </a:t>
                      </a:r>
                      <a:r>
                        <a:rPr lang="en-US" dirty="0" err="1" smtClean="0"/>
                        <a:t>wordt</a:t>
                      </a:r>
                      <a:r>
                        <a:rPr lang="en-US" baseline="0" dirty="0" smtClean="0"/>
                        <a:t> </a:t>
                      </a:r>
                      <a:r>
                        <a:rPr lang="en-US" dirty="0" err="1" smtClean="0"/>
                        <a:t>alleen</a:t>
                      </a:r>
                      <a:r>
                        <a:rPr lang="en-US" dirty="0" smtClean="0"/>
                        <a:t> </a:t>
                      </a:r>
                      <a:r>
                        <a:rPr lang="en-US" dirty="0" err="1" smtClean="0"/>
                        <a:t>opgeslagen</a:t>
                      </a:r>
                      <a:r>
                        <a:rPr lang="en-US" baseline="0" dirty="0" smtClean="0"/>
                        <a:t> op </a:t>
                      </a:r>
                      <a:r>
                        <a:rPr lang="en-US" baseline="0" dirty="0" err="1" smtClean="0"/>
                        <a:t>verzoek</a:t>
                      </a:r>
                      <a:r>
                        <a:rPr lang="en-US" baseline="0" dirty="0" smtClean="0"/>
                        <a:t> en </a:t>
                      </a:r>
                      <a:r>
                        <a:rPr lang="en-US" baseline="0" dirty="0" err="1" smtClean="0"/>
                        <a:t>bij</a:t>
                      </a:r>
                      <a:r>
                        <a:rPr lang="en-US" baseline="0" dirty="0" smtClean="0"/>
                        <a:t> </a:t>
                      </a:r>
                      <a:r>
                        <a:rPr lang="en-US" baseline="0" dirty="0" err="1" smtClean="0"/>
                        <a:t>afsluiten</a:t>
                      </a:r>
                      <a:r>
                        <a:rPr lang="en-US" baseline="0" dirty="0" smtClean="0"/>
                        <a:t>.</a:t>
                      </a:r>
                      <a:endParaRPr lang="nl-NL" dirty="0"/>
                    </a:p>
                  </a:txBody>
                  <a:tcPr/>
                </a:tc>
                <a:tc>
                  <a:txBody>
                    <a:bodyPr/>
                    <a:lstStyle/>
                    <a:p>
                      <a:r>
                        <a:rPr lang="en-US" dirty="0" smtClean="0"/>
                        <a:t>N.v.t.</a:t>
                      </a:r>
                      <a:endParaRPr lang="nl-NL" dirty="0"/>
                    </a:p>
                  </a:txBody>
                  <a:tcPr/>
                </a:tc>
              </a:tr>
              <a:tr h="1080120">
                <a:tc>
                  <a:txBody>
                    <a:bodyPr/>
                    <a:lstStyle/>
                    <a:p>
                      <a:r>
                        <a:rPr lang="en-US" b="1" dirty="0" smtClean="0"/>
                        <a:t>NFR 14 </a:t>
                      </a:r>
                      <a:r>
                        <a:rPr lang="en-US" dirty="0" smtClean="0"/>
                        <a:t>Consistency between the input data and the output data must be guaranteed. (must have)</a:t>
                      </a:r>
                      <a:endParaRPr lang="nl-NL" dirty="0"/>
                    </a:p>
                  </a:txBody>
                  <a:tcPr/>
                </a:tc>
                <a:tc>
                  <a:txBody>
                    <a:bodyPr/>
                    <a:lstStyle/>
                    <a:p>
                      <a:r>
                        <a:rPr lang="en-US" baseline="0" dirty="0" smtClean="0"/>
                        <a:t>DSM is </a:t>
                      </a:r>
                      <a:r>
                        <a:rPr lang="en-US" baseline="0" dirty="0" err="1" smtClean="0"/>
                        <a:t>databewerkingsprogramma</a:t>
                      </a:r>
                      <a:r>
                        <a:rPr lang="en-US" baseline="0" dirty="0" smtClean="0"/>
                        <a:t>; </a:t>
                      </a:r>
                      <a:r>
                        <a:rPr lang="en-US" baseline="0" dirty="0" err="1" smtClean="0"/>
                        <a:t>geen</a:t>
                      </a:r>
                      <a:r>
                        <a:rPr lang="en-US" baseline="0" dirty="0" smtClean="0"/>
                        <a:t> live-link </a:t>
                      </a:r>
                      <a:r>
                        <a:rPr lang="en-US" baseline="0" dirty="0" err="1" smtClean="0"/>
                        <a:t>tussen</a:t>
                      </a:r>
                      <a:r>
                        <a:rPr lang="en-US" baseline="0" dirty="0" smtClean="0"/>
                        <a:t> </a:t>
                      </a:r>
                      <a:r>
                        <a:rPr lang="en-US" baseline="0" dirty="0" err="1" smtClean="0"/>
                        <a:t>invoer</a:t>
                      </a:r>
                      <a:r>
                        <a:rPr lang="en-US" baseline="0" dirty="0" smtClean="0"/>
                        <a:t> en </a:t>
                      </a:r>
                      <a:r>
                        <a:rPr lang="en-US" baseline="0" dirty="0" err="1" smtClean="0"/>
                        <a:t>uitvoer</a:t>
                      </a:r>
                      <a:r>
                        <a:rPr lang="en-US" baseline="0" dirty="0" smtClean="0"/>
                        <a:t>.</a:t>
                      </a:r>
                    </a:p>
                  </a:txBody>
                  <a:tcPr/>
                </a:tc>
                <a:tc>
                  <a:txBody>
                    <a:bodyPr/>
                    <a:lstStyle/>
                    <a:p>
                      <a:endParaRPr lang="nl-NL" dirty="0"/>
                    </a:p>
                  </a:txBody>
                  <a:tcPr/>
                </a:tc>
              </a:tr>
              <a:tr h="370840">
                <a:tc>
                  <a:txBody>
                    <a:bodyPr/>
                    <a:lstStyle/>
                    <a:p>
                      <a:r>
                        <a:rPr lang="en-US" b="1" dirty="0" smtClean="0"/>
                        <a:t>HR.Q13 </a:t>
                      </a:r>
                      <a:r>
                        <a:rPr lang="en-US" dirty="0" smtClean="0"/>
                        <a:t>Consistency between the input data and the output data must be guaranteed. On the other hand a user must be allowed to remove output data from databases without removing the input data.</a:t>
                      </a:r>
                      <a:endParaRPr lang="nl-NL" dirty="0"/>
                    </a:p>
                  </a:txBody>
                  <a:tcPr/>
                </a:tc>
                <a:tc>
                  <a:txBody>
                    <a:bodyPr/>
                    <a:lstStyle/>
                    <a:p>
                      <a:r>
                        <a:rPr lang="en-US" dirty="0" smtClean="0"/>
                        <a:t>BM: </a:t>
                      </a:r>
                      <a:r>
                        <a:rPr lang="en-US" dirty="0" err="1" smtClean="0"/>
                        <a:t>invoer</a:t>
                      </a:r>
                      <a:r>
                        <a:rPr lang="en-US" baseline="0" dirty="0" smtClean="0"/>
                        <a:t> </a:t>
                      </a:r>
                      <a:r>
                        <a:rPr lang="en-US" baseline="0" dirty="0" err="1" smtClean="0"/>
                        <a:t>berekening</a:t>
                      </a:r>
                      <a:r>
                        <a:rPr lang="en-US" baseline="0" dirty="0" smtClean="0"/>
                        <a:t> </a:t>
                      </a:r>
                      <a:r>
                        <a:rPr lang="en-US" baseline="0" dirty="0" err="1" smtClean="0"/>
                        <a:t>wordt</a:t>
                      </a:r>
                      <a:r>
                        <a:rPr lang="en-US" baseline="0" dirty="0" smtClean="0"/>
                        <a:t> </a:t>
                      </a:r>
                      <a:r>
                        <a:rPr lang="en-US" baseline="0" dirty="0" err="1" smtClean="0"/>
                        <a:t>samen</a:t>
                      </a:r>
                      <a:r>
                        <a:rPr lang="en-US" baseline="0" dirty="0" smtClean="0"/>
                        <a:t> met </a:t>
                      </a:r>
                      <a:r>
                        <a:rPr lang="en-US" baseline="0" dirty="0" err="1" smtClean="0"/>
                        <a:t>resultaat</a:t>
                      </a:r>
                      <a:r>
                        <a:rPr lang="en-US" baseline="0" dirty="0" smtClean="0"/>
                        <a:t> </a:t>
                      </a:r>
                      <a:r>
                        <a:rPr lang="en-US" baseline="0" dirty="0" err="1" smtClean="0"/>
                        <a:t>opgeslagen</a:t>
                      </a:r>
                      <a:r>
                        <a:rPr lang="en-US" baseline="0" dirty="0" smtClean="0"/>
                        <a:t> </a:t>
                      </a:r>
                      <a:r>
                        <a:rPr lang="en-US" baseline="0" dirty="0" err="1" smtClean="0"/>
                        <a:t>als</a:t>
                      </a:r>
                      <a:r>
                        <a:rPr lang="en-US" baseline="0" dirty="0" smtClean="0"/>
                        <a:t> </a:t>
                      </a:r>
                      <a:r>
                        <a:rPr lang="en-US" baseline="0" dirty="0" err="1" smtClean="0"/>
                        <a:t>projectbestand</a:t>
                      </a:r>
                      <a:r>
                        <a:rPr lang="en-US" baseline="0" dirty="0" smtClean="0"/>
                        <a:t>.</a:t>
                      </a:r>
                      <a:endParaRPr lang="nl-NL" dirty="0"/>
                    </a:p>
                  </a:txBody>
                  <a:tcPr/>
                </a:tc>
                <a:tc>
                  <a:txBody>
                    <a:bodyPr/>
                    <a:lstStyle/>
                    <a:p>
                      <a:endParaRPr lang="nl-NL" dirty="0"/>
                    </a:p>
                  </a:txBody>
                  <a:tcPr/>
                </a:tc>
              </a:tr>
            </a:tbl>
          </a:graphicData>
        </a:graphic>
      </p:graphicFrame>
    </p:spTree>
    <p:extLst>
      <p:ext uri="{BB962C8B-B14F-4D97-AF65-F5344CB8AC3E}">
        <p14:creationId xmlns:p14="http://schemas.microsoft.com/office/powerpoint/2010/main" val="21258574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ED4D47B-D3B8-4E22-B0E7-789ED2DCD0DC}" type="datetime4">
              <a:rPr lang="nl-NL"/>
              <a:pPr/>
              <a:t>20 september 2016</a:t>
            </a:fld>
            <a:endParaRPr lang="nl-NL"/>
          </a:p>
        </p:txBody>
      </p:sp>
      <p:sp>
        <p:nvSpPr>
          <p:cNvPr id="16386" name="Rectangle 2"/>
          <p:cNvSpPr>
            <a:spLocks noGrp="1" noChangeArrowheads="1"/>
          </p:cNvSpPr>
          <p:nvPr>
            <p:ph type="title"/>
          </p:nvPr>
        </p:nvSpPr>
        <p:spPr>
          <a:xfrm>
            <a:off x="696913" y="233363"/>
            <a:ext cx="7835900" cy="611187"/>
          </a:xfrm>
        </p:spPr>
        <p:txBody>
          <a:bodyPr/>
          <a:lstStyle/>
          <a:p>
            <a:r>
              <a:rPr lang="en-US" dirty="0"/>
              <a:t>Non-functional requirements</a:t>
            </a:r>
            <a:endParaRPr lang="en-US" dirty="0"/>
          </a:p>
        </p:txBody>
      </p:sp>
      <p:sp>
        <p:nvSpPr>
          <p:cNvPr id="16387" name="Rectangle 3"/>
          <p:cNvSpPr>
            <a:spLocks noGrp="1" noChangeArrowheads="1"/>
          </p:cNvSpPr>
          <p:nvPr>
            <p:ph type="body" idx="1"/>
          </p:nvPr>
        </p:nvSpPr>
        <p:spPr/>
        <p:txBody>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3544516094"/>
              </p:ext>
            </p:extLst>
          </p:nvPr>
        </p:nvGraphicFramePr>
        <p:xfrm>
          <a:off x="611560" y="1412776"/>
          <a:ext cx="8064897" cy="4394200"/>
        </p:xfrm>
        <a:graphic>
          <a:graphicData uri="http://schemas.openxmlformats.org/drawingml/2006/table">
            <a:tbl>
              <a:tblPr firstRow="1" bandRow="1">
                <a:tableStyleId>{5C22544A-7EE6-4342-B048-85BDC9FD1C3A}</a:tableStyleId>
              </a:tblPr>
              <a:tblGrid>
                <a:gridCol w="2688299"/>
                <a:gridCol w="2688299"/>
                <a:gridCol w="2688299"/>
              </a:tblGrid>
              <a:tr h="370840">
                <a:tc>
                  <a:txBody>
                    <a:bodyPr/>
                    <a:lstStyle/>
                    <a:p>
                      <a:r>
                        <a:rPr lang="en-US" dirty="0" smtClean="0"/>
                        <a:t>Requirement</a:t>
                      </a:r>
                      <a:endParaRPr lang="nl-NL" dirty="0"/>
                    </a:p>
                  </a:txBody>
                  <a:tcPr/>
                </a:tc>
                <a:tc>
                  <a:txBody>
                    <a:bodyPr/>
                    <a:lstStyle/>
                    <a:p>
                      <a:r>
                        <a:rPr lang="en-US" dirty="0" err="1" smtClean="0"/>
                        <a:t>Oplevering</a:t>
                      </a:r>
                      <a:endParaRPr lang="nl-NL" dirty="0"/>
                    </a:p>
                  </a:txBody>
                  <a:tcPr/>
                </a:tc>
                <a:tc>
                  <a:txBody>
                    <a:bodyPr/>
                    <a:lstStyle/>
                    <a:p>
                      <a:r>
                        <a:rPr lang="en-US" dirty="0" err="1" smtClean="0"/>
                        <a:t>Verbetering</a:t>
                      </a:r>
                      <a:endParaRPr lang="nl-NL" dirty="0"/>
                    </a:p>
                  </a:txBody>
                  <a:tcPr/>
                </a:tc>
              </a:tr>
              <a:tr h="370840">
                <a:tc>
                  <a:txBody>
                    <a:bodyPr/>
                    <a:lstStyle/>
                    <a:p>
                      <a:r>
                        <a:rPr lang="nl-NL" sz="1800" b="1" kern="1200" dirty="0" smtClean="0">
                          <a:solidFill>
                            <a:schemeClr val="dk1"/>
                          </a:solidFill>
                          <a:effectLst/>
                          <a:latin typeface="+mn-lt"/>
                          <a:ea typeface="+mn-ea"/>
                          <a:cs typeface="+mn-cs"/>
                        </a:rPr>
                        <a:t>TOI15</a:t>
                      </a:r>
                      <a:r>
                        <a:rPr lang="nl-NL" sz="1800" kern="1200" dirty="0" smtClean="0">
                          <a:solidFill>
                            <a:schemeClr val="dk1"/>
                          </a:solidFill>
                          <a:effectLst/>
                          <a:latin typeface="+mn-lt"/>
                          <a:ea typeface="+mn-ea"/>
                          <a:cs typeface="+mn-cs"/>
                        </a:rPr>
                        <a:t>: Het dient mogelijk te zijn om de toetsing in afzonderlijke delen (</a:t>
                      </a:r>
                      <a:r>
                        <a:rPr lang="nl-NL" sz="1800" kern="1200" dirty="0" err="1" smtClean="0">
                          <a:solidFill>
                            <a:schemeClr val="dk1"/>
                          </a:solidFill>
                          <a:effectLst/>
                          <a:latin typeface="+mn-lt"/>
                          <a:ea typeface="+mn-ea"/>
                          <a:cs typeface="+mn-cs"/>
                        </a:rPr>
                        <a:t>toetssporen</a:t>
                      </a:r>
                      <a:r>
                        <a:rPr lang="nl-NL" sz="1800" kern="1200" dirty="0" smtClean="0">
                          <a:solidFill>
                            <a:schemeClr val="dk1"/>
                          </a:solidFill>
                          <a:effectLst/>
                          <a:latin typeface="+mn-lt"/>
                          <a:ea typeface="+mn-ea"/>
                          <a:cs typeface="+mn-cs"/>
                        </a:rPr>
                        <a:t>, secties, kunstwerken) op te delen ten behoeve van de efficiëntie van de uitvoering van een </a:t>
                      </a:r>
                      <a:r>
                        <a:rPr lang="nl-NL" sz="1800" kern="1200" dirty="0" err="1" smtClean="0">
                          <a:solidFill>
                            <a:schemeClr val="dk1"/>
                          </a:solidFill>
                          <a:effectLst/>
                          <a:latin typeface="+mn-lt"/>
                          <a:ea typeface="+mn-ea"/>
                          <a:cs typeface="+mn-cs"/>
                        </a:rPr>
                        <a:t>toetsronde</a:t>
                      </a:r>
                      <a:r>
                        <a:rPr lang="nl-NL" sz="1800" kern="1200" dirty="0" smtClean="0">
                          <a:solidFill>
                            <a:schemeClr val="dk1"/>
                          </a:solidFill>
                          <a:effectLst/>
                          <a:latin typeface="+mn-lt"/>
                          <a:ea typeface="+mn-ea"/>
                          <a:cs typeface="+mn-cs"/>
                        </a:rPr>
                        <a:t>.</a:t>
                      </a:r>
                      <a:endParaRPr lang="nl-NL" dirty="0"/>
                    </a:p>
                  </a:txBody>
                  <a:tcPr/>
                </a:tc>
                <a:tc>
                  <a:txBody>
                    <a:bodyPr/>
                    <a:lstStyle/>
                    <a:p>
                      <a:r>
                        <a:rPr lang="en-US" dirty="0" err="1" smtClean="0"/>
                        <a:t>DSM:Met</a:t>
                      </a:r>
                      <a:r>
                        <a:rPr lang="en-US" dirty="0" smtClean="0"/>
                        <a:t> </a:t>
                      </a:r>
                      <a:r>
                        <a:rPr lang="en-US" dirty="0" err="1" smtClean="0"/>
                        <a:t>behulp</a:t>
                      </a:r>
                      <a:r>
                        <a:rPr lang="en-US" baseline="0" dirty="0" smtClean="0"/>
                        <a:t> van </a:t>
                      </a:r>
                      <a:r>
                        <a:rPr lang="en-US" dirty="0" smtClean="0"/>
                        <a:t>filters</a:t>
                      </a:r>
                      <a:r>
                        <a:rPr lang="en-US" baseline="0" dirty="0" smtClean="0"/>
                        <a:t> </a:t>
                      </a:r>
                      <a:r>
                        <a:rPr lang="en-US" baseline="0" dirty="0" err="1" smtClean="0"/>
                        <a:t>geïmplementeerd</a:t>
                      </a:r>
                      <a:r>
                        <a:rPr lang="en-US" baseline="0" dirty="0" smtClean="0"/>
                        <a:t> in software</a:t>
                      </a:r>
                    </a:p>
                    <a:p>
                      <a:r>
                        <a:rPr lang="en-US" baseline="0" dirty="0" smtClean="0"/>
                        <a:t>BM: n.v.t.</a:t>
                      </a:r>
                      <a:endParaRPr lang="nl-NL" dirty="0"/>
                    </a:p>
                  </a:txBody>
                  <a:tcPr/>
                </a:tc>
                <a:tc>
                  <a:txBody>
                    <a:bodyPr/>
                    <a:lstStyle/>
                    <a:p>
                      <a:r>
                        <a:rPr lang="en-US" baseline="0" dirty="0" smtClean="0"/>
                        <a:t>n.v.t.</a:t>
                      </a:r>
                      <a:endParaRPr lang="nl-NL" dirty="0"/>
                    </a:p>
                  </a:txBody>
                  <a:tcPr/>
                </a:tc>
              </a:tr>
              <a:tr h="370840">
                <a:tc>
                  <a:txBody>
                    <a:bodyPr/>
                    <a:lstStyle/>
                    <a:p>
                      <a:r>
                        <a:rPr lang="nl-NL" sz="1800" b="1" kern="1200" dirty="0" smtClean="0">
                          <a:solidFill>
                            <a:schemeClr val="dk1"/>
                          </a:solidFill>
                          <a:effectLst/>
                          <a:latin typeface="+mn-lt"/>
                          <a:ea typeface="+mn-ea"/>
                          <a:cs typeface="+mn-cs"/>
                        </a:rPr>
                        <a:t>TOP10</a:t>
                      </a:r>
                      <a:r>
                        <a:rPr lang="nl-NL" sz="1800" kern="1200" dirty="0" smtClean="0">
                          <a:solidFill>
                            <a:schemeClr val="dk1"/>
                          </a:solidFill>
                          <a:effectLst/>
                          <a:latin typeface="+mn-lt"/>
                          <a:ea typeface="+mn-ea"/>
                          <a:cs typeface="+mn-cs"/>
                        </a:rPr>
                        <a:t>: De gebruiker kan bepalen waar de gegevens worden neergezet.</a:t>
                      </a:r>
                      <a:endParaRPr lang="nl-NL" dirty="0"/>
                    </a:p>
                  </a:txBody>
                  <a:tcPr/>
                </a:tc>
                <a:tc>
                  <a:txBody>
                    <a:bodyPr/>
                    <a:lstStyle/>
                    <a:p>
                      <a:r>
                        <a:rPr lang="en-US" dirty="0" err="1" smtClean="0"/>
                        <a:t>Invoer</a:t>
                      </a:r>
                      <a:r>
                        <a:rPr lang="en-US" baseline="0" dirty="0" smtClean="0"/>
                        <a:t> en </a:t>
                      </a:r>
                      <a:r>
                        <a:rPr lang="en-US" baseline="0" dirty="0" err="1" smtClean="0"/>
                        <a:t>uitvoer</a:t>
                      </a:r>
                      <a:r>
                        <a:rPr lang="en-US" baseline="0" dirty="0" smtClean="0"/>
                        <a:t> </a:t>
                      </a:r>
                      <a:r>
                        <a:rPr lang="en-US" baseline="0" dirty="0" err="1" smtClean="0"/>
                        <a:t>volgens</a:t>
                      </a:r>
                      <a:r>
                        <a:rPr lang="en-US" baseline="0" dirty="0" smtClean="0"/>
                        <a:t> Microsoft Windows.</a:t>
                      </a:r>
                    </a:p>
                    <a:p>
                      <a:r>
                        <a:rPr lang="en-US" baseline="0" dirty="0" err="1" smtClean="0"/>
                        <a:t>M.u.v</a:t>
                      </a:r>
                      <a:r>
                        <a:rPr lang="en-US" baseline="0" dirty="0" smtClean="0"/>
                        <a:t>. </a:t>
                      </a:r>
                      <a:r>
                        <a:rPr lang="en-US" baseline="0" dirty="0" err="1" smtClean="0"/>
                        <a:t>voorbeelddata</a:t>
                      </a:r>
                      <a:r>
                        <a:rPr lang="en-US" baseline="0" dirty="0" smtClean="0"/>
                        <a:t>  (</a:t>
                      </a:r>
                      <a:r>
                        <a:rPr lang="en-US" baseline="0" dirty="0" err="1" smtClean="0"/>
                        <a:t>wel</a:t>
                      </a:r>
                      <a:r>
                        <a:rPr lang="en-US" baseline="0" dirty="0" smtClean="0"/>
                        <a:t> </a:t>
                      </a:r>
                      <a:r>
                        <a:rPr lang="en-US" baseline="0" dirty="0" err="1" smtClean="0"/>
                        <a:t>verplaatsbaar</a:t>
                      </a:r>
                      <a:r>
                        <a:rPr lang="en-US" baseline="0" dirty="0" smtClean="0"/>
                        <a:t>)</a:t>
                      </a:r>
                      <a:endParaRPr lang="nl-NL" dirty="0"/>
                    </a:p>
                  </a:txBody>
                  <a:tcPr/>
                </a:tc>
                <a:tc>
                  <a:txBody>
                    <a:bodyPr/>
                    <a:lstStyle/>
                    <a:p>
                      <a:r>
                        <a:rPr lang="en-US" baseline="0" dirty="0" smtClean="0"/>
                        <a:t>n.v.t.</a:t>
                      </a:r>
                      <a:endParaRPr lang="nl-NL" dirty="0"/>
                    </a:p>
                  </a:txBody>
                  <a:tcPr/>
                </a:tc>
              </a:tr>
            </a:tbl>
          </a:graphicData>
        </a:graphic>
      </p:graphicFrame>
    </p:spTree>
    <p:extLst>
      <p:ext uri="{BB962C8B-B14F-4D97-AF65-F5344CB8AC3E}">
        <p14:creationId xmlns:p14="http://schemas.microsoft.com/office/powerpoint/2010/main" val="25151465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ED4D47B-D3B8-4E22-B0E7-789ED2DCD0DC}" type="datetime4">
              <a:rPr lang="nl-NL"/>
              <a:pPr/>
              <a:t>20 september 2016</a:t>
            </a:fld>
            <a:endParaRPr lang="nl-NL"/>
          </a:p>
        </p:txBody>
      </p:sp>
      <p:sp>
        <p:nvSpPr>
          <p:cNvPr id="16386" name="Rectangle 2"/>
          <p:cNvSpPr>
            <a:spLocks noGrp="1" noChangeArrowheads="1"/>
          </p:cNvSpPr>
          <p:nvPr>
            <p:ph type="title"/>
          </p:nvPr>
        </p:nvSpPr>
        <p:spPr>
          <a:xfrm>
            <a:off x="696913" y="233363"/>
            <a:ext cx="7835900" cy="611187"/>
          </a:xfrm>
        </p:spPr>
        <p:txBody>
          <a:bodyPr/>
          <a:lstStyle/>
          <a:p>
            <a:r>
              <a:rPr lang="en-US" dirty="0"/>
              <a:t>Non-functional requirements</a:t>
            </a:r>
            <a:endParaRPr lang="en-US" dirty="0"/>
          </a:p>
        </p:txBody>
      </p:sp>
      <p:sp>
        <p:nvSpPr>
          <p:cNvPr id="16387" name="Rectangle 3"/>
          <p:cNvSpPr>
            <a:spLocks noGrp="1" noChangeArrowheads="1"/>
          </p:cNvSpPr>
          <p:nvPr>
            <p:ph type="body" idx="1"/>
          </p:nvPr>
        </p:nvSpPr>
        <p:spPr/>
        <p:txBody>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669608456"/>
              </p:ext>
            </p:extLst>
          </p:nvPr>
        </p:nvGraphicFramePr>
        <p:xfrm>
          <a:off x="611560" y="1412776"/>
          <a:ext cx="8064897" cy="4942840"/>
        </p:xfrm>
        <a:graphic>
          <a:graphicData uri="http://schemas.openxmlformats.org/drawingml/2006/table">
            <a:tbl>
              <a:tblPr firstRow="1" bandRow="1">
                <a:tableStyleId>{5C22544A-7EE6-4342-B048-85BDC9FD1C3A}</a:tableStyleId>
              </a:tblPr>
              <a:tblGrid>
                <a:gridCol w="2880320"/>
                <a:gridCol w="2496278"/>
                <a:gridCol w="2688299"/>
              </a:tblGrid>
              <a:tr h="370840">
                <a:tc>
                  <a:txBody>
                    <a:bodyPr/>
                    <a:lstStyle/>
                    <a:p>
                      <a:r>
                        <a:rPr lang="en-US" dirty="0" smtClean="0"/>
                        <a:t>Requirement</a:t>
                      </a:r>
                      <a:endParaRPr lang="nl-NL" dirty="0"/>
                    </a:p>
                  </a:txBody>
                  <a:tcPr/>
                </a:tc>
                <a:tc>
                  <a:txBody>
                    <a:bodyPr/>
                    <a:lstStyle/>
                    <a:p>
                      <a:r>
                        <a:rPr lang="en-US" dirty="0" err="1" smtClean="0"/>
                        <a:t>Oplevering</a:t>
                      </a:r>
                      <a:endParaRPr lang="nl-NL" dirty="0"/>
                    </a:p>
                  </a:txBody>
                  <a:tcPr/>
                </a:tc>
                <a:tc>
                  <a:txBody>
                    <a:bodyPr/>
                    <a:lstStyle/>
                    <a:p>
                      <a:r>
                        <a:rPr lang="en-US" dirty="0" err="1" smtClean="0"/>
                        <a:t>Verbetering</a:t>
                      </a:r>
                      <a:endParaRPr lang="nl-NL" dirty="0"/>
                    </a:p>
                  </a:txBody>
                  <a:tcPr/>
                </a:tc>
              </a:tr>
              <a:tr h="370840">
                <a:tc>
                  <a:txBody>
                    <a:bodyPr/>
                    <a:lstStyle/>
                    <a:p>
                      <a:r>
                        <a:rPr lang="nl-NL" sz="1800" kern="1200" dirty="0" smtClean="0">
                          <a:solidFill>
                            <a:schemeClr val="dk1"/>
                          </a:solidFill>
                          <a:effectLst/>
                          <a:latin typeface="+mn-lt"/>
                          <a:ea typeface="+mn-ea"/>
                          <a:cs typeface="+mn-cs"/>
                        </a:rPr>
                        <a:t>Topuitgangspunten:  Het WTI is een instrumentarium waarmee men in alle gevallen tot een oordeel kan komen. Geen oordeel is geen uitkomst van de toets.</a:t>
                      </a:r>
                      <a:endParaRPr lang="nl-NL" dirty="0"/>
                    </a:p>
                  </a:txBody>
                  <a:tcPr/>
                </a:tc>
                <a:tc>
                  <a:txBody>
                    <a:bodyPr/>
                    <a:lstStyle/>
                    <a:p>
                      <a:r>
                        <a:rPr lang="en-US" dirty="0" smtClean="0"/>
                        <a:t>DSM: </a:t>
                      </a:r>
                      <a:r>
                        <a:rPr lang="en-US" dirty="0" err="1" smtClean="0"/>
                        <a:t>nvt</a:t>
                      </a:r>
                      <a:endParaRPr lang="en-US" dirty="0" smtClean="0"/>
                    </a:p>
                    <a:p>
                      <a:r>
                        <a:rPr lang="en-US" dirty="0" smtClean="0"/>
                        <a:t>BM:</a:t>
                      </a:r>
                      <a:r>
                        <a:rPr lang="en-US" baseline="0" dirty="0" smtClean="0"/>
                        <a:t> is </a:t>
                      </a:r>
                      <a:r>
                        <a:rPr lang="en-US" baseline="0" dirty="0" err="1" smtClean="0"/>
                        <a:t>enkele</a:t>
                      </a:r>
                      <a:r>
                        <a:rPr lang="en-US" baseline="0" dirty="0" smtClean="0"/>
                        <a:t> </a:t>
                      </a:r>
                      <a:r>
                        <a:rPr lang="en-US" baseline="0" dirty="0" err="1" smtClean="0"/>
                        <a:t>som</a:t>
                      </a:r>
                      <a:r>
                        <a:rPr lang="en-US" baseline="0" dirty="0" smtClean="0"/>
                        <a:t>, </a:t>
                      </a:r>
                      <a:r>
                        <a:rPr lang="en-US" baseline="0" dirty="0" err="1" smtClean="0"/>
                        <a:t>nog</a:t>
                      </a:r>
                      <a:r>
                        <a:rPr lang="en-US" baseline="0" dirty="0" smtClean="0"/>
                        <a:t> </a:t>
                      </a:r>
                      <a:r>
                        <a:rPr lang="en-US" baseline="0" dirty="0" err="1" smtClean="0"/>
                        <a:t>geen</a:t>
                      </a:r>
                      <a:r>
                        <a:rPr lang="en-US" baseline="0" dirty="0" smtClean="0"/>
                        <a:t> </a:t>
                      </a:r>
                      <a:r>
                        <a:rPr lang="en-US" baseline="0" dirty="0" err="1" smtClean="0"/>
                        <a:t>toetsoordeel</a:t>
                      </a:r>
                      <a:endParaRPr lang="nl-NL" dirty="0"/>
                    </a:p>
                  </a:txBody>
                  <a:tcPr/>
                </a:tc>
                <a:tc>
                  <a:txBody>
                    <a:bodyPr/>
                    <a:lstStyle/>
                    <a:p>
                      <a:r>
                        <a:rPr lang="en-US" dirty="0" err="1" smtClean="0"/>
                        <a:t>nvt</a:t>
                      </a:r>
                      <a:endParaRPr lang="nl-NL" dirty="0"/>
                    </a:p>
                  </a:txBody>
                  <a:tcPr/>
                </a:tc>
              </a:tr>
              <a:tr h="370840">
                <a:tc>
                  <a:txBody>
                    <a:bodyPr/>
                    <a:lstStyle/>
                    <a:p>
                      <a:r>
                        <a:rPr lang="nl-NL" dirty="0" smtClean="0"/>
                        <a:t>U129: Alle componenten binnen een bibliotheek moeten foutcodes retourneren met een gestandaardiseerde (nog nader vast te stellen) betekenis of gebruiken excepties om fouten door te geven.</a:t>
                      </a:r>
                      <a:endParaRPr lang="nl-NL" dirty="0"/>
                    </a:p>
                  </a:txBody>
                  <a:tcPr/>
                </a:tc>
                <a:tc>
                  <a:txBody>
                    <a:bodyPr/>
                    <a:lstStyle/>
                    <a:p>
                      <a:r>
                        <a:rPr lang="en-US" dirty="0" smtClean="0"/>
                        <a:t>BM:</a:t>
                      </a:r>
                      <a:r>
                        <a:rPr lang="en-US" baseline="0" dirty="0" smtClean="0"/>
                        <a:t> </a:t>
                      </a:r>
                      <a:r>
                        <a:rPr lang="en-US" baseline="0" dirty="0" err="1" smtClean="0"/>
                        <a:t>foutmeldingen</a:t>
                      </a:r>
                      <a:r>
                        <a:rPr lang="en-US" baseline="0" dirty="0" smtClean="0"/>
                        <a:t> van de kernel </a:t>
                      </a:r>
                      <a:r>
                        <a:rPr lang="en-US" baseline="0" dirty="0" err="1" smtClean="0"/>
                        <a:t>worden</a:t>
                      </a:r>
                      <a:r>
                        <a:rPr lang="en-US" baseline="0" dirty="0" smtClean="0"/>
                        <a:t> </a:t>
                      </a:r>
                      <a:r>
                        <a:rPr lang="en-US" baseline="0" dirty="0" err="1" smtClean="0"/>
                        <a:t>doorgegeven</a:t>
                      </a:r>
                      <a:endParaRPr lang="nl-NL" dirty="0"/>
                    </a:p>
                  </a:txBody>
                  <a:tcPr/>
                </a:tc>
                <a:tc>
                  <a:txBody>
                    <a:bodyPr/>
                    <a:lstStyle/>
                    <a:p>
                      <a:r>
                        <a:rPr lang="en-US" dirty="0" err="1" smtClean="0"/>
                        <a:t>nvt</a:t>
                      </a:r>
                      <a:endParaRPr lang="nl-NL" dirty="0"/>
                    </a:p>
                  </a:txBody>
                  <a:tcPr/>
                </a:tc>
              </a:tr>
            </a:tbl>
          </a:graphicData>
        </a:graphic>
      </p:graphicFrame>
    </p:spTree>
    <p:extLst>
      <p:ext uri="{BB962C8B-B14F-4D97-AF65-F5344CB8AC3E}">
        <p14:creationId xmlns:p14="http://schemas.microsoft.com/office/powerpoint/2010/main" val="24803038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ED4D47B-D3B8-4E22-B0E7-789ED2DCD0DC}" type="datetime4">
              <a:rPr lang="nl-NL"/>
              <a:pPr/>
              <a:t>20 september 2016</a:t>
            </a:fld>
            <a:endParaRPr lang="nl-NL"/>
          </a:p>
        </p:txBody>
      </p:sp>
      <p:sp>
        <p:nvSpPr>
          <p:cNvPr id="16386" name="Rectangle 2"/>
          <p:cNvSpPr>
            <a:spLocks noGrp="1" noChangeArrowheads="1"/>
          </p:cNvSpPr>
          <p:nvPr>
            <p:ph type="title"/>
          </p:nvPr>
        </p:nvSpPr>
        <p:spPr>
          <a:xfrm>
            <a:off x="696913" y="233363"/>
            <a:ext cx="7835900" cy="611187"/>
          </a:xfrm>
        </p:spPr>
        <p:txBody>
          <a:bodyPr/>
          <a:lstStyle/>
          <a:p>
            <a:r>
              <a:rPr lang="en-US" dirty="0"/>
              <a:t>Non-functional requirements</a:t>
            </a:r>
            <a:endParaRPr lang="en-US" dirty="0"/>
          </a:p>
        </p:txBody>
      </p:sp>
      <p:sp>
        <p:nvSpPr>
          <p:cNvPr id="16387" name="Rectangle 3"/>
          <p:cNvSpPr>
            <a:spLocks noGrp="1" noChangeArrowheads="1"/>
          </p:cNvSpPr>
          <p:nvPr>
            <p:ph type="body" idx="1"/>
          </p:nvPr>
        </p:nvSpPr>
        <p:spPr/>
        <p:txBody>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2349953219"/>
              </p:ext>
            </p:extLst>
          </p:nvPr>
        </p:nvGraphicFramePr>
        <p:xfrm>
          <a:off x="611560" y="1412776"/>
          <a:ext cx="8064897" cy="4394200"/>
        </p:xfrm>
        <a:graphic>
          <a:graphicData uri="http://schemas.openxmlformats.org/drawingml/2006/table">
            <a:tbl>
              <a:tblPr firstRow="1" bandRow="1">
                <a:tableStyleId>{5C22544A-7EE6-4342-B048-85BDC9FD1C3A}</a:tableStyleId>
              </a:tblPr>
              <a:tblGrid>
                <a:gridCol w="3168352"/>
                <a:gridCol w="2208246"/>
                <a:gridCol w="2688299"/>
              </a:tblGrid>
              <a:tr h="370840">
                <a:tc>
                  <a:txBody>
                    <a:bodyPr/>
                    <a:lstStyle/>
                    <a:p>
                      <a:r>
                        <a:rPr lang="en-US" dirty="0" smtClean="0"/>
                        <a:t>Requirement</a:t>
                      </a:r>
                      <a:endParaRPr lang="nl-NL" dirty="0"/>
                    </a:p>
                  </a:txBody>
                  <a:tcPr/>
                </a:tc>
                <a:tc>
                  <a:txBody>
                    <a:bodyPr/>
                    <a:lstStyle/>
                    <a:p>
                      <a:r>
                        <a:rPr lang="en-US" dirty="0" err="1" smtClean="0"/>
                        <a:t>Oplevering</a:t>
                      </a:r>
                      <a:endParaRPr lang="nl-NL" dirty="0"/>
                    </a:p>
                  </a:txBody>
                  <a:tcPr/>
                </a:tc>
                <a:tc>
                  <a:txBody>
                    <a:bodyPr/>
                    <a:lstStyle/>
                    <a:p>
                      <a:r>
                        <a:rPr lang="en-US" dirty="0" err="1" smtClean="0"/>
                        <a:t>Verbetering</a:t>
                      </a:r>
                      <a:endParaRPr lang="nl-NL" dirty="0"/>
                    </a:p>
                  </a:txBody>
                  <a:tcPr/>
                </a:tc>
              </a:tr>
              <a:tr h="370840">
                <a:tc>
                  <a:txBody>
                    <a:bodyPr/>
                    <a:lstStyle/>
                    <a:p>
                      <a:r>
                        <a:rPr lang="nl-NL" sz="1400" b="1" kern="1200" dirty="0" smtClean="0">
                          <a:solidFill>
                            <a:schemeClr val="dk1"/>
                          </a:solidFill>
                          <a:effectLst/>
                          <a:latin typeface="+mn-lt"/>
                          <a:ea typeface="+mn-ea"/>
                          <a:cs typeface="+mn-cs"/>
                        </a:rPr>
                        <a:t>U130</a:t>
                      </a:r>
                      <a:r>
                        <a:rPr lang="nl-NL" sz="1400" kern="1200" dirty="0" smtClean="0">
                          <a:solidFill>
                            <a:schemeClr val="dk1"/>
                          </a:solidFill>
                          <a:effectLst/>
                          <a:latin typeface="+mn-lt"/>
                          <a:ea typeface="+mn-ea"/>
                          <a:cs typeface="+mn-cs"/>
                        </a:rPr>
                        <a:t>: De gebruikte feedback functies (functies die gedetailleerde melding geven van voortgang, waarschuwingen en fouten) moeten een identieke (nog nader vast te stellen) interface hebben voor alle componenten in het raamwerk. De feedbackfuncties worden gedefinieerd in de UI laag, en vervolgens toegankelijk gemaakt  aan de software in de andere lagen en in de bibliotheken. Dit betekent dat de visuele verschijningsvorm kan verschillen per applicatie.</a:t>
                      </a:r>
                      <a:endParaRPr lang="nl-NL" sz="1400" dirty="0"/>
                    </a:p>
                  </a:txBody>
                  <a:tcPr/>
                </a:tc>
                <a:tc>
                  <a:txBody>
                    <a:bodyPr/>
                    <a:lstStyle/>
                    <a:p>
                      <a:r>
                        <a:rPr lang="en-US" sz="1400" dirty="0" err="1" smtClean="0"/>
                        <a:t>DSM:log</a:t>
                      </a:r>
                      <a:r>
                        <a:rPr lang="en-US" sz="1400" dirty="0" smtClean="0"/>
                        <a:t> </a:t>
                      </a:r>
                      <a:r>
                        <a:rPr lang="en-US" sz="1400" dirty="0" err="1" smtClean="0"/>
                        <a:t>venster</a:t>
                      </a:r>
                      <a:r>
                        <a:rPr lang="en-US" sz="1400" dirty="0" smtClean="0"/>
                        <a:t> (</a:t>
                      </a:r>
                      <a:r>
                        <a:rPr lang="en-US" sz="1400" dirty="0" err="1" smtClean="0"/>
                        <a:t>waarschuwing</a:t>
                      </a:r>
                      <a:r>
                        <a:rPr lang="en-US" sz="1400" dirty="0" smtClean="0"/>
                        <a:t> en </a:t>
                      </a:r>
                      <a:r>
                        <a:rPr lang="en-US" sz="1400" dirty="0" err="1" smtClean="0"/>
                        <a:t>fouten</a:t>
                      </a:r>
                      <a:r>
                        <a:rPr lang="en-US" sz="1400" dirty="0" smtClean="0"/>
                        <a:t>)</a:t>
                      </a:r>
                    </a:p>
                    <a:p>
                      <a:endParaRPr lang="en-US" sz="1400" dirty="0" smtClean="0"/>
                    </a:p>
                    <a:p>
                      <a:r>
                        <a:rPr lang="en-US" sz="1400" dirty="0" smtClean="0"/>
                        <a:t>BM: </a:t>
                      </a:r>
                      <a:r>
                        <a:rPr lang="en-US" sz="1400" dirty="0" smtClean="0"/>
                        <a:t>log </a:t>
                      </a:r>
                      <a:r>
                        <a:rPr lang="en-US" sz="1400" dirty="0" err="1" smtClean="0"/>
                        <a:t>venster</a:t>
                      </a:r>
                      <a:r>
                        <a:rPr lang="en-US" sz="1400" dirty="0" smtClean="0"/>
                        <a:t> (</a:t>
                      </a:r>
                      <a:r>
                        <a:rPr lang="en-US" sz="1400" dirty="0" err="1" smtClean="0"/>
                        <a:t>waarschuwing</a:t>
                      </a:r>
                      <a:r>
                        <a:rPr lang="en-US" sz="1400" dirty="0" smtClean="0"/>
                        <a:t> en </a:t>
                      </a:r>
                      <a:r>
                        <a:rPr lang="en-US" sz="1400" dirty="0" err="1" smtClean="0"/>
                        <a:t>fouten</a:t>
                      </a:r>
                      <a:endParaRPr lang="en-US" sz="1400" dirty="0" smtClean="0"/>
                    </a:p>
                    <a:p>
                      <a:r>
                        <a:rPr lang="en-US" sz="1400" dirty="0" err="1" smtClean="0"/>
                        <a:t>Inzicht</a:t>
                      </a:r>
                      <a:r>
                        <a:rPr lang="en-US" sz="1400" baseline="0" dirty="0" smtClean="0"/>
                        <a:t> in </a:t>
                      </a:r>
                      <a:r>
                        <a:rPr lang="en-US" sz="1400" baseline="0" dirty="0" err="1" smtClean="0"/>
                        <a:t>v</a:t>
                      </a:r>
                      <a:r>
                        <a:rPr lang="en-US" sz="1400" dirty="0" err="1" smtClean="0"/>
                        <a:t>oortgang</a:t>
                      </a:r>
                      <a:r>
                        <a:rPr lang="en-US" sz="1400" baseline="0" dirty="0" smtClean="0"/>
                        <a:t> </a:t>
                      </a:r>
                      <a:r>
                        <a:rPr lang="en-US" sz="1400" baseline="0" dirty="0" err="1" smtClean="0"/>
                        <a:t>ontbreekt</a:t>
                      </a:r>
                      <a:endParaRPr lang="nl-NL" sz="1400" dirty="0"/>
                    </a:p>
                  </a:txBody>
                  <a:tcPr/>
                </a:tc>
                <a:tc>
                  <a:txBody>
                    <a:bodyPr/>
                    <a:lstStyle/>
                    <a:p>
                      <a:r>
                        <a:rPr lang="en-US" sz="1400" dirty="0" smtClean="0"/>
                        <a:t>DSM: n.v.t.</a:t>
                      </a:r>
                    </a:p>
                    <a:p>
                      <a:endParaRPr lang="en-US" sz="1400" dirty="0" smtClean="0"/>
                    </a:p>
                    <a:p>
                      <a:r>
                        <a:rPr lang="en-US" sz="1400" dirty="0" err="1" smtClean="0"/>
                        <a:t>BM:Voortgangsbalk</a:t>
                      </a:r>
                      <a:endParaRPr lang="en-US" sz="1400" dirty="0" smtClean="0"/>
                    </a:p>
                    <a:p>
                      <a:r>
                        <a:rPr lang="en-US" sz="1400" dirty="0" smtClean="0"/>
                        <a:t>(NB</a:t>
                      </a:r>
                      <a:r>
                        <a:rPr lang="en-US" sz="1400" baseline="0" dirty="0" smtClean="0"/>
                        <a:t> </a:t>
                      </a:r>
                      <a:r>
                        <a:rPr lang="en-US" sz="1400" baseline="0" dirty="0" err="1" smtClean="0"/>
                        <a:t>functie</a:t>
                      </a:r>
                      <a:r>
                        <a:rPr lang="en-US" sz="1400" baseline="0" dirty="0" smtClean="0"/>
                        <a:t> </a:t>
                      </a:r>
                      <a:r>
                        <a:rPr lang="en-US" sz="1400" baseline="0" dirty="0" err="1" smtClean="0"/>
                        <a:t>ontbreekt</a:t>
                      </a:r>
                      <a:r>
                        <a:rPr lang="en-US" sz="1400" baseline="0" dirty="0" smtClean="0"/>
                        <a:t> in kernel)</a:t>
                      </a:r>
                      <a:endParaRPr lang="nl-NL" sz="1400" dirty="0"/>
                    </a:p>
                  </a:txBody>
                  <a:tcPr/>
                </a:tc>
              </a:tr>
              <a:tr h="370840">
                <a:tc>
                  <a:txBody>
                    <a:bodyPr/>
                    <a:lstStyle/>
                    <a:p>
                      <a:r>
                        <a:rPr lang="nl-NL" sz="1400" b="1" dirty="0" smtClean="0"/>
                        <a:t>U131</a:t>
                      </a:r>
                      <a:r>
                        <a:rPr lang="nl-NL" sz="1400" dirty="0" smtClean="0"/>
                        <a:t>:</a:t>
                      </a:r>
                      <a:r>
                        <a:rPr lang="nl-NL" sz="1400" baseline="0" dirty="0" smtClean="0"/>
                        <a:t> </a:t>
                      </a:r>
                      <a:r>
                        <a:rPr lang="nl-NL" sz="1400" dirty="0" smtClean="0"/>
                        <a:t>Om de bibliotheken te kunnen testen levert elke bibliotheek testsoftware mee in de vorm van unit tests</a:t>
                      </a:r>
                      <a:endParaRPr lang="nl-NL" sz="1400" dirty="0"/>
                    </a:p>
                  </a:txBody>
                  <a:tcPr/>
                </a:tc>
                <a:tc>
                  <a:txBody>
                    <a:bodyPr/>
                    <a:lstStyle/>
                    <a:p>
                      <a:r>
                        <a:rPr lang="en-US" sz="1400" dirty="0" err="1" smtClean="0"/>
                        <a:t>Zie</a:t>
                      </a:r>
                      <a:r>
                        <a:rPr lang="en-US" sz="1400" dirty="0" smtClean="0"/>
                        <a:t> </a:t>
                      </a:r>
                      <a:r>
                        <a:rPr lang="en-US" sz="1400" dirty="0" err="1" smtClean="0"/>
                        <a:t>technische</a:t>
                      </a:r>
                      <a:r>
                        <a:rPr lang="en-US" sz="1400" dirty="0" smtClean="0"/>
                        <a:t> </a:t>
                      </a:r>
                      <a:r>
                        <a:rPr lang="en-US" sz="1400" dirty="0" err="1" smtClean="0"/>
                        <a:t>documentatie</a:t>
                      </a:r>
                      <a:r>
                        <a:rPr lang="en-US" sz="1400" baseline="0" dirty="0" smtClean="0"/>
                        <a:t> en </a:t>
                      </a:r>
                      <a:r>
                        <a:rPr lang="en-US" sz="1400" dirty="0" err="1" smtClean="0"/>
                        <a:t>testcoverage</a:t>
                      </a:r>
                      <a:r>
                        <a:rPr lang="en-US" sz="1400" dirty="0" smtClean="0"/>
                        <a:t> in test rapport</a:t>
                      </a:r>
                      <a:endParaRPr lang="nl-NL" sz="1400" dirty="0"/>
                    </a:p>
                  </a:txBody>
                  <a:tcPr/>
                </a:tc>
                <a:tc>
                  <a:txBody>
                    <a:bodyPr/>
                    <a:lstStyle/>
                    <a:p>
                      <a:endParaRPr lang="nl-NL" sz="1400" dirty="0"/>
                    </a:p>
                  </a:txBody>
                  <a:tcPr/>
                </a:tc>
              </a:tr>
            </a:tbl>
          </a:graphicData>
        </a:graphic>
      </p:graphicFrame>
    </p:spTree>
    <p:extLst>
      <p:ext uri="{BB962C8B-B14F-4D97-AF65-F5344CB8AC3E}">
        <p14:creationId xmlns:p14="http://schemas.microsoft.com/office/powerpoint/2010/main" val="21138565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ED4D47B-D3B8-4E22-B0E7-789ED2DCD0DC}" type="datetime4">
              <a:rPr lang="nl-NL"/>
              <a:pPr/>
              <a:t>20 september 2016</a:t>
            </a:fld>
            <a:endParaRPr lang="nl-NL"/>
          </a:p>
        </p:txBody>
      </p:sp>
      <p:sp>
        <p:nvSpPr>
          <p:cNvPr id="16386" name="Rectangle 2"/>
          <p:cNvSpPr>
            <a:spLocks noGrp="1" noChangeArrowheads="1"/>
          </p:cNvSpPr>
          <p:nvPr>
            <p:ph type="title"/>
          </p:nvPr>
        </p:nvSpPr>
        <p:spPr>
          <a:xfrm>
            <a:off x="696913" y="233363"/>
            <a:ext cx="7835900" cy="611187"/>
          </a:xfrm>
        </p:spPr>
        <p:txBody>
          <a:bodyPr/>
          <a:lstStyle/>
          <a:p>
            <a:r>
              <a:rPr lang="en-US" dirty="0"/>
              <a:t>Non-functional requirements</a:t>
            </a:r>
            <a:endParaRPr lang="en-US" dirty="0"/>
          </a:p>
        </p:txBody>
      </p:sp>
      <p:sp>
        <p:nvSpPr>
          <p:cNvPr id="16387" name="Rectangle 3"/>
          <p:cNvSpPr>
            <a:spLocks noGrp="1" noChangeArrowheads="1"/>
          </p:cNvSpPr>
          <p:nvPr>
            <p:ph type="body" idx="1"/>
          </p:nvPr>
        </p:nvSpPr>
        <p:spPr/>
        <p:txBody>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3053870769"/>
              </p:ext>
            </p:extLst>
          </p:nvPr>
        </p:nvGraphicFramePr>
        <p:xfrm>
          <a:off x="611560" y="1412776"/>
          <a:ext cx="8064897" cy="5313680"/>
        </p:xfrm>
        <a:graphic>
          <a:graphicData uri="http://schemas.openxmlformats.org/drawingml/2006/table">
            <a:tbl>
              <a:tblPr firstRow="1" bandRow="1">
                <a:tableStyleId>{5C22544A-7EE6-4342-B048-85BDC9FD1C3A}</a:tableStyleId>
              </a:tblPr>
              <a:tblGrid>
                <a:gridCol w="2688299"/>
                <a:gridCol w="2688299"/>
                <a:gridCol w="2688299"/>
              </a:tblGrid>
              <a:tr h="370840">
                <a:tc>
                  <a:txBody>
                    <a:bodyPr/>
                    <a:lstStyle/>
                    <a:p>
                      <a:r>
                        <a:rPr lang="en-US" dirty="0" smtClean="0"/>
                        <a:t>Requirement</a:t>
                      </a:r>
                      <a:endParaRPr lang="nl-NL" dirty="0"/>
                    </a:p>
                  </a:txBody>
                  <a:tcPr/>
                </a:tc>
                <a:tc>
                  <a:txBody>
                    <a:bodyPr/>
                    <a:lstStyle/>
                    <a:p>
                      <a:r>
                        <a:rPr lang="en-US" dirty="0" err="1" smtClean="0"/>
                        <a:t>Oplevering</a:t>
                      </a:r>
                      <a:endParaRPr lang="nl-NL" dirty="0"/>
                    </a:p>
                  </a:txBody>
                  <a:tcPr/>
                </a:tc>
                <a:tc>
                  <a:txBody>
                    <a:bodyPr/>
                    <a:lstStyle/>
                    <a:p>
                      <a:r>
                        <a:rPr lang="en-US" dirty="0" err="1" smtClean="0"/>
                        <a:t>Verbetering</a:t>
                      </a:r>
                      <a:endParaRPr lang="nl-NL" dirty="0"/>
                    </a:p>
                  </a:txBody>
                  <a:tcPr/>
                </a:tc>
              </a:tr>
              <a:tr h="370840">
                <a:tc>
                  <a:txBody>
                    <a:bodyPr/>
                    <a:lstStyle/>
                    <a:p>
                      <a:r>
                        <a:rPr lang="nl-NL" sz="1800" kern="1200" dirty="0" smtClean="0">
                          <a:solidFill>
                            <a:schemeClr val="dk1"/>
                          </a:solidFill>
                          <a:effectLst/>
                          <a:latin typeface="+mn-lt"/>
                          <a:ea typeface="+mn-ea"/>
                          <a:cs typeface="+mn-cs"/>
                        </a:rPr>
                        <a:t>U139: Elke applicatie moet de mogelijkheid geven om invoer- en uitvoer ten dele per tabel te exporteren naar - en/of te importeren van - CSV bestanden. Daarnaast kan een invoer in Excel mogelijk zijn</a:t>
                      </a:r>
                      <a:endParaRPr lang="nl-NL" dirty="0"/>
                    </a:p>
                  </a:txBody>
                  <a:tcPr/>
                </a:tc>
                <a:tc>
                  <a:txBody>
                    <a:bodyPr/>
                    <a:lstStyle/>
                    <a:p>
                      <a:r>
                        <a:rPr lang="en-US" dirty="0" smtClean="0"/>
                        <a:t>DSM:</a:t>
                      </a:r>
                      <a:r>
                        <a:rPr lang="en-US" baseline="0" dirty="0" smtClean="0"/>
                        <a:t> demo</a:t>
                      </a:r>
                    </a:p>
                    <a:p>
                      <a:r>
                        <a:rPr lang="en-US" baseline="0" dirty="0" smtClean="0"/>
                        <a:t>BM: </a:t>
                      </a:r>
                      <a:r>
                        <a:rPr lang="en-US" baseline="0" dirty="0" err="1" smtClean="0"/>
                        <a:t>eerstvolgende</a:t>
                      </a:r>
                      <a:r>
                        <a:rPr lang="en-US" baseline="0" dirty="0" smtClean="0"/>
                        <a:t> release</a:t>
                      </a:r>
                      <a:endParaRPr lang="nl-NL" dirty="0"/>
                    </a:p>
                  </a:txBody>
                  <a:tcPr/>
                </a:tc>
                <a:tc>
                  <a:txBody>
                    <a:bodyPr/>
                    <a:lstStyle/>
                    <a:p>
                      <a:endParaRPr lang="nl-NL" dirty="0"/>
                    </a:p>
                  </a:txBody>
                  <a:tcPr/>
                </a:tc>
              </a:tr>
              <a:tr h="370840">
                <a:tc>
                  <a:txBody>
                    <a:bodyPr/>
                    <a:lstStyle/>
                    <a:p>
                      <a:r>
                        <a:rPr lang="nl-NL" b="1" dirty="0" smtClean="0"/>
                        <a:t>U158</a:t>
                      </a:r>
                      <a:r>
                        <a:rPr lang="nl-NL" dirty="0" smtClean="0"/>
                        <a:t>: Voor elke WTI applicatie moet worden aangetoond dat de netwerkinstallatie ook werkt binnen een Citrix omgeving</a:t>
                      </a:r>
                      <a:endParaRPr lang="nl-NL" dirty="0"/>
                    </a:p>
                  </a:txBody>
                  <a:tcPr/>
                </a:tc>
                <a:tc>
                  <a:txBody>
                    <a:bodyPr/>
                    <a:lstStyle/>
                    <a:p>
                      <a:r>
                        <a:rPr lang="en-US" dirty="0" err="1" smtClean="0"/>
                        <a:t>Zie</a:t>
                      </a:r>
                      <a:r>
                        <a:rPr lang="en-US" dirty="0" smtClean="0"/>
                        <a:t> </a:t>
                      </a:r>
                      <a:r>
                        <a:rPr lang="en-US" dirty="0" err="1" smtClean="0"/>
                        <a:t>acceptatietest</a:t>
                      </a:r>
                      <a:endParaRPr lang="nl-NL" dirty="0"/>
                    </a:p>
                  </a:txBody>
                  <a:tcPr/>
                </a:tc>
                <a:tc>
                  <a:txBody>
                    <a:bodyPr/>
                    <a:lstStyle/>
                    <a:p>
                      <a:endParaRPr lang="nl-NL" dirty="0"/>
                    </a:p>
                  </a:txBody>
                  <a:tcPr/>
                </a:tc>
              </a:tr>
              <a:tr h="370840">
                <a:tc>
                  <a:txBody>
                    <a:bodyPr/>
                    <a:lstStyle/>
                    <a:p>
                      <a:endParaRPr lang="nl-NL" dirty="0"/>
                    </a:p>
                  </a:txBody>
                  <a:tcPr/>
                </a:tc>
                <a:tc>
                  <a:txBody>
                    <a:bodyPr/>
                    <a:lstStyle/>
                    <a:p>
                      <a:endParaRPr lang="nl-NL" dirty="0"/>
                    </a:p>
                  </a:txBody>
                  <a:tcPr/>
                </a:tc>
                <a:tc>
                  <a:txBody>
                    <a:bodyPr/>
                    <a:lstStyle/>
                    <a:p>
                      <a:endParaRPr lang="nl-NL" dirty="0"/>
                    </a:p>
                  </a:txBody>
                  <a:tcPr/>
                </a:tc>
              </a:tr>
            </a:tbl>
          </a:graphicData>
        </a:graphic>
      </p:graphicFrame>
    </p:spTree>
    <p:extLst>
      <p:ext uri="{BB962C8B-B14F-4D97-AF65-F5344CB8AC3E}">
        <p14:creationId xmlns:p14="http://schemas.microsoft.com/office/powerpoint/2010/main" val="36182848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Verbeteringen</a:t>
            </a:r>
            <a:endParaRPr lang="nl-NL"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3177739"/>
              </p:ext>
            </p:extLst>
          </p:nvPr>
        </p:nvGraphicFramePr>
        <p:xfrm>
          <a:off x="696913" y="1482725"/>
          <a:ext cx="7874001" cy="3571240"/>
        </p:xfrm>
        <a:graphic>
          <a:graphicData uri="http://schemas.openxmlformats.org/drawingml/2006/table">
            <a:tbl>
              <a:tblPr firstRow="1" bandRow="1">
                <a:tableStyleId>{5C22544A-7EE6-4342-B048-85BDC9FD1C3A}</a:tableStyleId>
              </a:tblPr>
              <a:tblGrid>
                <a:gridCol w="3299023"/>
                <a:gridCol w="2232248"/>
                <a:gridCol w="2342730"/>
              </a:tblGrid>
              <a:tr h="370840">
                <a:tc>
                  <a:txBody>
                    <a:bodyPr/>
                    <a:lstStyle/>
                    <a:p>
                      <a:pPr algn="l"/>
                      <a:r>
                        <a:rPr lang="en-US" dirty="0" smtClean="0"/>
                        <a:t>REQ</a:t>
                      </a:r>
                      <a:endParaRPr lang="nl-NL" dirty="0"/>
                    </a:p>
                  </a:txBody>
                  <a:tcPr/>
                </a:tc>
                <a:tc>
                  <a:txBody>
                    <a:bodyPr/>
                    <a:lstStyle/>
                    <a:p>
                      <a:r>
                        <a:rPr lang="en-US" dirty="0" err="1" smtClean="0"/>
                        <a:t>Bevinding</a:t>
                      </a:r>
                      <a:endParaRPr lang="nl-NL" dirty="0"/>
                    </a:p>
                  </a:txBody>
                  <a:tcPr/>
                </a:tc>
                <a:tc>
                  <a:txBody>
                    <a:bodyPr/>
                    <a:lstStyle/>
                    <a:p>
                      <a:r>
                        <a:rPr lang="en-US" dirty="0" err="1" smtClean="0"/>
                        <a:t>Categorie</a:t>
                      </a:r>
                      <a:endParaRPr lang="nl-NL" dirty="0"/>
                    </a:p>
                  </a:txBody>
                  <a:tcPr/>
                </a:tc>
              </a:tr>
              <a:tr h="639331">
                <a:tc>
                  <a:txBody>
                    <a:bodyPr/>
                    <a:lstStyle/>
                    <a:p>
                      <a:r>
                        <a:rPr lang="en-US" dirty="0" smtClean="0"/>
                        <a:t>U130</a:t>
                      </a:r>
                      <a:endParaRPr lang="nl-NL"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Inzicht</a:t>
                      </a:r>
                      <a:r>
                        <a:rPr lang="en-US" baseline="0" dirty="0" smtClean="0"/>
                        <a:t> </a:t>
                      </a:r>
                      <a:r>
                        <a:rPr lang="en-US" baseline="0" dirty="0" err="1" smtClean="0"/>
                        <a:t>v</a:t>
                      </a:r>
                      <a:r>
                        <a:rPr lang="en-US" dirty="0" err="1" smtClean="0"/>
                        <a:t>oortgang</a:t>
                      </a:r>
                      <a:r>
                        <a:rPr lang="en-US" baseline="0" dirty="0" smtClean="0"/>
                        <a:t> </a:t>
                      </a:r>
                      <a:r>
                        <a:rPr lang="en-US" baseline="0" dirty="0" err="1" smtClean="0"/>
                        <a:t>ontbreekt</a:t>
                      </a:r>
                      <a:endParaRPr lang="nl-NL" dirty="0"/>
                    </a:p>
                  </a:txBody>
                  <a:tcPr/>
                </a:tc>
                <a:tc>
                  <a:txBody>
                    <a:bodyPr/>
                    <a:lstStyle/>
                    <a:p>
                      <a:r>
                        <a:rPr lang="en-US" dirty="0" smtClean="0"/>
                        <a:t>Box 1 - Wens</a:t>
                      </a:r>
                      <a:endParaRPr lang="nl-NL" dirty="0"/>
                    </a:p>
                  </a:txBody>
                  <a:tcPr/>
                </a:tc>
              </a:tr>
              <a:tr h="370840">
                <a:tc>
                  <a:txBody>
                    <a:bodyPr/>
                    <a:lstStyle/>
                    <a:p>
                      <a:r>
                        <a:rPr lang="nl-NL" dirty="0" smtClean="0"/>
                        <a:t>nieuw: uitkomsten moeten herleidbaar zijn tot de geschematiseerde gegevens, geschematiseerde gegevens moeten herleidbaar zijn tot brongegevens. (dit is een verdere detaillering van eis TOI15)</a:t>
                      </a:r>
                    </a:p>
                    <a:p>
                      <a:endParaRPr lang="nl-NL" dirty="0"/>
                    </a:p>
                  </a:txBody>
                  <a:tcPr/>
                </a:tc>
                <a:tc>
                  <a:txBody>
                    <a:bodyPr/>
                    <a:lstStyle/>
                    <a:p>
                      <a:r>
                        <a:rPr lang="en-US" baseline="0" dirty="0" smtClean="0"/>
                        <a:t>- </a:t>
                      </a:r>
                      <a:r>
                        <a:rPr lang="en-US" baseline="0" dirty="0" err="1" smtClean="0"/>
                        <a:t>Naamgeving</a:t>
                      </a:r>
                      <a:r>
                        <a:rPr lang="en-US" baseline="0" dirty="0" smtClean="0"/>
                        <a:t> </a:t>
                      </a:r>
                      <a:r>
                        <a:rPr lang="en-US" baseline="0" dirty="0" err="1" smtClean="0"/>
                        <a:t>bestand</a:t>
                      </a:r>
                      <a:r>
                        <a:rPr lang="en-US" baseline="0" dirty="0" smtClean="0"/>
                        <a:t> via </a:t>
                      </a:r>
                      <a:r>
                        <a:rPr lang="en-US" baseline="0" dirty="0" err="1" smtClean="0"/>
                        <a:t>namen</a:t>
                      </a:r>
                      <a:r>
                        <a:rPr lang="en-US" baseline="0" dirty="0" smtClean="0"/>
                        <a:t> in log</a:t>
                      </a:r>
                      <a:endParaRPr lang="nl-NL" baseline="0" dirty="0" smtClean="0"/>
                    </a:p>
                    <a:p>
                      <a:r>
                        <a:rPr lang="en-US" baseline="0" dirty="0" smtClean="0"/>
                        <a:t>- Log: </a:t>
                      </a:r>
                      <a:r>
                        <a:rPr lang="en-US" baseline="0" dirty="0" err="1" smtClean="0"/>
                        <a:t>handmatig</a:t>
                      </a:r>
                      <a:r>
                        <a:rPr lang="en-US" baseline="0" dirty="0" smtClean="0"/>
                        <a:t> </a:t>
                      </a:r>
                      <a:r>
                        <a:rPr lang="en-US" baseline="0" dirty="0" err="1" smtClean="0"/>
                        <a:t>opslaan</a:t>
                      </a:r>
                      <a:endParaRPr lang="nl-NL" dirty="0"/>
                    </a:p>
                  </a:txBody>
                  <a:tcPr/>
                </a:tc>
                <a:tc>
                  <a:txBody>
                    <a:bodyPr/>
                    <a:lstStyle/>
                    <a:p>
                      <a:r>
                        <a:rPr lang="en-US" dirty="0" smtClean="0"/>
                        <a:t>Box 1 - Wens</a:t>
                      </a:r>
                      <a:endParaRPr lang="nl-NL" dirty="0"/>
                    </a:p>
                  </a:txBody>
                  <a:tcPr/>
                </a:tc>
              </a:tr>
            </a:tbl>
          </a:graphicData>
        </a:graphic>
      </p:graphicFrame>
      <p:sp>
        <p:nvSpPr>
          <p:cNvPr id="4" name="Date Placeholder 3"/>
          <p:cNvSpPr>
            <a:spLocks noGrp="1"/>
          </p:cNvSpPr>
          <p:nvPr>
            <p:ph type="dt" sz="half" idx="10"/>
          </p:nvPr>
        </p:nvSpPr>
        <p:spPr/>
        <p:txBody>
          <a:bodyPr/>
          <a:lstStyle/>
          <a:p>
            <a:fld id="{7861030A-D9DC-426C-A4D0-5E7AEAC0AFF5}" type="datetime4">
              <a:rPr lang="nl-NL" smtClean="0"/>
              <a:pPr/>
              <a:t>20 september 2016</a:t>
            </a:fld>
            <a:endParaRPr lang="nl-NL"/>
          </a:p>
        </p:txBody>
      </p:sp>
    </p:spTree>
    <p:extLst>
      <p:ext uri="{BB962C8B-B14F-4D97-AF65-F5344CB8AC3E}">
        <p14:creationId xmlns:p14="http://schemas.microsoft.com/office/powerpoint/2010/main" val="2406951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Architectuur</a:t>
            </a:r>
            <a:r>
              <a:rPr lang="en-US" dirty="0" smtClean="0"/>
              <a:t> / data workshop (1/4)</a:t>
            </a:r>
            <a:endParaRPr lang="nl-NL"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42240603"/>
              </p:ext>
            </p:extLst>
          </p:nvPr>
        </p:nvGraphicFramePr>
        <p:xfrm>
          <a:off x="683568" y="1052736"/>
          <a:ext cx="7874000" cy="3470632"/>
        </p:xfrm>
        <a:graphic>
          <a:graphicData uri="http://schemas.openxmlformats.org/drawingml/2006/table">
            <a:tbl>
              <a:tblPr firstRow="1" bandRow="1">
                <a:tableStyleId>{5C22544A-7EE6-4342-B048-85BDC9FD1C3A}</a:tableStyleId>
              </a:tblPr>
              <a:tblGrid>
                <a:gridCol w="6107335"/>
                <a:gridCol w="1766665"/>
              </a:tblGrid>
              <a:tr h="370840">
                <a:tc>
                  <a:txBody>
                    <a:bodyPr/>
                    <a:lstStyle/>
                    <a:p>
                      <a:r>
                        <a:rPr lang="en-US" sz="1400" dirty="0" smtClean="0"/>
                        <a:t>Requirement</a:t>
                      </a:r>
                      <a:endParaRPr lang="nl-NL" sz="1400" dirty="0"/>
                    </a:p>
                  </a:txBody>
                  <a:tcPr/>
                </a:tc>
                <a:tc>
                  <a:txBody>
                    <a:bodyPr/>
                    <a:lstStyle/>
                    <a:p>
                      <a:r>
                        <a:rPr lang="en-US" sz="1400" dirty="0" smtClean="0"/>
                        <a:t>Workshop</a:t>
                      </a:r>
                      <a:endParaRPr lang="nl-NL" sz="1400" dirty="0"/>
                    </a:p>
                  </a:txBody>
                  <a:tcPr/>
                </a:tc>
              </a:tr>
              <a:tr h="370840">
                <a:tc>
                  <a:txBody>
                    <a:bodyPr/>
                    <a:lstStyle/>
                    <a:p>
                      <a:r>
                        <a:rPr lang="nl-NL" sz="1400" dirty="0" smtClean="0"/>
                        <a:t>PSA3: Uitgangspunt bij de applicatiearchitectuur moet zijn dat de software in de productieomgeving geen licentiekosten kent en de implementatie bij RWS (en mogelijk andere organisaties) op basis van Citrix of SCCM moet plaats vinden</a:t>
                      </a:r>
                    </a:p>
                  </a:txBody>
                  <a:tcPr/>
                </a:tc>
                <a:tc>
                  <a:txBody>
                    <a:bodyPr/>
                    <a:lstStyle/>
                    <a:p>
                      <a:r>
                        <a:rPr lang="en-US" sz="1400" dirty="0" err="1" smtClean="0"/>
                        <a:t>Architectuur</a:t>
                      </a:r>
                      <a:endParaRPr lang="nl-NL" sz="1400" dirty="0"/>
                    </a:p>
                  </a:txBody>
                  <a:tcPr/>
                </a:tc>
              </a:tr>
              <a:tr h="412472">
                <a:tc>
                  <a:txBody>
                    <a:bodyPr/>
                    <a:lstStyle/>
                    <a:p>
                      <a:r>
                        <a:rPr lang="nl-NL" sz="1400" dirty="0" smtClean="0"/>
                        <a:t>R7: Sluit aan op andere producten van WTI</a:t>
                      </a:r>
                      <a:endParaRPr lang="nl-NL" sz="1400" dirty="0"/>
                    </a:p>
                  </a:txBody>
                  <a:tcPr/>
                </a:tc>
                <a:tc>
                  <a:txBody>
                    <a:bodyPr/>
                    <a:lstStyle/>
                    <a:p>
                      <a:r>
                        <a:rPr lang="en-US" sz="1400" dirty="0" smtClean="0"/>
                        <a:t>Data</a:t>
                      </a:r>
                      <a:endParaRPr lang="nl-NL" sz="1400" dirty="0"/>
                    </a:p>
                  </a:txBody>
                  <a:tcPr/>
                </a:tc>
              </a:tr>
              <a:tr h="370840">
                <a:tc>
                  <a:txBody>
                    <a:bodyPr/>
                    <a:lstStyle/>
                    <a:p>
                      <a:r>
                        <a:rPr lang="nl-NL" sz="1400" dirty="0" smtClean="0"/>
                        <a:t>TOP7: Software moet </a:t>
                      </a:r>
                      <a:r>
                        <a:rPr lang="nl-NL" sz="1400" dirty="0" err="1" smtClean="0"/>
                        <a:t>uitbreidbaar</a:t>
                      </a:r>
                      <a:r>
                        <a:rPr lang="nl-NL" sz="1400" dirty="0" smtClean="0"/>
                        <a:t> zijn voor andere processen: ontwerpen (in OI2018), beleidsstudies (vanaf 2017 of 2018?), voor beheer van de rivier (vanaf 2017). Consistentie tussen de software voor de verschillende processen is een eis. Toetsen (deze casus), Ontwerpen (vanaf 2018), tot 2017 is de software van WTI2011 geldig, Beheer en onderhoud waterkeringen, Duiding bij crisis (duiding van de voorspelde data)</a:t>
                      </a:r>
                    </a:p>
                  </a:txBody>
                  <a:tcPr/>
                </a:tc>
                <a:tc>
                  <a:txBody>
                    <a:bodyPr/>
                    <a:lstStyle/>
                    <a:p>
                      <a:r>
                        <a:rPr lang="en-US" sz="1400" dirty="0" err="1" smtClean="0"/>
                        <a:t>Architectuur</a:t>
                      </a:r>
                      <a:endParaRPr lang="nl-NL" sz="1400" dirty="0"/>
                    </a:p>
                  </a:txBody>
                  <a:tcPr/>
                </a:tc>
              </a:tr>
              <a:tr h="370840">
                <a:tc>
                  <a:txBody>
                    <a:bodyPr/>
                    <a:lstStyle/>
                    <a:p>
                      <a:endParaRPr lang="nl-NL" sz="1400" dirty="0"/>
                    </a:p>
                  </a:txBody>
                  <a:tcPr/>
                </a:tc>
                <a:tc>
                  <a:txBody>
                    <a:bodyPr/>
                    <a:lstStyle/>
                    <a:p>
                      <a:endParaRPr lang="nl-NL" sz="1400" dirty="0"/>
                    </a:p>
                  </a:txBody>
                  <a:tcPr/>
                </a:tc>
              </a:tr>
            </a:tbl>
          </a:graphicData>
        </a:graphic>
      </p:graphicFrame>
      <p:sp>
        <p:nvSpPr>
          <p:cNvPr id="4" name="Date Placeholder 3"/>
          <p:cNvSpPr>
            <a:spLocks noGrp="1"/>
          </p:cNvSpPr>
          <p:nvPr>
            <p:ph type="dt" sz="half" idx="10"/>
          </p:nvPr>
        </p:nvSpPr>
        <p:spPr/>
        <p:txBody>
          <a:bodyPr/>
          <a:lstStyle/>
          <a:p>
            <a:fld id="{7861030A-D9DC-426C-A4D0-5E7AEAC0AFF5}" type="datetime4">
              <a:rPr lang="nl-NL" smtClean="0"/>
              <a:pPr/>
              <a:t>20 september 2016</a:t>
            </a:fld>
            <a:endParaRPr lang="nl-NL"/>
          </a:p>
        </p:txBody>
      </p:sp>
    </p:spTree>
    <p:extLst>
      <p:ext uri="{BB962C8B-B14F-4D97-AF65-F5344CB8AC3E}">
        <p14:creationId xmlns:p14="http://schemas.microsoft.com/office/powerpoint/2010/main" val="2507342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Architectuur</a:t>
            </a:r>
            <a:r>
              <a:rPr lang="en-US" dirty="0" smtClean="0"/>
              <a:t> / data workshop (2/4)</a:t>
            </a:r>
            <a:endParaRPr lang="nl-NL"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24595342"/>
              </p:ext>
            </p:extLst>
          </p:nvPr>
        </p:nvGraphicFramePr>
        <p:xfrm>
          <a:off x="683568" y="1052736"/>
          <a:ext cx="7874000" cy="3467824"/>
        </p:xfrm>
        <a:graphic>
          <a:graphicData uri="http://schemas.openxmlformats.org/drawingml/2006/table">
            <a:tbl>
              <a:tblPr firstRow="1" bandRow="1">
                <a:tableStyleId>{5C22544A-7EE6-4342-B048-85BDC9FD1C3A}</a:tableStyleId>
              </a:tblPr>
              <a:tblGrid>
                <a:gridCol w="6107335"/>
                <a:gridCol w="1766665"/>
              </a:tblGrid>
              <a:tr h="370840">
                <a:tc>
                  <a:txBody>
                    <a:bodyPr/>
                    <a:lstStyle/>
                    <a:p>
                      <a:r>
                        <a:rPr lang="en-US" sz="1400" dirty="0" smtClean="0"/>
                        <a:t>Requirement</a:t>
                      </a:r>
                      <a:endParaRPr lang="nl-NL" sz="1400" dirty="0"/>
                    </a:p>
                  </a:txBody>
                  <a:tcPr/>
                </a:tc>
                <a:tc>
                  <a:txBody>
                    <a:bodyPr/>
                    <a:lstStyle/>
                    <a:p>
                      <a:r>
                        <a:rPr lang="en-US" sz="1400" dirty="0" smtClean="0"/>
                        <a:t>Workshop</a:t>
                      </a:r>
                      <a:endParaRPr lang="nl-NL" sz="1400" dirty="0"/>
                    </a:p>
                  </a:txBody>
                  <a:tcPr/>
                </a:tc>
              </a:tr>
              <a:tr h="993864">
                <a:tc>
                  <a:txBody>
                    <a:bodyPr/>
                    <a:lstStyle/>
                    <a:p>
                      <a:r>
                        <a:rPr lang="nl-NL" sz="1400" dirty="0" smtClean="0"/>
                        <a:t>U124: De WTI Software moet robuust zijn voor kleine variaties in de invoer. Onder 'robuust' wordt verstaan: nooit een software crash. Dus: ofwel een melding dat invoer onjuist is, ofwel een melding dat een som niet convergeert, ofwel een antwoord retourneert.</a:t>
                      </a:r>
                      <a:endParaRPr lang="nl-NL" sz="1400" dirty="0"/>
                    </a:p>
                  </a:txBody>
                  <a:tcPr/>
                </a:tc>
                <a:tc>
                  <a:txBody>
                    <a:bodyPr/>
                    <a:lstStyle/>
                    <a:p>
                      <a:r>
                        <a:rPr lang="en-US" sz="1400" dirty="0" err="1" smtClean="0"/>
                        <a:t>Architectuur</a:t>
                      </a:r>
                      <a:endParaRPr lang="nl-NL" sz="1400" dirty="0"/>
                    </a:p>
                  </a:txBody>
                  <a:tcPr/>
                </a:tc>
              </a:tr>
              <a:tr h="370840">
                <a:tc>
                  <a:txBody>
                    <a:bodyPr/>
                    <a:lstStyle/>
                    <a:p>
                      <a:r>
                        <a:rPr lang="nl-NL" sz="1400" dirty="0" smtClean="0"/>
                        <a:t>U125: Zodra een software component in een van de afzonderlijke lagen wordt gedeeld tussen twee of meer applicaties moet deze component in een bibliotheek worden ondergebracht. Met uitzondering van </a:t>
                      </a:r>
                      <a:r>
                        <a:rPr lang="nl-NL" sz="1400" dirty="0" err="1" smtClean="0"/>
                        <a:t>DeltaShell</a:t>
                      </a:r>
                      <a:r>
                        <a:rPr lang="nl-NL" sz="1400" dirty="0" smtClean="0"/>
                        <a:t> Light</a:t>
                      </a:r>
                      <a:endParaRPr lang="nl-NL" sz="1400" dirty="0"/>
                    </a:p>
                  </a:txBody>
                  <a:tcPr/>
                </a:tc>
                <a:tc>
                  <a:txBody>
                    <a:bodyPr/>
                    <a:lstStyle/>
                    <a:p>
                      <a:r>
                        <a:rPr lang="en-US" sz="1400" dirty="0" err="1" smtClean="0"/>
                        <a:t>Architectuur</a:t>
                      </a:r>
                      <a:endParaRPr lang="nl-NL" sz="1400" dirty="0"/>
                    </a:p>
                  </a:txBody>
                  <a:tcPr/>
                </a:tc>
              </a:tr>
              <a:tr h="370840">
                <a:tc>
                  <a:txBody>
                    <a:bodyPr/>
                    <a:lstStyle/>
                    <a:p>
                      <a:r>
                        <a:rPr lang="nl-NL" sz="1400" dirty="0" smtClean="0"/>
                        <a:t>U126: De componenten in de schil, de UI laag, de IO laag en de onderliggende bibliotheken zijn uitsluitend gebaseerd op C#. De ondersteuning voor deze breed toegepaste taal is optimaal voor MS-Windows systemen, met de mogelijkheid om (via de mono compiler) ook naar Linux te poorten.</a:t>
                      </a:r>
                      <a:endParaRPr lang="nl-NL" sz="1400" dirty="0"/>
                    </a:p>
                  </a:txBody>
                  <a:tcPr/>
                </a:tc>
                <a:tc>
                  <a:txBody>
                    <a:bodyPr/>
                    <a:lstStyle/>
                    <a:p>
                      <a:r>
                        <a:rPr lang="en-US" sz="1400" dirty="0" err="1" smtClean="0"/>
                        <a:t>Architectuur</a:t>
                      </a:r>
                      <a:endParaRPr lang="nl-NL" sz="1400" dirty="0"/>
                    </a:p>
                  </a:txBody>
                  <a:tcPr/>
                </a:tc>
              </a:tr>
            </a:tbl>
          </a:graphicData>
        </a:graphic>
      </p:graphicFrame>
      <p:sp>
        <p:nvSpPr>
          <p:cNvPr id="4" name="Date Placeholder 3"/>
          <p:cNvSpPr>
            <a:spLocks noGrp="1"/>
          </p:cNvSpPr>
          <p:nvPr>
            <p:ph type="dt" sz="half" idx="10"/>
          </p:nvPr>
        </p:nvSpPr>
        <p:spPr/>
        <p:txBody>
          <a:bodyPr/>
          <a:lstStyle/>
          <a:p>
            <a:fld id="{7861030A-D9DC-426C-A4D0-5E7AEAC0AFF5}" type="datetime4">
              <a:rPr lang="nl-NL" smtClean="0"/>
              <a:pPr/>
              <a:t>20 september 2016</a:t>
            </a:fld>
            <a:endParaRPr lang="nl-NL"/>
          </a:p>
        </p:txBody>
      </p:sp>
    </p:spTree>
    <p:extLst>
      <p:ext uri="{BB962C8B-B14F-4D97-AF65-F5344CB8AC3E}">
        <p14:creationId xmlns:p14="http://schemas.microsoft.com/office/powerpoint/2010/main" val="3881805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Architectuur</a:t>
            </a:r>
            <a:r>
              <a:rPr lang="en-US" dirty="0" smtClean="0"/>
              <a:t> / data workshop (3/4)</a:t>
            </a:r>
            <a:endParaRPr lang="nl-NL"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30742589"/>
              </p:ext>
            </p:extLst>
          </p:nvPr>
        </p:nvGraphicFramePr>
        <p:xfrm>
          <a:off x="683568" y="1052736"/>
          <a:ext cx="7874000" cy="5217160"/>
        </p:xfrm>
        <a:graphic>
          <a:graphicData uri="http://schemas.openxmlformats.org/drawingml/2006/table">
            <a:tbl>
              <a:tblPr firstRow="1" bandRow="1">
                <a:tableStyleId>{5C22544A-7EE6-4342-B048-85BDC9FD1C3A}</a:tableStyleId>
              </a:tblPr>
              <a:tblGrid>
                <a:gridCol w="6107335"/>
                <a:gridCol w="1766665"/>
              </a:tblGrid>
              <a:tr h="370840">
                <a:tc>
                  <a:txBody>
                    <a:bodyPr/>
                    <a:lstStyle/>
                    <a:p>
                      <a:r>
                        <a:rPr lang="en-US" sz="1400" dirty="0" smtClean="0"/>
                        <a:t>Requirement</a:t>
                      </a:r>
                      <a:endParaRPr lang="nl-NL" sz="1400" dirty="0"/>
                    </a:p>
                  </a:txBody>
                  <a:tcPr/>
                </a:tc>
                <a:tc>
                  <a:txBody>
                    <a:bodyPr/>
                    <a:lstStyle/>
                    <a:p>
                      <a:r>
                        <a:rPr lang="en-US" sz="1400" dirty="0" smtClean="0"/>
                        <a:t>Workshop</a:t>
                      </a:r>
                      <a:endParaRPr lang="nl-NL" sz="1400" dirty="0"/>
                    </a:p>
                  </a:txBody>
                  <a:tcPr/>
                </a:tc>
              </a:tr>
              <a:tr h="370840">
                <a:tc>
                  <a:txBody>
                    <a:bodyPr/>
                    <a:lstStyle/>
                    <a:p>
                      <a:r>
                        <a:rPr lang="nl-NL" sz="1400" dirty="0" smtClean="0"/>
                        <a:t>U127: De rekenbibliotheken hebben hun entry point in C#, maar zijn mogelijk in Fortran geïmplementeerd (dus niet verplicht). De rekenroutines zijn daardoor eenvoudig vanuit C# aan te roepen en vanuit Fortran zal dit gebeuren met een C++-tussenlaag.</a:t>
                      </a:r>
                    </a:p>
                  </a:txBody>
                  <a:tcPr/>
                </a:tc>
                <a:tc>
                  <a:txBody>
                    <a:bodyPr/>
                    <a:lstStyle/>
                    <a:p>
                      <a:r>
                        <a:rPr lang="en-US" sz="1400" dirty="0" err="1" smtClean="0"/>
                        <a:t>Architectuur</a:t>
                      </a:r>
                      <a:endParaRPr lang="nl-NL" sz="1400" dirty="0"/>
                    </a:p>
                  </a:txBody>
                  <a:tcPr/>
                </a:tc>
              </a:tr>
              <a:tr h="700504">
                <a:tc>
                  <a:txBody>
                    <a:bodyPr/>
                    <a:lstStyle/>
                    <a:p>
                      <a:r>
                        <a:rPr lang="nl-NL" sz="1400" dirty="0" smtClean="0"/>
                        <a:t>U128: De componenten in bibliotheken mogen componenten uit andere bibliotheken aanroepen, zolang dit in een hiërarchische aanroepstructuur gebeurt.</a:t>
                      </a:r>
                      <a:endParaRPr lang="nl-NL" sz="1400" dirty="0"/>
                    </a:p>
                  </a:txBody>
                  <a:tcPr/>
                </a:tc>
                <a:tc>
                  <a:txBody>
                    <a:bodyPr/>
                    <a:lstStyle/>
                    <a:p>
                      <a:r>
                        <a:rPr lang="en-US" sz="1400" dirty="0" err="1" smtClean="0"/>
                        <a:t>Architectuur</a:t>
                      </a:r>
                      <a:endParaRPr lang="nl-NL" sz="1400" dirty="0"/>
                    </a:p>
                  </a:txBody>
                  <a:tcPr/>
                </a:tc>
              </a:tr>
              <a:tr h="370840">
                <a:tc>
                  <a:txBody>
                    <a:bodyPr/>
                    <a:lstStyle/>
                    <a:p>
                      <a:r>
                        <a:rPr lang="nl-NL" sz="1400" dirty="0" smtClean="0"/>
                        <a:t>U13: Vanuit alle lopende programma’s rondom toetsen, ontwerpen, programmeren verbeterprojecten en actieve zorgplicht wordt gewerkt aan standaard uitwisselingsformaten voor het uitwisselen van informatie. Daarbij wordt conform de open standaard AQUO gewerkt, zodat wordt toegewerkt naar één standaard voor het uitwisselen van gegevens voor alle lopende processen. Ook het WTI 2017 instrumentarium gebruikt de open AQUO standaard zodat de data die straks voor WTI wordt verzameld herleidbaar is en in andere processen kan worden gebruikt.</a:t>
                      </a:r>
                      <a:endParaRPr lang="nl-NL" sz="1400" dirty="0"/>
                    </a:p>
                  </a:txBody>
                  <a:tcPr/>
                </a:tc>
                <a:tc>
                  <a:txBody>
                    <a:bodyPr/>
                    <a:lstStyle/>
                    <a:p>
                      <a:r>
                        <a:rPr lang="en-US" sz="1400" dirty="0" smtClean="0"/>
                        <a:t>Data</a:t>
                      </a:r>
                      <a:endParaRPr lang="nl-NL" sz="1400" dirty="0"/>
                    </a:p>
                  </a:txBody>
                  <a:tcPr/>
                </a:tc>
              </a:tr>
              <a:tr h="370840">
                <a:tc>
                  <a:txBody>
                    <a:bodyPr/>
                    <a:lstStyle/>
                    <a:p>
                      <a:r>
                        <a:rPr lang="nl-NL" sz="1400" dirty="0" smtClean="0"/>
                        <a:t>U132: De IO laag sluit altijd aan op een intern bestand voor opslag van de invoer- en (tussen)resultaten. Voor relatief kleine hoeveelheden data is dit bij voorkeur een XML bestand, met een rechtstreekse binding op de datastructuur van de IO laag. Voor grotere hoeveelheden data ligt een geoptimaliseerde database voor de hand. De IO laag kan eventueel ook meerdere alternatieve bestandsformaten ondersteunen.</a:t>
                      </a:r>
                      <a:endParaRPr lang="nl-NL" sz="1400" dirty="0"/>
                    </a:p>
                  </a:txBody>
                  <a:tcPr/>
                </a:tc>
                <a:tc>
                  <a:txBody>
                    <a:bodyPr/>
                    <a:lstStyle/>
                    <a:p>
                      <a:r>
                        <a:rPr lang="en-US" sz="1400" dirty="0" err="1" smtClean="0"/>
                        <a:t>Architectuur</a:t>
                      </a:r>
                      <a:endParaRPr lang="nl-NL" sz="1400" dirty="0"/>
                    </a:p>
                  </a:txBody>
                  <a:tcPr/>
                </a:tc>
              </a:tr>
            </a:tbl>
          </a:graphicData>
        </a:graphic>
      </p:graphicFrame>
      <p:sp>
        <p:nvSpPr>
          <p:cNvPr id="4" name="Date Placeholder 3"/>
          <p:cNvSpPr>
            <a:spLocks noGrp="1"/>
          </p:cNvSpPr>
          <p:nvPr>
            <p:ph type="dt" sz="half" idx="10"/>
          </p:nvPr>
        </p:nvSpPr>
        <p:spPr/>
        <p:txBody>
          <a:bodyPr/>
          <a:lstStyle/>
          <a:p>
            <a:fld id="{7861030A-D9DC-426C-A4D0-5E7AEAC0AFF5}" type="datetime4">
              <a:rPr lang="nl-NL" smtClean="0"/>
              <a:pPr/>
              <a:t>20 september 2016</a:t>
            </a:fld>
            <a:endParaRPr lang="nl-NL"/>
          </a:p>
        </p:txBody>
      </p:sp>
    </p:spTree>
    <p:extLst>
      <p:ext uri="{BB962C8B-B14F-4D97-AF65-F5344CB8AC3E}">
        <p14:creationId xmlns:p14="http://schemas.microsoft.com/office/powerpoint/2010/main" val="5088523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Architectuur</a:t>
            </a:r>
            <a:r>
              <a:rPr lang="en-US" dirty="0" smtClean="0"/>
              <a:t> / data workshop (4/4)</a:t>
            </a:r>
            <a:endParaRPr lang="nl-NL"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78396378"/>
              </p:ext>
            </p:extLst>
          </p:nvPr>
        </p:nvGraphicFramePr>
        <p:xfrm>
          <a:off x="683568" y="1052736"/>
          <a:ext cx="7874000" cy="5308600"/>
        </p:xfrm>
        <a:graphic>
          <a:graphicData uri="http://schemas.openxmlformats.org/drawingml/2006/table">
            <a:tbl>
              <a:tblPr firstRow="1" bandRow="1">
                <a:tableStyleId>{5C22544A-7EE6-4342-B048-85BDC9FD1C3A}</a:tableStyleId>
              </a:tblPr>
              <a:tblGrid>
                <a:gridCol w="6107335"/>
                <a:gridCol w="1766665"/>
              </a:tblGrid>
              <a:tr h="370840">
                <a:tc>
                  <a:txBody>
                    <a:bodyPr/>
                    <a:lstStyle/>
                    <a:p>
                      <a:r>
                        <a:rPr lang="en-US" sz="1400" dirty="0" smtClean="0"/>
                        <a:t>Requirement</a:t>
                      </a:r>
                      <a:endParaRPr lang="nl-NL" sz="1400" dirty="0"/>
                    </a:p>
                  </a:txBody>
                  <a:tcPr/>
                </a:tc>
                <a:tc>
                  <a:txBody>
                    <a:bodyPr/>
                    <a:lstStyle/>
                    <a:p>
                      <a:r>
                        <a:rPr lang="en-US" sz="1400" dirty="0" smtClean="0"/>
                        <a:t>Workshop</a:t>
                      </a:r>
                      <a:endParaRPr lang="nl-NL" sz="1400" dirty="0"/>
                    </a:p>
                  </a:txBody>
                  <a:tcPr/>
                </a:tc>
              </a:tr>
              <a:tr h="370840">
                <a:tc>
                  <a:txBody>
                    <a:bodyPr/>
                    <a:lstStyle/>
                    <a:p>
                      <a:r>
                        <a:rPr lang="nl-NL" sz="1400" dirty="0" smtClean="0"/>
                        <a:t>U134: De UI en onderliggende bibliotheken en functies moeten wel zijn voorbereid op later configureerbare meertaligheid, door middel van bestanden. Dit geldt ook voor de feedback functies</a:t>
                      </a:r>
                    </a:p>
                  </a:txBody>
                  <a:tcPr/>
                </a:tc>
                <a:tc>
                  <a:txBody>
                    <a:bodyPr/>
                    <a:lstStyle/>
                    <a:p>
                      <a:r>
                        <a:rPr lang="en-US" sz="1400" dirty="0" err="1" smtClean="0"/>
                        <a:t>Architectuur</a:t>
                      </a:r>
                      <a:endParaRPr lang="nl-NL" sz="1400" dirty="0"/>
                    </a:p>
                  </a:txBody>
                  <a:tcPr/>
                </a:tc>
              </a:tr>
              <a:tr h="700504">
                <a:tc>
                  <a:txBody>
                    <a:bodyPr/>
                    <a:lstStyle/>
                    <a:p>
                      <a:r>
                        <a:rPr lang="nl-NL" sz="1400" dirty="0" smtClean="0"/>
                        <a:t>U141: De applicaties sluiten waar mogelijk aan op standaard databronnen zoals DINO. Daarin komt naar verwachting steeds meer ondergronddata beschikbaar in het kader van de wet “Basis Registratie Ondergrond” (BRO)</a:t>
                      </a:r>
                      <a:endParaRPr lang="nl-NL" sz="1400" dirty="0"/>
                    </a:p>
                  </a:txBody>
                  <a:tcPr/>
                </a:tc>
                <a:tc>
                  <a:txBody>
                    <a:bodyPr/>
                    <a:lstStyle/>
                    <a:p>
                      <a:r>
                        <a:rPr lang="en-US" sz="1400" dirty="0" smtClean="0"/>
                        <a:t>Data</a:t>
                      </a:r>
                      <a:endParaRPr lang="nl-NL" sz="1400" dirty="0"/>
                    </a:p>
                  </a:txBody>
                  <a:tcPr/>
                </a:tc>
              </a:tr>
              <a:tr h="370840">
                <a:tc>
                  <a:txBody>
                    <a:bodyPr/>
                    <a:lstStyle/>
                    <a:p>
                      <a:r>
                        <a:rPr lang="nl-NL" sz="1400" dirty="0" smtClean="0"/>
                        <a:t>U152: Het versiebeheersysteem wordt standaard gebruikt voor zowel de code, als ook de bijbehorende testen, systeemdocumentatie en gebruikersdocumentatie.</a:t>
                      </a:r>
                      <a:endParaRPr lang="nl-NL" sz="1400" dirty="0"/>
                    </a:p>
                  </a:txBody>
                  <a:tcPr/>
                </a:tc>
                <a:tc>
                  <a:txBody>
                    <a:bodyPr/>
                    <a:lstStyle/>
                    <a:p>
                      <a:r>
                        <a:rPr lang="en-US" sz="1400" dirty="0" err="1" smtClean="0"/>
                        <a:t>Architectuur</a:t>
                      </a:r>
                      <a:endParaRPr lang="nl-NL" sz="1400" dirty="0"/>
                    </a:p>
                  </a:txBody>
                  <a:tcPr/>
                </a:tc>
              </a:tr>
              <a:tr h="370840">
                <a:tc>
                  <a:txBody>
                    <a:bodyPr/>
                    <a:lstStyle/>
                    <a:p>
                      <a:r>
                        <a:rPr lang="nl-NL" sz="1400" dirty="0" smtClean="0"/>
                        <a:t>U153: Binnen het versiebeheersysteem bestaat per bibliotheek en per applicatie naast de product-versie ook een ontwikkelversie, voor zowel de software als voor de bijbehorende systeemdocumentatie. In de productversie worden alleen foutverbeteringen aangebracht. In de ontwikkelversie (met vertakkingen voor los te testen deelontwikkelingen) wordt aangepaste of nieuwe functionaliteit of aanpassing op nieuwe technologie ingebracht. Geschikt gebleken modellen en methoden worden uiteindelijk opgenomen in de productversie voor de volgende </a:t>
                      </a:r>
                      <a:r>
                        <a:rPr lang="nl-NL" sz="1400" dirty="0" err="1" smtClean="0"/>
                        <a:t>toetsronde</a:t>
                      </a:r>
                      <a:endParaRPr lang="nl-NL" sz="1400" dirty="0"/>
                    </a:p>
                  </a:txBody>
                  <a:tcPr/>
                </a:tc>
                <a:tc>
                  <a:txBody>
                    <a:bodyPr/>
                    <a:lstStyle/>
                    <a:p>
                      <a:r>
                        <a:rPr lang="en-US" sz="1400" dirty="0" err="1" smtClean="0"/>
                        <a:t>Architectuur</a:t>
                      </a:r>
                      <a:endParaRPr lang="nl-NL" sz="1400" dirty="0"/>
                    </a:p>
                  </a:txBody>
                  <a:tcPr/>
                </a:tc>
              </a:tr>
              <a:tr h="370840">
                <a:tc>
                  <a:txBody>
                    <a:bodyPr/>
                    <a:lstStyle/>
                    <a:p>
                      <a:r>
                        <a:rPr lang="nl-NL" sz="1400" dirty="0" smtClean="0"/>
                        <a:t>U25: Bouwstenen uit het basisinstrumentarium zijn generiek en kunnen in principe ook in andere beleids- en beheersprocessen worden gebruikt. Ook kunnen onderdelen worden gebruikt voor het toetsen van regionale en d keringen</a:t>
                      </a:r>
                      <a:endParaRPr lang="nl-NL" sz="1400" dirty="0"/>
                    </a:p>
                  </a:txBody>
                  <a:tcPr/>
                </a:tc>
                <a:tc>
                  <a:txBody>
                    <a:bodyPr/>
                    <a:lstStyle/>
                    <a:p>
                      <a:r>
                        <a:rPr lang="en-US" sz="1400" dirty="0" err="1" smtClean="0"/>
                        <a:t>Architectuur</a:t>
                      </a:r>
                      <a:endParaRPr lang="nl-NL" sz="1400" dirty="0"/>
                    </a:p>
                  </a:txBody>
                  <a:tcPr/>
                </a:tc>
              </a:tr>
            </a:tbl>
          </a:graphicData>
        </a:graphic>
      </p:graphicFrame>
      <p:sp>
        <p:nvSpPr>
          <p:cNvPr id="4" name="Date Placeholder 3"/>
          <p:cNvSpPr>
            <a:spLocks noGrp="1"/>
          </p:cNvSpPr>
          <p:nvPr>
            <p:ph type="dt" sz="half" idx="10"/>
          </p:nvPr>
        </p:nvSpPr>
        <p:spPr/>
        <p:txBody>
          <a:bodyPr/>
          <a:lstStyle/>
          <a:p>
            <a:fld id="{7861030A-D9DC-426C-A4D0-5E7AEAC0AFF5}" type="datetime4">
              <a:rPr lang="nl-NL" smtClean="0"/>
              <a:pPr/>
              <a:t>20 september 2016</a:t>
            </a:fld>
            <a:endParaRPr lang="nl-NL"/>
          </a:p>
        </p:txBody>
      </p:sp>
    </p:spTree>
    <p:extLst>
      <p:ext uri="{BB962C8B-B14F-4D97-AF65-F5344CB8AC3E}">
        <p14:creationId xmlns:p14="http://schemas.microsoft.com/office/powerpoint/2010/main" val="37268086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Deltares template 2010">
  <a:themeElements>
    <a:clrScheme name="Deltares_tem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ltares_tem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ltares_tem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ltares_tem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ltares_tem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ltares_tem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ltares_tem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ltares_tem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ltares_tem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ltares_tem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ltares_tem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ltares_tem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ltares_tem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ltares_tem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Deltares Template</Template>
  <TotalTime>488</TotalTime>
  <Words>1457</Words>
  <Application>Microsoft Office PowerPoint</Application>
  <PresentationFormat>On-screen Show (4:3)</PresentationFormat>
  <Paragraphs>147</Paragraphs>
  <Slides>12</Slides>
  <Notes>3</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Deltares template 2010</vt:lpstr>
      <vt:lpstr>Non-functional requirements</vt:lpstr>
      <vt:lpstr>Non-functional requirements</vt:lpstr>
      <vt:lpstr>Non-functional requirements</vt:lpstr>
      <vt:lpstr>Non-functional requirements</vt:lpstr>
      <vt:lpstr>Non-functional requirements</vt:lpstr>
      <vt:lpstr>Non-functional requirements</vt:lpstr>
      <vt:lpstr>Non-functional requirements</vt:lpstr>
      <vt:lpstr>Verbeteringen</vt:lpstr>
      <vt:lpstr>Architectuur / data workshop (1/4)</vt:lpstr>
      <vt:lpstr>Architectuur / data workshop (2/4)</vt:lpstr>
      <vt:lpstr>Architectuur / data workshop (3/4)</vt:lpstr>
      <vt:lpstr>Architectuur / data workshop (4/4)</vt:lpstr>
    </vt:vector>
  </TitlesOfParts>
  <Company>Stichting Deltares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Irene van der Zwan</dc:creator>
  <cp:lastModifiedBy>Irene van der Zwan</cp:lastModifiedBy>
  <cp:revision>18</cp:revision>
  <cp:lastPrinted>2007-11-21T13:24:47Z</cp:lastPrinted>
  <dcterms:created xsi:type="dcterms:W3CDTF">2016-09-19T09:18:37Z</dcterms:created>
  <dcterms:modified xsi:type="dcterms:W3CDTF">2016-09-20T14:07:59Z</dcterms:modified>
</cp:coreProperties>
</file>