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301" r:id="rId2"/>
    <p:sldId id="307" r:id="rId3"/>
    <p:sldId id="306" r:id="rId4"/>
    <p:sldId id="258" r:id="rId5"/>
    <p:sldId id="304" r:id="rId6"/>
    <p:sldId id="259" r:id="rId7"/>
    <p:sldId id="302" r:id="rId8"/>
    <p:sldId id="285" r:id="rId9"/>
    <p:sldId id="286" r:id="rId10"/>
    <p:sldId id="287" r:id="rId11"/>
    <p:sldId id="288" r:id="rId12"/>
    <p:sldId id="290" r:id="rId13"/>
    <p:sldId id="291" r:id="rId14"/>
    <p:sldId id="292" r:id="rId15"/>
    <p:sldId id="289" r:id="rId16"/>
    <p:sldId id="295" r:id="rId17"/>
    <p:sldId id="294" r:id="rId18"/>
    <p:sldId id="293" r:id="rId19"/>
    <p:sldId id="296" r:id="rId20"/>
    <p:sldId id="297" r:id="rId21"/>
    <p:sldId id="260" r:id="rId22"/>
    <p:sldId id="261" r:id="rId23"/>
    <p:sldId id="262" r:id="rId24"/>
    <p:sldId id="263" r:id="rId25"/>
    <p:sldId id="305" r:id="rId26"/>
    <p:sldId id="298" r:id="rId27"/>
    <p:sldId id="299" r:id="rId28"/>
    <p:sldId id="267" r:id="rId29"/>
    <p:sldId id="266" r:id="rId30"/>
    <p:sldId id="265" r:id="rId31"/>
    <p:sldId id="279" r:id="rId32"/>
    <p:sldId id="280" r:id="rId33"/>
    <p:sldId id="284" r:id="rId34"/>
    <p:sldId id="281" r:id="rId35"/>
    <p:sldId id="282" r:id="rId36"/>
    <p:sldId id="283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  <p:sldId id="278" r:id="rId47"/>
    <p:sldId id="300" r:id="rId48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82D03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6290" autoAdjust="0"/>
  </p:normalViewPr>
  <p:slideViewPr>
    <p:cSldViewPr snapToObjects="1">
      <p:cViewPr>
        <p:scale>
          <a:sx n="100" d="100"/>
          <a:sy n="100" d="100"/>
        </p:scale>
        <p:origin x="254" y="9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F3ED2-9680-4304-AA7B-3812E0800ADF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17922-CC0F-4AB4-9570-CBD34BAC9326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9897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LocationID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cross </a:t>
            </a:r>
            <a:r>
              <a:rPr lang="nl-NL" smtClean="0"/>
              <a:t>section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5C92A-CCA4-784C-ADBC-2DC5065ABFDF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0881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LocationID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cross </a:t>
            </a:r>
            <a:r>
              <a:rPr lang="nl-NL" smtClean="0"/>
              <a:t>section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5C92A-CCA4-784C-ADBC-2DC5065ABFDF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0881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mtClean="0"/>
              <a:t>M-Soilbase</a:t>
            </a:r>
            <a:r>
              <a:rPr lang="nl-NL" dirty="0" smtClean="0"/>
              <a:t> UI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6728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ExpertKnowledgeRRD</a:t>
            </a:r>
            <a:r>
              <a:rPr lang="nl-NL" dirty="0" smtClean="0"/>
              <a:t> Binnenwaarts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710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ExpertKnowledgeRRD</a:t>
            </a:r>
            <a:r>
              <a:rPr lang="nl-NL" dirty="0" smtClean="0"/>
              <a:t> Binnenwaarts		new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493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ExpertKnowledgeRRD</a:t>
            </a:r>
            <a:r>
              <a:rPr lang="nl-NL" dirty="0" smtClean="0"/>
              <a:t> buitenwaarts		new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493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ExpertKnowledgeRRD</a:t>
            </a:r>
            <a:r>
              <a:rPr lang="nl-NL" dirty="0" smtClean="0"/>
              <a:t> Binnenwaarts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710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ExpertKnowledgeRRD</a:t>
            </a:r>
            <a:r>
              <a:rPr lang="nl-NL" dirty="0" smtClean="0"/>
              <a:t> Buitenwaarts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710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In het geval PL2 niet gegeven is, dan wordt polderpeil gepakt.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062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062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172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668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84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57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509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922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281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141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69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554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18B08-FB09-1148-AE68-9D453F1088B3}" type="datetimeFigureOut">
              <a:rPr lang="nl-NL" smtClean="0"/>
              <a:pPr/>
              <a:t>4-2-2017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42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package" Target="../embeddings/Microsoft_Word_Document1.docx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4578" name="Picture 2" descr="D:\DAM\Repos documenten\LaTeX\DAM - Requirements and Functional Design\figuren\Sterkte_analyse_dij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88330"/>
            <a:ext cx="6354601" cy="582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261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39609"/>
            <a:ext cx="8229600" cy="1847145"/>
          </a:xfrm>
        </p:spPr>
      </p:pic>
    </p:spTree>
    <p:extLst>
      <p:ext uri="{BB962C8B-B14F-4D97-AF65-F5344CB8AC3E}">
        <p14:creationId xmlns:p14="http://schemas.microsoft.com/office/powerpoint/2010/main" val="2387765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7" y="2921996"/>
            <a:ext cx="8229600" cy="1847145"/>
          </a:xfrm>
        </p:spPr>
      </p:pic>
      <p:sp>
        <p:nvSpPr>
          <p:cNvPr id="9" name="TextBox 8"/>
          <p:cNvSpPr txBox="1"/>
          <p:nvPr/>
        </p:nvSpPr>
        <p:spPr>
          <a:xfrm>
            <a:off x="791580" y="328498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nl-NL" dirty="0"/>
          </a:p>
        </p:txBody>
      </p:sp>
      <p:sp>
        <p:nvSpPr>
          <p:cNvPr id="10" name="TextBox 9"/>
          <p:cNvSpPr txBox="1"/>
          <p:nvPr/>
        </p:nvSpPr>
        <p:spPr>
          <a:xfrm>
            <a:off x="1810526" y="328498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nl-NL" dirty="0"/>
          </a:p>
        </p:txBody>
      </p:sp>
      <p:sp>
        <p:nvSpPr>
          <p:cNvPr id="11" name="TextBox 10"/>
          <p:cNvSpPr txBox="1"/>
          <p:nvPr/>
        </p:nvSpPr>
        <p:spPr>
          <a:xfrm>
            <a:off x="2585674" y="32817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nl-NL" dirty="0"/>
          </a:p>
        </p:txBody>
      </p:sp>
      <p:sp>
        <p:nvSpPr>
          <p:cNvPr id="12" name="TextBox 11"/>
          <p:cNvSpPr txBox="1"/>
          <p:nvPr/>
        </p:nvSpPr>
        <p:spPr>
          <a:xfrm>
            <a:off x="3641838" y="2701723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D1</a:t>
            </a:r>
            <a:endParaRPr lang="nl-NL" dirty="0"/>
          </a:p>
        </p:txBody>
      </p:sp>
      <p:sp>
        <p:nvSpPr>
          <p:cNvPr id="13" name="TextBox 12"/>
          <p:cNvSpPr txBox="1"/>
          <p:nvPr/>
        </p:nvSpPr>
        <p:spPr>
          <a:xfrm>
            <a:off x="3641838" y="391015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D2</a:t>
            </a:r>
            <a:endParaRPr lang="nl-NL" dirty="0"/>
          </a:p>
        </p:txBody>
      </p:sp>
      <p:sp>
        <p:nvSpPr>
          <p:cNvPr id="14" name="TextBox 13"/>
          <p:cNvSpPr txBox="1"/>
          <p:nvPr/>
        </p:nvSpPr>
        <p:spPr>
          <a:xfrm>
            <a:off x="3586534" y="328498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D1a</a:t>
            </a:r>
            <a:endParaRPr lang="nl-NL" dirty="0"/>
          </a:p>
        </p:txBody>
      </p:sp>
      <p:sp>
        <p:nvSpPr>
          <p:cNvPr id="15" name="TextBox 14"/>
          <p:cNvSpPr txBox="1"/>
          <p:nvPr/>
        </p:nvSpPr>
        <p:spPr>
          <a:xfrm>
            <a:off x="4427984" y="2701723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E1</a:t>
            </a:r>
            <a:endParaRPr lang="nl-NL" dirty="0"/>
          </a:p>
        </p:txBody>
      </p:sp>
      <p:sp>
        <p:nvSpPr>
          <p:cNvPr id="16" name="TextBox 15"/>
          <p:cNvSpPr txBox="1"/>
          <p:nvPr/>
        </p:nvSpPr>
        <p:spPr>
          <a:xfrm>
            <a:off x="4372680" y="3281700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E1a</a:t>
            </a:r>
            <a:endParaRPr lang="nl-NL" dirty="0"/>
          </a:p>
        </p:txBody>
      </p:sp>
      <p:sp>
        <p:nvSpPr>
          <p:cNvPr id="17" name="TextBox 16"/>
          <p:cNvSpPr txBox="1"/>
          <p:nvPr/>
        </p:nvSpPr>
        <p:spPr>
          <a:xfrm>
            <a:off x="4427984" y="3910156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E2</a:t>
            </a:r>
            <a:endParaRPr lang="nl-NL" dirty="0"/>
          </a:p>
        </p:txBody>
      </p:sp>
      <p:sp>
        <p:nvSpPr>
          <p:cNvPr id="18" name="TextBox 17"/>
          <p:cNvSpPr txBox="1"/>
          <p:nvPr/>
        </p:nvSpPr>
        <p:spPr>
          <a:xfrm>
            <a:off x="5451848" y="2701723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nl-NL" dirty="0"/>
          </a:p>
        </p:txBody>
      </p:sp>
      <p:sp>
        <p:nvSpPr>
          <p:cNvPr id="19" name="TextBox 18"/>
          <p:cNvSpPr txBox="1"/>
          <p:nvPr/>
        </p:nvSpPr>
        <p:spPr>
          <a:xfrm>
            <a:off x="6292708" y="270172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endParaRPr lang="nl-NL" dirty="0"/>
          </a:p>
        </p:txBody>
      </p:sp>
      <p:sp>
        <p:nvSpPr>
          <p:cNvPr id="20" name="TextBox 19"/>
          <p:cNvSpPr txBox="1"/>
          <p:nvPr/>
        </p:nvSpPr>
        <p:spPr>
          <a:xfrm>
            <a:off x="7198753" y="4005064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</a:t>
            </a:r>
            <a:endParaRPr lang="nl-NL" dirty="0"/>
          </a:p>
        </p:txBody>
      </p:sp>
      <p:sp>
        <p:nvSpPr>
          <p:cNvPr id="21" name="TextBox 20"/>
          <p:cNvSpPr txBox="1"/>
          <p:nvPr/>
        </p:nvSpPr>
        <p:spPr>
          <a:xfrm>
            <a:off x="7106580" y="3274275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H1</a:t>
            </a:r>
            <a:endParaRPr lang="nl-NL" dirty="0"/>
          </a:p>
        </p:txBody>
      </p:sp>
      <p:sp>
        <p:nvSpPr>
          <p:cNvPr id="22" name="TextBox 21"/>
          <p:cNvSpPr txBox="1"/>
          <p:nvPr/>
        </p:nvSpPr>
        <p:spPr>
          <a:xfrm>
            <a:off x="8100392" y="3887491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H2</a:t>
            </a:r>
            <a:endParaRPr lang="nl-NL" dirty="0"/>
          </a:p>
        </p:txBody>
      </p:sp>
      <p:sp>
        <p:nvSpPr>
          <p:cNvPr id="23" name="TextBox 22"/>
          <p:cNvSpPr txBox="1"/>
          <p:nvPr/>
        </p:nvSpPr>
        <p:spPr>
          <a:xfrm>
            <a:off x="7106580" y="2701723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H1</a:t>
            </a:r>
            <a:endParaRPr lang="nl-NL" dirty="0"/>
          </a:p>
        </p:txBody>
      </p:sp>
      <p:sp>
        <p:nvSpPr>
          <p:cNvPr id="24" name="TextBox 23"/>
          <p:cNvSpPr txBox="1"/>
          <p:nvPr/>
        </p:nvSpPr>
        <p:spPr>
          <a:xfrm>
            <a:off x="5459016" y="328498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nl-NL" dirty="0"/>
          </a:p>
        </p:txBody>
      </p:sp>
      <p:sp>
        <p:nvSpPr>
          <p:cNvPr id="25" name="TextBox 24"/>
          <p:cNvSpPr txBox="1"/>
          <p:nvPr/>
        </p:nvSpPr>
        <p:spPr>
          <a:xfrm>
            <a:off x="5451848" y="391015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nl-NL" dirty="0"/>
          </a:p>
        </p:txBody>
      </p:sp>
      <p:sp>
        <p:nvSpPr>
          <p:cNvPr id="26" name="TextBox 25"/>
          <p:cNvSpPr txBox="1"/>
          <p:nvPr/>
        </p:nvSpPr>
        <p:spPr>
          <a:xfrm>
            <a:off x="6306204" y="328498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endParaRPr lang="nl-NL" dirty="0"/>
          </a:p>
        </p:txBody>
      </p:sp>
      <p:sp>
        <p:nvSpPr>
          <p:cNvPr id="27" name="TextBox 26"/>
          <p:cNvSpPr txBox="1"/>
          <p:nvPr/>
        </p:nvSpPr>
        <p:spPr>
          <a:xfrm>
            <a:off x="6292708" y="391015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4539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2027560" y="521964"/>
            <a:ext cx="5230748" cy="4119317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Dijksterkte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Analyse</a:t>
            </a:r>
            <a:r>
              <a:rPr lang="en-US" sz="1600" dirty="0" smtClean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Ondergrond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DTM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metingen (laser </a:t>
            </a:r>
            <a:r>
              <a:rPr lang="nl-NL" sz="800" i="1" dirty="0" err="1" smtClean="0">
                <a:solidFill>
                  <a:schemeClr val="tx1"/>
                </a:solidFill>
              </a:rPr>
              <a:t>altimetry</a:t>
            </a:r>
            <a:r>
              <a:rPr lang="nl-NL" sz="800" i="1" dirty="0" smtClean="0">
                <a:solidFill>
                  <a:schemeClr val="tx1"/>
                </a:solidFill>
              </a:rPr>
              <a:t>, GPS metingen etc.)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Observaties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/>
              </a:solidFill>
            </a:endParaRPr>
          </a:p>
          <a:p>
            <a:pPr algn="ctr"/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Hydrologisch model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geohydrologische metingen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bijvoorbeeld voortvloeiend uit de richtlijnen en expertkennis</a:t>
            </a:r>
            <a:r>
              <a:rPr lang="nl-NL" sz="1200" dirty="0" smtClean="0">
                <a:solidFill>
                  <a:schemeClr val="tx1"/>
                </a:solidFill>
              </a:rPr>
              <a:t>) 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Stabiliteitsanalyses in batch</a:t>
            </a:r>
            <a:br>
              <a:rPr lang="nl-NL" sz="1200" dirty="0" smtClean="0">
                <a:solidFill>
                  <a:schemeClr val="tx1"/>
                </a:solidFill>
              </a:rPr>
            </a:b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Bishop , </a:t>
            </a:r>
            <a:r>
              <a:rPr lang="nl-NL" sz="1200" i="1" dirty="0" err="1" smtClean="0">
                <a:solidFill>
                  <a:schemeClr val="tx1"/>
                </a:solidFill>
              </a:rPr>
              <a:t>Uplift</a:t>
            </a:r>
            <a:r>
              <a:rPr lang="nl-NL" sz="1200" i="1" dirty="0" smtClean="0">
                <a:solidFill>
                  <a:schemeClr val="tx1"/>
                </a:solidFill>
              </a:rPr>
              <a:t>, </a:t>
            </a:r>
            <a:r>
              <a:rPr lang="nl-NL" sz="1200" i="1" dirty="0" err="1" smtClean="0">
                <a:solidFill>
                  <a:schemeClr val="tx1"/>
                </a:solidFill>
              </a:rPr>
              <a:t>Piping</a:t>
            </a:r>
            <a:r>
              <a:rPr lang="nl-NL" sz="1200" i="1" dirty="0" smtClean="0">
                <a:solidFill>
                  <a:schemeClr val="tx1"/>
                </a:solidFill>
              </a:rPr>
              <a:t> etc.</a:t>
            </a:r>
            <a:r>
              <a:rPr lang="nl-NL" sz="1200" dirty="0" smtClean="0">
                <a:solidFill>
                  <a:schemeClr val="tx1"/>
                </a:solidFill>
              </a:rPr>
              <a:t>) 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Resultaat analyse en presentatie</a:t>
            </a:r>
          </a:p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Bijvoorbeeld GIS, FEWS en </a:t>
            </a:r>
            <a:r>
              <a:rPr lang="nl-NL" sz="1200" i="1" dirty="0" err="1" smtClean="0">
                <a:solidFill>
                  <a:schemeClr val="tx1"/>
                </a:solidFill>
              </a:rPr>
              <a:t>webapplicaties</a:t>
            </a:r>
            <a:r>
              <a:rPr lang="nl-NL" sz="1200" dirty="0" smtClean="0">
                <a:solidFill>
                  <a:schemeClr val="tx1"/>
                </a:solidFill>
              </a:rPr>
              <a:t>)</a:t>
            </a:r>
            <a:endParaRPr lang="nl-NL" sz="1200" dirty="0">
              <a:solidFill>
                <a:schemeClr val="tx1"/>
              </a:solidFill>
            </a:endParaRP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Afgeronde rechthoek 22"/>
          <p:cNvSpPr/>
          <p:nvPr/>
        </p:nvSpPr>
        <p:spPr>
          <a:xfrm>
            <a:off x="217876" y="544133"/>
            <a:ext cx="1464611" cy="62843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Hydraulische</a:t>
            </a:r>
          </a:p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belastingen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5" name="Afgeronde rechthoek 24"/>
          <p:cNvSpPr/>
          <p:nvPr/>
        </p:nvSpPr>
        <p:spPr>
          <a:xfrm>
            <a:off x="7543548" y="544928"/>
            <a:ext cx="1464611" cy="62843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Gevolgen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7" name="Pijl links 26"/>
          <p:cNvSpPr/>
          <p:nvPr/>
        </p:nvSpPr>
        <p:spPr>
          <a:xfrm>
            <a:off x="7176940" y="785548"/>
            <a:ext cx="476067" cy="1505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8" name="Pijl links 27"/>
          <p:cNvSpPr/>
          <p:nvPr/>
        </p:nvSpPr>
        <p:spPr>
          <a:xfrm>
            <a:off x="1592671" y="785548"/>
            <a:ext cx="476067" cy="1505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89932" y="3962310"/>
            <a:ext cx="31451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B</a:t>
            </a:r>
            <a:endParaRPr lang="nl-NL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44480" y="4276529"/>
            <a:ext cx="32412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</a:t>
            </a:r>
            <a:endParaRPr lang="nl-NL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97948" y="2939576"/>
            <a:ext cx="30649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endParaRPr lang="nl-NL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73902" y="1977767"/>
            <a:ext cx="33054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D</a:t>
            </a:r>
            <a:endParaRPr lang="nl-NL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2027560" y="521964"/>
            <a:ext cx="5230748" cy="4119317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Dijksterkte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Analyse</a:t>
            </a:r>
            <a:r>
              <a:rPr lang="en-US" sz="1600" dirty="0" smtClean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Ondergrond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DTM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metingen (laser </a:t>
            </a:r>
            <a:r>
              <a:rPr lang="nl-NL" sz="800" i="1" dirty="0" err="1" smtClean="0">
                <a:solidFill>
                  <a:schemeClr val="tx1"/>
                </a:solidFill>
              </a:rPr>
              <a:t>altimetry</a:t>
            </a:r>
            <a:r>
              <a:rPr lang="nl-NL" sz="800" i="1" dirty="0" smtClean="0">
                <a:solidFill>
                  <a:schemeClr val="tx1"/>
                </a:solidFill>
              </a:rPr>
              <a:t>, GPS metingen etc.)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Observaties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/>
              </a:solidFill>
            </a:endParaRPr>
          </a:p>
          <a:p>
            <a:pPr algn="ctr"/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Hydrologisch model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geohydrologische metingen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9" y="3648091"/>
            <a:ext cx="2431254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Automatische dwarsprofiel generatie, inclusief waterspanningen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Stabiliteitsanalyses in batch</a:t>
            </a:r>
            <a:br>
              <a:rPr lang="nl-NL" sz="1200" dirty="0" smtClean="0">
                <a:solidFill>
                  <a:schemeClr val="tx1"/>
                </a:solidFill>
              </a:rPr>
            </a:b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Bishop , </a:t>
            </a:r>
            <a:r>
              <a:rPr lang="nl-NL" sz="1200" i="1" dirty="0" err="1" smtClean="0">
                <a:solidFill>
                  <a:schemeClr val="tx1"/>
                </a:solidFill>
              </a:rPr>
              <a:t>Uplift</a:t>
            </a:r>
            <a:r>
              <a:rPr lang="nl-NL" sz="1200" i="1" dirty="0" smtClean="0">
                <a:solidFill>
                  <a:schemeClr val="tx1"/>
                </a:solidFill>
              </a:rPr>
              <a:t>, </a:t>
            </a:r>
            <a:r>
              <a:rPr lang="nl-NL" sz="1200" i="1" dirty="0" err="1" smtClean="0">
                <a:solidFill>
                  <a:schemeClr val="tx1"/>
                </a:solidFill>
              </a:rPr>
              <a:t>Piping</a:t>
            </a:r>
            <a:r>
              <a:rPr lang="nl-NL" sz="1200" i="1" dirty="0" smtClean="0">
                <a:solidFill>
                  <a:schemeClr val="tx1"/>
                </a:solidFill>
              </a:rPr>
              <a:t> etc.</a:t>
            </a:r>
            <a:r>
              <a:rPr lang="nl-NL" sz="1200" dirty="0" smtClean="0">
                <a:solidFill>
                  <a:schemeClr val="tx1"/>
                </a:solidFill>
              </a:rPr>
              <a:t>) 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Resultaat analyse en presentatie</a:t>
            </a:r>
          </a:p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Bijvoorbeeld GIS, FEWS en </a:t>
            </a:r>
            <a:r>
              <a:rPr lang="nl-NL" sz="1200" i="1" dirty="0" err="1" smtClean="0">
                <a:solidFill>
                  <a:schemeClr val="tx1"/>
                </a:solidFill>
              </a:rPr>
              <a:t>webapplicaties</a:t>
            </a:r>
            <a:r>
              <a:rPr lang="nl-NL" sz="1200" dirty="0" smtClean="0">
                <a:solidFill>
                  <a:schemeClr val="tx1"/>
                </a:solidFill>
              </a:rPr>
              <a:t>)</a:t>
            </a:r>
            <a:endParaRPr lang="nl-NL" sz="1200" dirty="0">
              <a:solidFill>
                <a:schemeClr val="tx1"/>
              </a:solidFill>
            </a:endParaRP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H="1" flipV="1">
            <a:off x="3284366" y="4276529"/>
            <a:ext cx="1335197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3284366" y="3283336"/>
            <a:ext cx="1335198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Afgeronde rechthoek 22"/>
          <p:cNvSpPr/>
          <p:nvPr/>
        </p:nvSpPr>
        <p:spPr>
          <a:xfrm>
            <a:off x="217876" y="544133"/>
            <a:ext cx="1464611" cy="62843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Hydraulische</a:t>
            </a:r>
          </a:p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belastingen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5" name="Afgeronde rechthoek 24"/>
          <p:cNvSpPr/>
          <p:nvPr/>
        </p:nvSpPr>
        <p:spPr>
          <a:xfrm>
            <a:off x="7543548" y="544928"/>
            <a:ext cx="1464611" cy="62843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Gevolgen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7" name="Pijl links 26"/>
          <p:cNvSpPr/>
          <p:nvPr/>
        </p:nvSpPr>
        <p:spPr>
          <a:xfrm>
            <a:off x="7176940" y="785548"/>
            <a:ext cx="476067" cy="1505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8" name="Pijl links 27"/>
          <p:cNvSpPr/>
          <p:nvPr/>
        </p:nvSpPr>
        <p:spPr>
          <a:xfrm>
            <a:off x="1592671" y="785548"/>
            <a:ext cx="476067" cy="1505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6" name="Afgeronde rechthoek 9"/>
          <p:cNvSpPr/>
          <p:nvPr/>
        </p:nvSpPr>
        <p:spPr>
          <a:xfrm>
            <a:off x="543658" y="3526824"/>
            <a:ext cx="1234737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Pipingkernel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9" name="Afgeronde rechthoek 9"/>
          <p:cNvSpPr/>
          <p:nvPr/>
        </p:nvSpPr>
        <p:spPr>
          <a:xfrm>
            <a:off x="7373911" y="3992703"/>
            <a:ext cx="1234737" cy="62843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Stabiliteits</a:t>
            </a:r>
            <a:r>
              <a:rPr lang="en-US" sz="1200" dirty="0" smtClean="0">
                <a:solidFill>
                  <a:schemeClr val="tx1"/>
                </a:solidFill>
              </a:rPr>
              <a:t>-kernel (WBI)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30" name="Afgeronde rechthoek 9"/>
          <p:cNvSpPr/>
          <p:nvPr/>
        </p:nvSpPr>
        <p:spPr>
          <a:xfrm>
            <a:off x="7373910" y="3149316"/>
            <a:ext cx="1234737" cy="62843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Waternet</a:t>
            </a:r>
            <a:r>
              <a:rPr lang="en-US" sz="1200" dirty="0" smtClean="0">
                <a:solidFill>
                  <a:schemeClr val="tx1"/>
                </a:solidFill>
              </a:rPr>
              <a:t> creator (WBI)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31" name="Afgeronde rechthoek 9"/>
          <p:cNvSpPr/>
          <p:nvPr/>
        </p:nvSpPr>
        <p:spPr>
          <a:xfrm>
            <a:off x="7381228" y="2303237"/>
            <a:ext cx="1234737" cy="62843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Pipingkernel</a:t>
            </a:r>
            <a:r>
              <a:rPr lang="en-US" sz="1200" dirty="0" smtClean="0">
                <a:solidFill>
                  <a:schemeClr val="tx1"/>
                </a:solidFill>
              </a:rPr>
              <a:t> (WBI)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33" name="Afgeronde rechthoek 8"/>
          <p:cNvSpPr/>
          <p:nvPr/>
        </p:nvSpPr>
        <p:spPr>
          <a:xfrm>
            <a:off x="4652393" y="3648091"/>
            <a:ext cx="2431254" cy="62843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Automatische dwarsprofiel generatie, exclusief waterspanningen</a:t>
            </a:r>
            <a:endParaRPr lang="nl-NL" sz="1200" dirty="0">
              <a:solidFill>
                <a:schemeClr val="tx1"/>
              </a:solidFill>
            </a:endParaRPr>
          </a:p>
        </p:txBody>
      </p:sp>
      <p:cxnSp>
        <p:nvCxnSpPr>
          <p:cNvPr id="37" name="Elbow Connector 36"/>
          <p:cNvCxnSpPr>
            <a:stCxn id="10" idx="1"/>
            <a:endCxn id="26" idx="2"/>
          </p:cNvCxnSpPr>
          <p:nvPr/>
        </p:nvCxnSpPr>
        <p:spPr>
          <a:xfrm rot="10800000" flipV="1">
            <a:off x="1161027" y="2969116"/>
            <a:ext cx="907712" cy="1186145"/>
          </a:xfrm>
          <a:prstGeom prst="bentConnector4">
            <a:avLst>
              <a:gd name="adj1" fmla="val 15993"/>
              <a:gd name="adj2" fmla="val 11927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10" idx="1"/>
            <a:endCxn id="22" idx="3"/>
          </p:cNvCxnSpPr>
          <p:nvPr/>
        </p:nvCxnSpPr>
        <p:spPr>
          <a:xfrm rot="10800000" flipV="1">
            <a:off x="1592671" y="2969116"/>
            <a:ext cx="476068" cy="18019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26" idx="0"/>
            <a:endCxn id="11" idx="1"/>
          </p:cNvCxnSpPr>
          <p:nvPr/>
        </p:nvCxnSpPr>
        <p:spPr>
          <a:xfrm rot="5400000" flipH="1" flipV="1">
            <a:off x="845979" y="2304066"/>
            <a:ext cx="1537806" cy="90771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22" idx="0"/>
          </p:cNvCxnSpPr>
          <p:nvPr/>
        </p:nvCxnSpPr>
        <p:spPr>
          <a:xfrm rot="5400000" flipH="1" flipV="1">
            <a:off x="1044571" y="1810931"/>
            <a:ext cx="954899" cy="109343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fgeronde rechthoek 9"/>
          <p:cNvSpPr/>
          <p:nvPr/>
        </p:nvSpPr>
        <p:spPr>
          <a:xfrm>
            <a:off x="357934" y="2835097"/>
            <a:ext cx="1234737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Stabiliteits</a:t>
            </a:r>
            <a:r>
              <a:rPr lang="en-US" sz="1200" dirty="0" smtClean="0">
                <a:solidFill>
                  <a:schemeClr val="tx1"/>
                </a:solidFill>
              </a:rPr>
              <a:t>-kernel (D-Geo 15.1)</a:t>
            </a:r>
            <a:endParaRPr lang="nl-NL" sz="1200" dirty="0">
              <a:solidFill>
                <a:schemeClr val="tx1"/>
              </a:solidFill>
            </a:endParaRPr>
          </a:p>
        </p:txBody>
      </p:sp>
      <p:cxnSp>
        <p:nvCxnSpPr>
          <p:cNvPr id="67" name="Elbow Connector 66"/>
          <p:cNvCxnSpPr>
            <a:endCxn id="30" idx="1"/>
          </p:cNvCxnSpPr>
          <p:nvPr/>
        </p:nvCxnSpPr>
        <p:spPr>
          <a:xfrm rot="16200000" flipH="1">
            <a:off x="7028216" y="3117840"/>
            <a:ext cx="494419" cy="19697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>
            <a:endCxn id="29" idx="0"/>
          </p:cNvCxnSpPr>
          <p:nvPr/>
        </p:nvCxnSpPr>
        <p:spPr>
          <a:xfrm rot="5400000">
            <a:off x="7883808" y="3885228"/>
            <a:ext cx="214947" cy="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/>
          <p:cNvCxnSpPr>
            <a:stCxn id="29" idx="3"/>
          </p:cNvCxnSpPr>
          <p:nvPr/>
        </p:nvCxnSpPr>
        <p:spPr>
          <a:xfrm flipH="1" flipV="1">
            <a:off x="7154657" y="1837358"/>
            <a:ext cx="1453991" cy="2469564"/>
          </a:xfrm>
          <a:prstGeom prst="bentConnector4">
            <a:avLst>
              <a:gd name="adj1" fmla="val -15722"/>
              <a:gd name="adj2" fmla="val 10001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>
            <a:endCxn id="31" idx="1"/>
          </p:cNvCxnSpPr>
          <p:nvPr/>
        </p:nvCxnSpPr>
        <p:spPr>
          <a:xfrm rot="5400000" flipH="1" flipV="1">
            <a:off x="7103254" y="2691143"/>
            <a:ext cx="351661" cy="20428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/>
          <p:cNvCxnSpPr>
            <a:stCxn id="31" idx="0"/>
            <a:endCxn id="11" idx="3"/>
          </p:cNvCxnSpPr>
          <p:nvPr/>
        </p:nvCxnSpPr>
        <p:spPr>
          <a:xfrm rot="16200000" flipV="1">
            <a:off x="7427383" y="1732023"/>
            <a:ext cx="314219" cy="82821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5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Dijksterkte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Analyse</a:t>
            </a:r>
            <a:r>
              <a:rPr lang="en-US" sz="1600" dirty="0" smtClean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 smtClean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Ondergrond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DTM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metingen (laser </a:t>
            </a:r>
            <a:r>
              <a:rPr lang="nl-NL" sz="800" i="1" dirty="0" err="1" smtClean="0">
                <a:solidFill>
                  <a:schemeClr val="tx1"/>
                </a:solidFill>
              </a:rPr>
              <a:t>altimetry</a:t>
            </a:r>
            <a:r>
              <a:rPr lang="nl-NL" sz="800" i="1" dirty="0" smtClean="0">
                <a:solidFill>
                  <a:schemeClr val="tx1"/>
                </a:solidFill>
              </a:rPr>
              <a:t>, GPS metingen etc.)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Observaties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/>
              </a:solidFill>
            </a:endParaRPr>
          </a:p>
          <a:p>
            <a:pPr algn="ctr"/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/>
                </a:solidFill>
              </a:rPr>
              <a:t>Hydrologisch model</a:t>
            </a:r>
          </a:p>
          <a:p>
            <a:pPr algn="ctr"/>
            <a:r>
              <a:rPr lang="nl-NL" sz="800" i="1" dirty="0" smtClean="0">
                <a:solidFill>
                  <a:schemeClr val="tx1"/>
                </a:solidFill>
              </a:rPr>
              <a:t>Gebaseerd op geohydrologische metingen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voortvloeiend uit de richtlijnen en expertkennis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Stabiliteitsanalyses in batch</a:t>
            </a:r>
            <a:b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Bishop , </a:t>
            </a:r>
            <a:r>
              <a:rPr lang="nl-NL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Uplift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nl-NL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Piping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etc.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Resultaat analyse en presentatie</a:t>
            </a:r>
          </a:p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GIS, FEWS en </a:t>
            </a:r>
            <a:r>
              <a:rPr lang="nl-NL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webapplicaties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832119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87724" y="2813662"/>
            <a:ext cx="9144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4058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ocatio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1" y="1215571"/>
            <a:ext cx="6221293" cy="4549321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5" name="Rechte verbindingslijn met pijl 4"/>
          <p:cNvCxnSpPr/>
          <p:nvPr/>
        </p:nvCxnSpPr>
        <p:spPr>
          <a:xfrm flipH="1">
            <a:off x="3392714" y="3256643"/>
            <a:ext cx="544286" cy="63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met pijl 7"/>
          <p:cNvCxnSpPr/>
          <p:nvPr/>
        </p:nvCxnSpPr>
        <p:spPr>
          <a:xfrm>
            <a:off x="4118432" y="2467428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>
            <a:off x="4118432" y="3182199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/>
          <p:cNvCxnSpPr/>
          <p:nvPr/>
        </p:nvCxnSpPr>
        <p:spPr>
          <a:xfrm>
            <a:off x="4118432" y="2566025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991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cross-sectio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0" y="1114902"/>
            <a:ext cx="6622143" cy="4890445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4" name="Rechte verbindingslijn met pijl 3"/>
          <p:cNvCxnSpPr/>
          <p:nvPr/>
        </p:nvCxnSpPr>
        <p:spPr>
          <a:xfrm>
            <a:off x="3995968" y="2647947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met pijl 4"/>
          <p:cNvCxnSpPr/>
          <p:nvPr/>
        </p:nvCxnSpPr>
        <p:spPr>
          <a:xfrm flipH="1">
            <a:off x="3083423" y="3486702"/>
            <a:ext cx="712421" cy="12016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208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ntersectio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32" y="835357"/>
            <a:ext cx="7030838" cy="487354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" name="Rechte verbindingslijn met pijl 2"/>
          <p:cNvCxnSpPr/>
          <p:nvPr/>
        </p:nvCxnSpPr>
        <p:spPr>
          <a:xfrm>
            <a:off x="3995968" y="2372399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met pijl 4"/>
          <p:cNvCxnSpPr/>
          <p:nvPr/>
        </p:nvCxnSpPr>
        <p:spPr>
          <a:xfrm flipH="1">
            <a:off x="2659571" y="2622650"/>
            <a:ext cx="1085914" cy="2024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Ovaal 5"/>
          <p:cNvSpPr/>
          <p:nvPr/>
        </p:nvSpPr>
        <p:spPr>
          <a:xfrm>
            <a:off x="2475515" y="2751485"/>
            <a:ext cx="184042" cy="184042"/>
          </a:xfrm>
          <a:prstGeom prst="ellipse">
            <a:avLst/>
          </a:prstGeom>
          <a:noFill/>
          <a:ln w="28575" cmpd="sng">
            <a:solidFill>
              <a:srgbClr val="82D0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999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n vlak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48" y="1031121"/>
            <a:ext cx="7214891" cy="463272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" name="Rechte verbindingslijn met pijl 2"/>
          <p:cNvCxnSpPr/>
          <p:nvPr/>
        </p:nvCxnSpPr>
        <p:spPr>
          <a:xfrm>
            <a:off x="5173910" y="2666872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al 3"/>
          <p:cNvSpPr/>
          <p:nvPr/>
        </p:nvSpPr>
        <p:spPr>
          <a:xfrm>
            <a:off x="2227044" y="4012197"/>
            <a:ext cx="184042" cy="184042"/>
          </a:xfrm>
          <a:prstGeom prst="ellipse">
            <a:avLst/>
          </a:prstGeom>
          <a:noFill/>
          <a:ln w="28575" cmpd="sng">
            <a:solidFill>
              <a:srgbClr val="82D0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" name="Rechte verbindingslijn met pijl 4"/>
          <p:cNvCxnSpPr/>
          <p:nvPr/>
        </p:nvCxnSpPr>
        <p:spPr>
          <a:xfrm flipH="1">
            <a:off x="2484720" y="3211596"/>
            <a:ext cx="2539936" cy="9018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413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7444971"/>
              </p:ext>
            </p:extLst>
          </p:nvPr>
        </p:nvGraphicFramePr>
        <p:xfrm>
          <a:off x="144609" y="1472365"/>
          <a:ext cx="9281222" cy="3533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Document" r:id="rId4" imgW="5536996" imgH="2108122" progId="Word.Document.12">
                  <p:embed/>
                </p:oleObj>
              </mc:Choice>
              <mc:Fallback>
                <p:oleObj name="Document" r:id="rId4" imgW="5536996" imgH="2108122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09" y="1472365"/>
                        <a:ext cx="9281222" cy="35336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4931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Knooppunt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2" y="1104274"/>
            <a:ext cx="8967478" cy="434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01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3300806" y="3035341"/>
            <a:ext cx="2508069" cy="7968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LOCATIONID</a:t>
            </a:r>
          </a:p>
          <a:p>
            <a:pPr algn="ctr"/>
            <a:r>
              <a:rPr lang="nl-NL" dirty="0" smtClean="0"/>
              <a:t>(DAM 1.0 Locatie)</a:t>
            </a:r>
            <a:endParaRPr lang="nl-NL" dirty="0"/>
          </a:p>
        </p:txBody>
      </p:sp>
      <p:sp>
        <p:nvSpPr>
          <p:cNvPr id="4" name="Afgeronde rechthoek 3"/>
          <p:cNvSpPr/>
          <p:nvPr/>
        </p:nvSpPr>
        <p:spPr>
          <a:xfrm>
            <a:off x="3300806" y="1880828"/>
            <a:ext cx="2508069" cy="5617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Locatie.shp</a:t>
            </a:r>
            <a:endParaRPr lang="nl-NL" dirty="0"/>
          </a:p>
        </p:txBody>
      </p:sp>
      <p:sp>
        <p:nvSpPr>
          <p:cNvPr id="5" name="Afgeronde rechthoek 4"/>
          <p:cNvSpPr/>
          <p:nvPr/>
        </p:nvSpPr>
        <p:spPr>
          <a:xfrm>
            <a:off x="348478" y="3148099"/>
            <a:ext cx="2351314" cy="5617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Cross-section.shp</a:t>
            </a:r>
            <a:endParaRPr lang="nl-NL" dirty="0"/>
          </a:p>
        </p:txBody>
      </p:sp>
      <p:sp>
        <p:nvSpPr>
          <p:cNvPr id="6" name="Afgeronde rechthoek 5"/>
          <p:cNvSpPr/>
          <p:nvPr/>
        </p:nvSpPr>
        <p:spPr>
          <a:xfrm>
            <a:off x="6397150" y="3148099"/>
            <a:ext cx="2351314" cy="5617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Surfacelines.csv</a:t>
            </a:r>
            <a:endParaRPr lang="nl-NL" dirty="0"/>
          </a:p>
        </p:txBody>
      </p:sp>
      <p:sp>
        <p:nvSpPr>
          <p:cNvPr id="7" name="Afgeronde rechthoek 6"/>
          <p:cNvSpPr/>
          <p:nvPr/>
        </p:nvSpPr>
        <p:spPr>
          <a:xfrm>
            <a:off x="3313959" y="4528259"/>
            <a:ext cx="2507127" cy="5617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Characteristicpoints.csv</a:t>
            </a:r>
            <a:endParaRPr lang="nl-NL" dirty="0"/>
          </a:p>
        </p:txBody>
      </p:sp>
      <p:cxnSp>
        <p:nvCxnSpPr>
          <p:cNvPr id="14" name="Rechte verbindingslijn met pijl 13"/>
          <p:cNvCxnSpPr>
            <a:stCxn id="5" idx="3"/>
            <a:endCxn id="3" idx="1"/>
          </p:cNvCxnSpPr>
          <p:nvPr/>
        </p:nvCxnSpPr>
        <p:spPr>
          <a:xfrm>
            <a:off x="2699792" y="3428951"/>
            <a:ext cx="601014" cy="48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stCxn id="6" idx="1"/>
            <a:endCxn id="3" idx="3"/>
          </p:cNvCxnSpPr>
          <p:nvPr/>
        </p:nvCxnSpPr>
        <p:spPr>
          <a:xfrm flipH="1">
            <a:off x="5808875" y="3428951"/>
            <a:ext cx="588275" cy="48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>
            <a:stCxn id="4" idx="2"/>
            <a:endCxn id="3" idx="0"/>
          </p:cNvCxnSpPr>
          <p:nvPr/>
        </p:nvCxnSpPr>
        <p:spPr>
          <a:xfrm>
            <a:off x="4554841" y="2442531"/>
            <a:ext cx="0" cy="5928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>
            <a:stCxn id="7" idx="0"/>
            <a:endCxn id="3" idx="2"/>
          </p:cNvCxnSpPr>
          <p:nvPr/>
        </p:nvCxnSpPr>
        <p:spPr>
          <a:xfrm flipH="1" flipV="1">
            <a:off x="4554841" y="3832175"/>
            <a:ext cx="12682" cy="6960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DAM Edit Desig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900"/>
            <a:ext cx="9144000" cy="640838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834514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42" name="Afbeelding 2" descr="untitled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/>
          <a:stretch>
            <a:fillRect/>
          </a:stretch>
        </p:blipFill>
        <p:spPr bwMode="auto">
          <a:xfrm>
            <a:off x="899592" y="457200"/>
            <a:ext cx="7169861" cy="5496306"/>
          </a:xfrm>
          <a:prstGeom prst="rect">
            <a:avLst/>
          </a:prstGeom>
          <a:noFill/>
        </p:spPr>
      </p:pic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69650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20" name="Vrije vorm 19"/>
          <p:cNvSpPr/>
          <p:nvPr/>
        </p:nvSpPr>
        <p:spPr>
          <a:xfrm>
            <a:off x="3780290" y="3537012"/>
            <a:ext cx="35626" cy="2398816"/>
          </a:xfrm>
          <a:custGeom>
            <a:avLst/>
            <a:gdLst>
              <a:gd name="connsiteX0" fmla="*/ 0 w 35626"/>
              <a:gd name="connsiteY0" fmla="*/ 2398816 h 2398816"/>
              <a:gd name="connsiteX1" fmla="*/ 35626 w 35626"/>
              <a:gd name="connsiteY1" fmla="*/ 0 h 239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626" h="2398816">
                <a:moveTo>
                  <a:pt x="0" y="2398816"/>
                </a:moveTo>
                <a:lnTo>
                  <a:pt x="35626" y="0"/>
                </a:lnTo>
              </a:path>
            </a:pathLst>
          </a:custGeom>
          <a:ln w="76200"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Vrije vorm 20"/>
          <p:cNvSpPr/>
          <p:nvPr/>
        </p:nvSpPr>
        <p:spPr>
          <a:xfrm>
            <a:off x="3811979" y="1971304"/>
            <a:ext cx="641268" cy="1567543"/>
          </a:xfrm>
          <a:custGeom>
            <a:avLst/>
            <a:gdLst>
              <a:gd name="connsiteX0" fmla="*/ 0 w 641268"/>
              <a:gd name="connsiteY0" fmla="*/ 1567543 h 1567543"/>
              <a:gd name="connsiteX1" fmla="*/ 11876 w 641268"/>
              <a:gd name="connsiteY1" fmla="*/ 1009402 h 1567543"/>
              <a:gd name="connsiteX2" fmla="*/ 641268 w 641268"/>
              <a:gd name="connsiteY2" fmla="*/ 0 h 156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8" h="1567543">
                <a:moveTo>
                  <a:pt x="0" y="1567543"/>
                </a:moveTo>
                <a:lnTo>
                  <a:pt x="11876" y="1009402"/>
                </a:lnTo>
                <a:lnTo>
                  <a:pt x="641268" y="0"/>
                </a:lnTo>
              </a:path>
            </a:pathLst>
          </a:custGeom>
          <a:ln w="76200"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Vrije vorm 21"/>
          <p:cNvSpPr/>
          <p:nvPr/>
        </p:nvSpPr>
        <p:spPr>
          <a:xfrm>
            <a:off x="4441371" y="463138"/>
            <a:ext cx="950026" cy="1508166"/>
          </a:xfrm>
          <a:custGeom>
            <a:avLst/>
            <a:gdLst>
              <a:gd name="connsiteX0" fmla="*/ 0 w 950026"/>
              <a:gd name="connsiteY0" fmla="*/ 1508166 h 1508166"/>
              <a:gd name="connsiteX1" fmla="*/ 950026 w 950026"/>
              <a:gd name="connsiteY1" fmla="*/ 0 h 150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6" h="1508166">
                <a:moveTo>
                  <a:pt x="0" y="1508166"/>
                </a:moveTo>
                <a:lnTo>
                  <a:pt x="950026" y="0"/>
                </a:lnTo>
              </a:path>
            </a:pathLst>
          </a:custGeom>
          <a:ln w="76200"/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ekstvak 22"/>
          <p:cNvSpPr txBox="1"/>
          <p:nvPr/>
        </p:nvSpPr>
        <p:spPr>
          <a:xfrm>
            <a:off x="2447764" y="728700"/>
            <a:ext cx="1728570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Segment 3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1735879" y="2456892"/>
            <a:ext cx="172857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Segment 2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1420038" y="4756502"/>
            <a:ext cx="172857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Segment 1</a:t>
            </a:r>
            <a:endParaRPr lang="nl-NL" dirty="0">
              <a:solidFill>
                <a:schemeClr val="tx1"/>
              </a:solidFill>
            </a:endParaRPr>
          </a:p>
        </p:txBody>
      </p:sp>
      <p:cxnSp>
        <p:nvCxnSpPr>
          <p:cNvPr id="27" name="Rechte verbindingslijn met pijl 26"/>
          <p:cNvCxnSpPr>
            <a:stCxn id="23" idx="3"/>
          </p:cNvCxnSpPr>
          <p:nvPr/>
        </p:nvCxnSpPr>
        <p:spPr>
          <a:xfrm>
            <a:off x="4176334" y="913366"/>
            <a:ext cx="791710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met pijl 28"/>
          <p:cNvCxnSpPr>
            <a:stCxn id="24" idx="3"/>
          </p:cNvCxnSpPr>
          <p:nvPr/>
        </p:nvCxnSpPr>
        <p:spPr>
          <a:xfrm flipV="1">
            <a:off x="3464449" y="2636912"/>
            <a:ext cx="531487" cy="46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met pijl 30"/>
          <p:cNvCxnSpPr>
            <a:stCxn id="25" idx="3"/>
          </p:cNvCxnSpPr>
          <p:nvPr/>
        </p:nvCxnSpPr>
        <p:spPr>
          <a:xfrm>
            <a:off x="3148608" y="4941168"/>
            <a:ext cx="63168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5" name="AutoShape 23"/>
          <p:cNvSpPr>
            <a:spLocks noChangeArrowheads="1"/>
          </p:cNvSpPr>
          <p:nvPr/>
        </p:nvSpPr>
        <p:spPr bwMode="auto">
          <a:xfrm>
            <a:off x="1697888" y="2132135"/>
            <a:ext cx="904186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Segment </a:t>
            </a:r>
            <a:r>
              <a:rPr kumimoji="0" lang="nl-NL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endParaRPr kumimoji="0" 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74" name="AutoShape 22"/>
          <p:cNvSpPr>
            <a:spLocks noChangeArrowheads="1"/>
          </p:cNvSpPr>
          <p:nvPr/>
        </p:nvSpPr>
        <p:spPr bwMode="auto">
          <a:xfrm>
            <a:off x="3190048" y="1528783"/>
            <a:ext cx="1671220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sz="1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1D</a:t>
            </a:r>
            <a:r>
              <a:rPr lang="nl-NL" sz="1000" i="1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nl-NL" sz="1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grondopbouw, </a:t>
            </a:r>
            <a:r>
              <a:rPr lang="nl-NL" sz="1000" i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nl-NL" sz="1000" i="1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</a:p>
        </p:txBody>
      </p:sp>
      <p:sp>
        <p:nvSpPr>
          <p:cNvPr id="23573" name="AutoShape 21"/>
          <p:cNvSpPr>
            <a:spLocks noChangeArrowheads="1"/>
          </p:cNvSpPr>
          <p:nvPr/>
        </p:nvSpPr>
        <p:spPr bwMode="auto">
          <a:xfrm>
            <a:off x="3194493" y="2684043"/>
            <a:ext cx="1670585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indent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1D</a:t>
            </a:r>
            <a:r>
              <a:rPr lang="nl-NL" sz="1000" i="1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lang="nl-NL" sz="1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grondopbouw, </a:t>
            </a:r>
            <a:r>
              <a:rPr lang="nl-NL" sz="1000" i="1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nl-NL" sz="1000" i="1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endParaRPr lang="nl-NL" sz="1000" i="1" baseline="-300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3572" name="AutoShape 20"/>
          <p:cNvSpPr>
            <a:spLocks noChangeShapeType="1"/>
          </p:cNvSpPr>
          <p:nvPr/>
        </p:nvSpPr>
        <p:spPr bwMode="auto">
          <a:xfrm>
            <a:off x="4025658" y="1826013"/>
            <a:ext cx="4445" cy="85803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69" name="AutoShape 17"/>
          <p:cNvSpPr>
            <a:spLocks noChangeArrowheads="1"/>
          </p:cNvSpPr>
          <p:nvPr/>
        </p:nvSpPr>
        <p:spPr bwMode="auto">
          <a:xfrm>
            <a:off x="1701698" y="3907895"/>
            <a:ext cx="904186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indent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Segment n</a:t>
            </a:r>
          </a:p>
        </p:txBody>
      </p:sp>
      <p:sp>
        <p:nvSpPr>
          <p:cNvPr id="23568" name="AutoShape 16"/>
          <p:cNvSpPr>
            <a:spLocks noChangeArrowheads="1"/>
          </p:cNvSpPr>
          <p:nvPr/>
        </p:nvSpPr>
        <p:spPr bwMode="auto">
          <a:xfrm>
            <a:off x="3193858" y="3304543"/>
            <a:ext cx="1671220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1D</a:t>
            </a:r>
            <a:r>
              <a:rPr kumimoji="0" lang="nl-NL" sz="10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nl-NL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grondopbouw, </a:t>
            </a:r>
            <a:r>
              <a:rPr kumimoji="0" lang="nl-NL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nl-NL" sz="10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endParaRPr kumimoji="0" 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7" name="AutoShape 15"/>
          <p:cNvSpPr>
            <a:spLocks noChangeArrowheads="1"/>
          </p:cNvSpPr>
          <p:nvPr/>
        </p:nvSpPr>
        <p:spPr bwMode="auto">
          <a:xfrm>
            <a:off x="3198303" y="4459804"/>
            <a:ext cx="1670585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sz="1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1D</a:t>
            </a:r>
            <a:r>
              <a:rPr lang="nl-NL" sz="1000" i="1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lang="nl-NL" sz="1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grondopbouw, </a:t>
            </a:r>
            <a:r>
              <a:rPr lang="nl-NL" sz="1000" i="1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nl-NL" sz="1000" i="1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endParaRPr lang="nl-NL" sz="1000" i="1" baseline="-300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3566" name="AutoShape 14"/>
          <p:cNvSpPr>
            <a:spLocks noChangeShapeType="1"/>
          </p:cNvSpPr>
          <p:nvPr/>
        </p:nvSpPr>
        <p:spPr bwMode="auto">
          <a:xfrm>
            <a:off x="4029468" y="3601773"/>
            <a:ext cx="4445" cy="85803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63" name="AutoShape 11"/>
          <p:cNvSpPr>
            <a:spLocks noChangeShapeType="1"/>
          </p:cNvSpPr>
          <p:nvPr/>
        </p:nvSpPr>
        <p:spPr bwMode="auto">
          <a:xfrm>
            <a:off x="2149981" y="2429365"/>
            <a:ext cx="3810" cy="147853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353363" y="1982249"/>
            <a:ext cx="1115628" cy="58493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nl-NL" sz="10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346379" y="3740227"/>
            <a:ext cx="1115628" cy="58493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701698" y="5121188"/>
            <a:ext cx="5153985" cy="181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 = kans op voorkomen 1D profiel grondopbouw binnen het desbetreffende segment</a:t>
            </a:r>
            <a:endParaRPr kumimoji="0" 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0" y="476250"/>
            <a:ext cx="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5436096" y="3818385"/>
          <a:ext cx="952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0" r:id="rId3" imgW="863225" imgH="431613" progId="Equation.DSMT4">
                  <p:embed/>
                </p:oleObj>
              </mc:Choice>
              <mc:Fallback>
                <p:oleObj r:id="rId3" imgW="863225" imgH="431613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3818385"/>
                        <a:ext cx="952500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5436096" y="2036909"/>
          <a:ext cx="952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1" r:id="rId5" imgW="863225" imgH="431613" progId="Equation.DSMT4">
                  <p:embed/>
                </p:oleObj>
              </mc:Choice>
              <mc:Fallback>
                <p:oleObj r:id="rId5" imgW="863225" imgH="431613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2036909"/>
                        <a:ext cx="952500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Gebogen verbindingslijn 29"/>
          <p:cNvCxnSpPr>
            <a:stCxn id="23575" idx="3"/>
            <a:endCxn id="23574" idx="1"/>
          </p:cNvCxnSpPr>
          <p:nvPr/>
        </p:nvCxnSpPr>
        <p:spPr>
          <a:xfrm flipV="1">
            <a:off x="2602074" y="1677398"/>
            <a:ext cx="587974" cy="60335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bogen verbindingslijn 33"/>
          <p:cNvCxnSpPr>
            <a:stCxn id="23575" idx="3"/>
          </p:cNvCxnSpPr>
          <p:nvPr/>
        </p:nvCxnSpPr>
        <p:spPr>
          <a:xfrm>
            <a:off x="2602074" y="2280750"/>
            <a:ext cx="587974" cy="55190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Gebogen verbindingslijn 35"/>
          <p:cNvCxnSpPr>
            <a:stCxn id="23569" idx="3"/>
            <a:endCxn id="23568" idx="1"/>
          </p:cNvCxnSpPr>
          <p:nvPr/>
        </p:nvCxnSpPr>
        <p:spPr>
          <a:xfrm flipV="1">
            <a:off x="2605884" y="3453158"/>
            <a:ext cx="587974" cy="60335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bogen verbindingslijn 37"/>
          <p:cNvCxnSpPr>
            <a:stCxn id="23569" idx="3"/>
          </p:cNvCxnSpPr>
          <p:nvPr/>
        </p:nvCxnSpPr>
        <p:spPr>
          <a:xfrm>
            <a:off x="2605884" y="4056510"/>
            <a:ext cx="584164" cy="55190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bogen verbindingslijn 39"/>
          <p:cNvCxnSpPr>
            <a:stCxn id="23574" idx="3"/>
            <a:endCxn id="23561" idx="1"/>
          </p:cNvCxnSpPr>
          <p:nvPr/>
        </p:nvCxnSpPr>
        <p:spPr>
          <a:xfrm>
            <a:off x="4861268" y="1677398"/>
            <a:ext cx="492095" cy="59731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Gebogen verbindingslijn 41"/>
          <p:cNvCxnSpPr>
            <a:stCxn id="23573" idx="3"/>
            <a:endCxn id="23561" idx="1"/>
          </p:cNvCxnSpPr>
          <p:nvPr/>
        </p:nvCxnSpPr>
        <p:spPr>
          <a:xfrm flipV="1">
            <a:off x="4865078" y="2274716"/>
            <a:ext cx="488285" cy="557942"/>
          </a:xfrm>
          <a:prstGeom prst="bentConnector3">
            <a:avLst>
              <a:gd name="adj1" fmla="val 47568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Gebogen verbindingslijn 43"/>
          <p:cNvCxnSpPr>
            <a:stCxn id="23568" idx="3"/>
            <a:endCxn id="23559" idx="1"/>
          </p:cNvCxnSpPr>
          <p:nvPr/>
        </p:nvCxnSpPr>
        <p:spPr>
          <a:xfrm>
            <a:off x="4865078" y="3453158"/>
            <a:ext cx="481301" cy="579536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bogen verbindingslijn 45"/>
          <p:cNvCxnSpPr>
            <a:stCxn id="23567" idx="3"/>
            <a:endCxn id="23559" idx="1"/>
          </p:cNvCxnSpPr>
          <p:nvPr/>
        </p:nvCxnSpPr>
        <p:spPr>
          <a:xfrm flipV="1">
            <a:off x="4868888" y="4032694"/>
            <a:ext cx="477491" cy="575725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geronde rechthoek 1"/>
          <p:cNvSpPr/>
          <p:nvPr/>
        </p:nvSpPr>
        <p:spPr>
          <a:xfrm>
            <a:off x="3538938" y="3061655"/>
            <a:ext cx="2351314" cy="74895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dk1"/>
                </a:solidFill>
              </a:rPr>
              <a:t>Ondergrondmodel</a:t>
            </a:r>
          </a:p>
        </p:txBody>
      </p:sp>
      <p:sp>
        <p:nvSpPr>
          <p:cNvPr id="3" name="Afgeronde rechthoek 2"/>
          <p:cNvSpPr/>
          <p:nvPr/>
        </p:nvSpPr>
        <p:spPr>
          <a:xfrm>
            <a:off x="6397150" y="3061655"/>
            <a:ext cx="2351314" cy="7489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LocationSegments.shp</a:t>
            </a:r>
            <a:endParaRPr lang="nl-NL" dirty="0" smtClean="0"/>
          </a:p>
        </p:txBody>
      </p:sp>
      <p:sp>
        <p:nvSpPr>
          <p:cNvPr id="4" name="Afgeronde rechthoek 3"/>
          <p:cNvSpPr/>
          <p:nvPr/>
        </p:nvSpPr>
        <p:spPr>
          <a:xfrm>
            <a:off x="2162574" y="921667"/>
            <a:ext cx="2351314" cy="7489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1D </a:t>
            </a:r>
            <a:r>
              <a:rPr lang="nl-NL" dirty="0" err="1" smtClean="0"/>
              <a:t>Geometries</a:t>
            </a:r>
            <a:r>
              <a:rPr lang="nl-NL" dirty="0" smtClean="0"/>
              <a:t> (</a:t>
            </a:r>
            <a:r>
              <a:rPr lang="nl-NL" dirty="0" err="1" smtClean="0"/>
              <a:t>Soilprofiles.csv</a:t>
            </a:r>
            <a:r>
              <a:rPr lang="nl-NL" dirty="0" smtClean="0"/>
              <a:t>)</a:t>
            </a:r>
            <a:endParaRPr lang="nl-NL" dirty="0"/>
          </a:p>
        </p:txBody>
      </p:sp>
      <p:sp>
        <p:nvSpPr>
          <p:cNvPr id="5" name="Afgeronde rechthoek 4"/>
          <p:cNvSpPr/>
          <p:nvPr/>
        </p:nvSpPr>
        <p:spPr>
          <a:xfrm>
            <a:off x="4862874" y="921667"/>
            <a:ext cx="2351314" cy="7489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2D </a:t>
            </a:r>
            <a:r>
              <a:rPr lang="nl-NL" dirty="0" err="1" smtClean="0"/>
              <a:t>Geometries</a:t>
            </a:r>
            <a:endParaRPr lang="nl-NL" dirty="0" smtClean="0"/>
          </a:p>
          <a:p>
            <a:pPr algn="ctr"/>
            <a:r>
              <a:rPr lang="nl-NL" dirty="0" smtClean="0"/>
              <a:t>(</a:t>
            </a:r>
            <a:r>
              <a:rPr lang="nl-NL" dirty="0" err="1" smtClean="0"/>
              <a:t>D-Geo</a:t>
            </a:r>
            <a:r>
              <a:rPr lang="nl-NL" dirty="0" smtClean="0"/>
              <a:t> </a:t>
            </a:r>
            <a:r>
              <a:rPr lang="nl-NL" dirty="0" err="1" smtClean="0"/>
              <a:t>Stability</a:t>
            </a:r>
            <a:r>
              <a:rPr lang="nl-NL" dirty="0" smtClean="0"/>
              <a:t> files)</a:t>
            </a:r>
            <a:endParaRPr lang="nl-NL" dirty="0"/>
          </a:p>
        </p:txBody>
      </p:sp>
      <p:sp>
        <p:nvSpPr>
          <p:cNvPr id="6" name="Afgeronde rechthoek 5"/>
          <p:cNvSpPr/>
          <p:nvPr/>
        </p:nvSpPr>
        <p:spPr>
          <a:xfrm>
            <a:off x="636510" y="3061655"/>
            <a:ext cx="2351314" cy="7489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Segments.csv</a:t>
            </a:r>
            <a:endParaRPr lang="nl-NL" dirty="0"/>
          </a:p>
        </p:txBody>
      </p:sp>
      <p:sp>
        <p:nvSpPr>
          <p:cNvPr id="7" name="Afgeronde rechthoek 6"/>
          <p:cNvSpPr/>
          <p:nvPr/>
        </p:nvSpPr>
        <p:spPr>
          <a:xfrm>
            <a:off x="3538938" y="4444243"/>
            <a:ext cx="2351314" cy="7489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Soilmaterials.mdb</a:t>
            </a:r>
            <a:endParaRPr lang="nl-NL" dirty="0"/>
          </a:p>
        </p:txBody>
      </p:sp>
      <p:cxnSp>
        <p:nvCxnSpPr>
          <p:cNvPr id="34" name="Gebogen verbindingslijn 33"/>
          <p:cNvCxnSpPr>
            <a:stCxn id="4" idx="2"/>
            <a:endCxn id="2" idx="0"/>
          </p:cNvCxnSpPr>
          <p:nvPr/>
        </p:nvCxnSpPr>
        <p:spPr>
          <a:xfrm rot="16200000" flipH="1">
            <a:off x="3330896" y="1677955"/>
            <a:ext cx="1391035" cy="137636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Gebogen verbindingslijn 35"/>
          <p:cNvCxnSpPr>
            <a:stCxn id="5" idx="2"/>
            <a:endCxn id="2" idx="0"/>
          </p:cNvCxnSpPr>
          <p:nvPr/>
        </p:nvCxnSpPr>
        <p:spPr>
          <a:xfrm rot="5400000">
            <a:off x="4681046" y="1704169"/>
            <a:ext cx="1391035" cy="132393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met pijl 37"/>
          <p:cNvCxnSpPr>
            <a:stCxn id="6" idx="3"/>
            <a:endCxn id="2" idx="1"/>
          </p:cNvCxnSpPr>
          <p:nvPr/>
        </p:nvCxnSpPr>
        <p:spPr>
          <a:xfrm>
            <a:off x="2987824" y="3436132"/>
            <a:ext cx="55111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Rechte verbindingslijn met pijl 39"/>
          <p:cNvCxnSpPr>
            <a:stCxn id="3" idx="1"/>
            <a:endCxn id="2" idx="3"/>
          </p:cNvCxnSpPr>
          <p:nvPr/>
        </p:nvCxnSpPr>
        <p:spPr>
          <a:xfrm flipH="1">
            <a:off x="5890252" y="3436132"/>
            <a:ext cx="50689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>
            <a:stCxn id="7" idx="0"/>
            <a:endCxn id="2" idx="2"/>
          </p:cNvCxnSpPr>
          <p:nvPr/>
        </p:nvCxnSpPr>
        <p:spPr>
          <a:xfrm flipV="1">
            <a:off x="4714595" y="3810608"/>
            <a:ext cx="0" cy="6336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vaal 42"/>
          <p:cNvSpPr/>
          <p:nvPr/>
        </p:nvSpPr>
        <p:spPr>
          <a:xfrm>
            <a:off x="367138" y="2792283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 smtClean="0"/>
              <a:t>1</a:t>
            </a:r>
            <a:endParaRPr lang="nl-NL" sz="2000" b="1" dirty="0"/>
          </a:p>
        </p:txBody>
      </p:sp>
      <p:sp>
        <p:nvSpPr>
          <p:cNvPr id="44" name="Ovaal 43"/>
          <p:cNvSpPr/>
          <p:nvPr/>
        </p:nvSpPr>
        <p:spPr>
          <a:xfrm>
            <a:off x="1893202" y="652295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 smtClean="0"/>
              <a:t>2</a:t>
            </a:r>
            <a:endParaRPr lang="nl-NL" sz="2000" b="1" dirty="0"/>
          </a:p>
        </p:txBody>
      </p:sp>
      <p:sp>
        <p:nvSpPr>
          <p:cNvPr id="45" name="Ovaal 44"/>
          <p:cNvSpPr/>
          <p:nvPr/>
        </p:nvSpPr>
        <p:spPr>
          <a:xfrm>
            <a:off x="6127778" y="2792283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 smtClean="0"/>
              <a:t>3</a:t>
            </a:r>
            <a:endParaRPr lang="nl-NL" sz="2000" b="1" dirty="0"/>
          </a:p>
        </p:txBody>
      </p:sp>
      <p:sp>
        <p:nvSpPr>
          <p:cNvPr id="46" name="Ovaal 45"/>
          <p:cNvSpPr/>
          <p:nvPr/>
        </p:nvSpPr>
        <p:spPr>
          <a:xfrm>
            <a:off x="3269566" y="4174871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 smtClean="0"/>
              <a:t>4</a:t>
            </a:r>
            <a:endParaRPr lang="nl-NL" sz="2000" b="1" dirty="0"/>
          </a:p>
        </p:txBody>
      </p:sp>
      <p:sp>
        <p:nvSpPr>
          <p:cNvPr id="47" name="Ovaal 46"/>
          <p:cNvSpPr/>
          <p:nvPr/>
        </p:nvSpPr>
        <p:spPr>
          <a:xfrm>
            <a:off x="4593502" y="652295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 smtClean="0"/>
              <a:t>2</a:t>
            </a:r>
            <a:endParaRPr lang="nl-NL" sz="20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0" descr="voorbeeld shape file met segment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45" y="872716"/>
            <a:ext cx="8591583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fgeronde rechthoek 2"/>
          <p:cNvSpPr/>
          <p:nvPr/>
        </p:nvSpPr>
        <p:spPr>
          <a:xfrm>
            <a:off x="5544108" y="2312876"/>
            <a:ext cx="504056" cy="18002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9836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980728"/>
            <a:ext cx="8861533" cy="477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073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Dijksterkte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Analyse</a:t>
            </a:r>
            <a:r>
              <a:rPr lang="en-US" sz="1600" dirty="0" smtClean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Ondergrond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DTM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metingen (laser </a:t>
            </a:r>
            <a:r>
              <a:rPr lang="nl-NL" sz="8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altimetry</a:t>
            </a:r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GPS metingen etc.)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Observaties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Hydrologisch model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geohydrologische metingen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bijvoorbeeld voortvloeiend uit de richtlijnen en expertkennis</a:t>
            </a:r>
            <a:r>
              <a:rPr lang="nl-NL" sz="1200" dirty="0" smtClean="0">
                <a:solidFill>
                  <a:schemeClr val="tx1"/>
                </a:solidFill>
              </a:rPr>
              <a:t>) 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Stabiliteitsanalyses in batch</a:t>
            </a:r>
            <a:b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Bishop , </a:t>
            </a:r>
            <a:r>
              <a:rPr lang="nl-NL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Uplift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nl-NL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Piping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etc.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Resultaat analyse en presentatie</a:t>
            </a:r>
          </a:p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GIS, FEWS en </a:t>
            </a:r>
            <a:r>
              <a:rPr lang="nl-NL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webapplicaties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260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Dijksterkte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Analyse</a:t>
            </a:r>
            <a:r>
              <a:rPr lang="en-US" sz="1600" dirty="0" smtClean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Ondergrond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DTM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metingen (laser </a:t>
            </a:r>
            <a:r>
              <a:rPr lang="nl-NL" sz="8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altimetry</a:t>
            </a:r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GPS metingen etc.)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Observaties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Hydrologisch model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geohydrologische metingen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voortvloeiend uit de richtlijnen en expertkennis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</a:rPr>
              <a:t>Stabiliteitsanalyses in batch</a:t>
            </a:r>
            <a:br>
              <a:rPr lang="nl-NL" sz="1200" dirty="0" smtClean="0">
                <a:solidFill>
                  <a:schemeClr val="tx1"/>
                </a:solidFill>
              </a:rPr>
            </a:b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Bishop , </a:t>
            </a:r>
            <a:r>
              <a:rPr lang="nl-NL" sz="1200" i="1" dirty="0" err="1" smtClean="0">
                <a:solidFill>
                  <a:schemeClr val="tx1"/>
                </a:solidFill>
              </a:rPr>
              <a:t>Uplift</a:t>
            </a:r>
            <a:r>
              <a:rPr lang="nl-NL" sz="1200" i="1" dirty="0" smtClean="0">
                <a:solidFill>
                  <a:schemeClr val="tx1"/>
                </a:solidFill>
              </a:rPr>
              <a:t>, </a:t>
            </a:r>
            <a:r>
              <a:rPr lang="nl-NL" sz="1200" i="1" dirty="0" err="1" smtClean="0">
                <a:solidFill>
                  <a:schemeClr val="tx1"/>
                </a:solidFill>
              </a:rPr>
              <a:t>Piping</a:t>
            </a:r>
            <a:r>
              <a:rPr lang="nl-NL" sz="1200" i="1" dirty="0" smtClean="0">
                <a:solidFill>
                  <a:schemeClr val="tx1"/>
                </a:solidFill>
              </a:rPr>
              <a:t> etc.</a:t>
            </a:r>
            <a:r>
              <a:rPr lang="nl-NL" sz="1200" dirty="0" smtClean="0">
                <a:solidFill>
                  <a:schemeClr val="tx1"/>
                </a:solidFill>
              </a:rPr>
              <a:t>) 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Resultaat analyse en presentatie</a:t>
            </a:r>
          </a:p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GIS, FEWS en </a:t>
            </a:r>
            <a:r>
              <a:rPr lang="nl-NL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webapplicaties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260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Dijksterkte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Analyse</a:t>
            </a:r>
            <a:r>
              <a:rPr lang="en-US" sz="1600" dirty="0" smtClean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Ondergrond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DTM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metingen (laser </a:t>
            </a:r>
            <a:r>
              <a:rPr lang="nl-NL" sz="8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altimetry</a:t>
            </a:r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GPS metingen etc.)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Observaties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Hydrologisch model</a:t>
            </a:r>
          </a:p>
          <a:p>
            <a:pPr algn="ctr"/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geohydrologische metingen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voortvloeiend uit de richtlijnen en expertkennis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Stabiliteitsanalyses in batch</a:t>
            </a:r>
            <a:b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(Bishop , </a:t>
            </a:r>
            <a:r>
              <a:rPr lang="nl-NL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Uplift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nl-NL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Piping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etc.) </a:t>
            </a: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Resultaat analyse en presentatie</a:t>
            </a:r>
          </a:p>
          <a:p>
            <a:pPr algn="ctr"/>
            <a:r>
              <a:rPr lang="nl-NL" sz="1200" dirty="0">
                <a:solidFill>
                  <a:schemeClr val="tx1"/>
                </a:solidFill>
              </a:rPr>
              <a:t>(Bijvoorbeeld GIS, FEWS en </a:t>
            </a:r>
            <a:r>
              <a:rPr lang="nl-NL" sz="1200" dirty="0" err="1">
                <a:solidFill>
                  <a:schemeClr val="tx1"/>
                </a:solidFill>
              </a:rPr>
              <a:t>webapplicaties</a:t>
            </a:r>
            <a:r>
              <a:rPr lang="nl-NL" sz="120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399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787" y="882127"/>
            <a:ext cx="2076225" cy="7422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Schematisatie freatisch vlak</a:t>
            </a:r>
            <a:endParaRPr lang="nl-NL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98954" y="882127"/>
            <a:ext cx="2076225" cy="74227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Initiële schematisatie waterspanningen</a:t>
            </a:r>
            <a:endParaRPr lang="nl-NL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35157" y="882127"/>
            <a:ext cx="2076225" cy="7422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Controle op opdrijven</a:t>
            </a:r>
            <a:endParaRPr lang="nl-NL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3985" y="882127"/>
            <a:ext cx="2076225" cy="7422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Definitieve schematisatie waterspanningen</a:t>
            </a:r>
            <a:endParaRPr lang="nl-NL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022436" y="1312439"/>
            <a:ext cx="591673" cy="26894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/>
          </a:p>
        </p:txBody>
      </p:sp>
      <p:sp>
        <p:nvSpPr>
          <p:cNvPr id="8" name="Right Arrow 7"/>
          <p:cNvSpPr/>
          <p:nvPr/>
        </p:nvSpPr>
        <p:spPr>
          <a:xfrm>
            <a:off x="4320982" y="1312439"/>
            <a:ext cx="591673" cy="26894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/>
          </a:p>
        </p:txBody>
      </p:sp>
      <p:sp>
        <p:nvSpPr>
          <p:cNvPr id="9" name="Right Arrow 8"/>
          <p:cNvSpPr/>
          <p:nvPr/>
        </p:nvSpPr>
        <p:spPr>
          <a:xfrm>
            <a:off x="6718148" y="1312439"/>
            <a:ext cx="591673" cy="26894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/>
          </a:p>
        </p:txBody>
      </p:sp>
    </p:spTree>
    <p:extLst>
      <p:ext uri="{BB962C8B-B14F-4D97-AF65-F5344CB8AC3E}">
        <p14:creationId xmlns:p14="http://schemas.microsoft.com/office/powerpoint/2010/main" val="1386267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20433" y="2194560"/>
            <a:ext cx="2877015" cy="1587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7015" h="1587934">
                <a:moveTo>
                  <a:pt x="4461" y="1587934"/>
                </a:moveTo>
                <a:lnTo>
                  <a:pt x="771665" y="1463040"/>
                </a:lnTo>
                <a:lnTo>
                  <a:pt x="1391672" y="1262318"/>
                </a:lnTo>
                <a:lnTo>
                  <a:pt x="1802037" y="959005"/>
                </a:lnTo>
                <a:lnTo>
                  <a:pt x="2341756" y="512956"/>
                </a:lnTo>
                <a:lnTo>
                  <a:pt x="2877015" y="0"/>
                </a:lnTo>
                <a:lnTo>
                  <a:pt x="0" y="0"/>
                </a:lnTo>
                <a:lnTo>
                  <a:pt x="4461" y="1587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3203392" y="174811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41187" y="2008092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90345" y="871106"/>
            <a:ext cx="157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Kruin buitentalud</a:t>
            </a:r>
            <a:endParaRPr lang="nl-NL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Kruin binnentalud</a:t>
            </a:r>
            <a:endParaRPr lang="nl-NL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</a:t>
            </a:r>
            <a:r>
              <a:rPr lang="nl-NL" sz="1400" dirty="0" err="1" smtClean="0"/>
              <a:t>binnenberm</a:t>
            </a:r>
            <a:endParaRPr lang="nl-NL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723606" y="1705097"/>
            <a:ext cx="1916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Teen dijk binnenwaarts</a:t>
            </a:r>
            <a:endParaRPr lang="nl-NL" sz="14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350973" y="245980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993276" y="2631817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715797" y="283811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18155" y="2567490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41187" y="3162662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861329" y="224740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A</a:t>
            </a:r>
            <a:endParaRPr lang="nl-NL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486486" y="2173171"/>
            <a:ext cx="941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err="1" smtClean="0"/>
              <a:t>B</a:t>
            </a:r>
            <a:r>
              <a:rPr lang="nl-NL" sz="1400" b="1" baseline="-25000" dirty="0" err="1" smtClean="0"/>
              <a:t>offset</a:t>
            </a:r>
            <a:endParaRPr lang="nl-NL" sz="1400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5058044" y="2254366"/>
            <a:ext cx="64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err="1" smtClean="0"/>
              <a:t>C</a:t>
            </a:r>
            <a:r>
              <a:rPr lang="nl-NL" sz="1400" b="1" baseline="-25000" dirty="0" err="1"/>
              <a:t>offset</a:t>
            </a:r>
            <a:endParaRPr lang="nl-NL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864838" y="2550598"/>
            <a:ext cx="85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err="1" smtClean="0"/>
              <a:t>D</a:t>
            </a:r>
            <a:r>
              <a:rPr lang="nl-NL" sz="1400" b="1" baseline="-25000" dirty="0" err="1"/>
              <a:t>offset</a:t>
            </a:r>
            <a:endParaRPr lang="nl-NL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541187" y="3017397"/>
            <a:ext cx="747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err="1" smtClean="0"/>
              <a:t>E</a:t>
            </a:r>
            <a:r>
              <a:rPr lang="nl-NL" sz="1400" b="1" baseline="-25000" dirty="0" err="1"/>
              <a:t>offset</a:t>
            </a:r>
            <a:endParaRPr lang="nl-NL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F</a:t>
            </a:r>
            <a:endParaRPr lang="nl-NL" sz="1400" b="1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513221" y="2198037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092801" y="2198037"/>
            <a:ext cx="0" cy="418167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879431" y="2570859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3003550" y="2197100"/>
            <a:ext cx="5111750" cy="1225550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11750" h="1225550">
                <a:moveTo>
                  <a:pt x="0" y="0"/>
                </a:moveTo>
                <a:lnTo>
                  <a:pt x="342900" y="260350"/>
                </a:lnTo>
                <a:lnTo>
                  <a:pt x="1987550" y="431800"/>
                </a:lnTo>
                <a:lnTo>
                  <a:pt x="2705100" y="641350"/>
                </a:lnTo>
                <a:lnTo>
                  <a:pt x="4540250" y="1155700"/>
                </a:lnTo>
                <a:lnTo>
                  <a:pt x="5111750" y="122555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4" name="Straight Connector 53"/>
          <p:cNvCxnSpPr>
            <a:stCxn id="50" idx="5"/>
          </p:cNvCxnSpPr>
          <p:nvPr/>
        </p:nvCxnSpPr>
        <p:spPr>
          <a:xfrm>
            <a:off x="8115300" y="3422650"/>
            <a:ext cx="935685" cy="4721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Buitenwaterstand</a:t>
            </a:r>
            <a:endParaRPr lang="nl-NL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Polderpeil</a:t>
            </a:r>
            <a:endParaRPr lang="nl-NL" sz="1400" dirty="0"/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3254492" y="2366464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Oval 45"/>
          <p:cNvSpPr/>
          <p:nvPr/>
        </p:nvSpPr>
        <p:spPr>
          <a:xfrm>
            <a:off x="2952451" y="2130379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4940502" y="2556680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Oval 48"/>
          <p:cNvSpPr/>
          <p:nvPr/>
        </p:nvSpPr>
        <p:spPr>
          <a:xfrm>
            <a:off x="5664698" y="2769513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Oval 50"/>
          <p:cNvSpPr/>
          <p:nvPr/>
        </p:nvSpPr>
        <p:spPr>
          <a:xfrm>
            <a:off x="7481046" y="3312404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8111264" y="3373911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TextBox 52"/>
          <p:cNvSpPr txBox="1"/>
          <p:nvPr/>
        </p:nvSpPr>
        <p:spPr>
          <a:xfrm>
            <a:off x="7541187" y="3478915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E</a:t>
            </a:r>
            <a:endParaRPr lang="nl-NL" sz="14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5721207" y="283463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D</a:t>
            </a:r>
            <a:endParaRPr lang="nl-NL" sz="14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4993276" y="263714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C</a:t>
            </a:r>
            <a:endParaRPr lang="nl-NL" sz="14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3318683" y="242595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B</a:t>
            </a:r>
            <a:endParaRPr lang="nl-NL" sz="1400" b="1" dirty="0"/>
          </a:p>
        </p:txBody>
      </p:sp>
      <p:cxnSp>
        <p:nvCxnSpPr>
          <p:cNvPr id="61" name="Straight Connector 60"/>
          <p:cNvCxnSpPr/>
          <p:nvPr/>
        </p:nvCxnSpPr>
        <p:spPr>
          <a:xfrm>
            <a:off x="3305590" y="1211810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1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20433" y="2194560"/>
            <a:ext cx="2877015" cy="1587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7015" h="1587934">
                <a:moveTo>
                  <a:pt x="4461" y="1587934"/>
                </a:moveTo>
                <a:lnTo>
                  <a:pt x="771665" y="1463040"/>
                </a:lnTo>
                <a:lnTo>
                  <a:pt x="1391672" y="1262318"/>
                </a:lnTo>
                <a:lnTo>
                  <a:pt x="1802037" y="959005"/>
                </a:lnTo>
                <a:lnTo>
                  <a:pt x="2341756" y="512956"/>
                </a:lnTo>
                <a:lnTo>
                  <a:pt x="2877015" y="0"/>
                </a:lnTo>
                <a:lnTo>
                  <a:pt x="0" y="0"/>
                </a:lnTo>
                <a:lnTo>
                  <a:pt x="4461" y="1587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Freeform 3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45627" y="1247887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557624" y="2160028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895250" y="2092362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xtBox 14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Buitenkruin</a:t>
            </a:r>
            <a:endParaRPr lang="nl-NL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Binnenkruin</a:t>
            </a:r>
            <a:endParaRPr lang="nl-NL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</a:t>
            </a:r>
            <a:r>
              <a:rPr lang="nl-NL" sz="1400" dirty="0" err="1" smtClean="0"/>
              <a:t>binnenberm</a:t>
            </a:r>
            <a:endParaRPr lang="nl-NL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6723606" y="1933091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</a:t>
            </a:r>
            <a:endParaRPr lang="nl-NL" sz="14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350973" y="245980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3276" y="2658261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715797" y="283811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718155" y="2567490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723606" y="3162662"/>
            <a:ext cx="1065009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61329" y="224740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A</a:t>
            </a:r>
            <a:endParaRPr lang="nl-NL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486486" y="217317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B</a:t>
            </a:r>
            <a:endParaRPr lang="nl-NL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058045" y="2254366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64839" y="255059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E</a:t>
            </a:r>
            <a:endParaRPr lang="nl-NL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632715" y="3106824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G</a:t>
            </a:r>
            <a:endParaRPr lang="nl-NL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H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513221" y="2198037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092801" y="2198037"/>
            <a:ext cx="0" cy="418167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79431" y="2570859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3003550" y="2197100"/>
            <a:ext cx="4540250" cy="1155700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330575 w 5111750"/>
              <a:gd name="connsiteY4" fmla="*/ 803275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892550 w 5111750"/>
              <a:gd name="connsiteY4" fmla="*/ 784225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911600 w 5111750"/>
              <a:gd name="connsiteY4" fmla="*/ 717550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987550 w 4540250"/>
              <a:gd name="connsiteY2" fmla="*/ 431800 h 1155700"/>
              <a:gd name="connsiteX3" fmla="*/ 2705100 w 4540250"/>
              <a:gd name="connsiteY3" fmla="*/ 641350 h 1155700"/>
              <a:gd name="connsiteX4" fmla="*/ 3911600 w 4540250"/>
              <a:gd name="connsiteY4" fmla="*/ 717550 h 1155700"/>
              <a:gd name="connsiteX5" fmla="*/ 4540250 w 4540250"/>
              <a:gd name="connsiteY5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01725 w 4540250"/>
              <a:gd name="connsiteY2" fmla="*/ 3397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4750 w 4540250"/>
              <a:gd name="connsiteY2" fmla="*/ 4159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3905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94693 w 4540250"/>
              <a:gd name="connsiteY3" fmla="*/ 484188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89931 w 4540250"/>
              <a:gd name="connsiteY3" fmla="*/ 465138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0250" h="1155700">
                <a:moveTo>
                  <a:pt x="0" y="0"/>
                </a:moveTo>
                <a:lnTo>
                  <a:pt x="342900" y="260350"/>
                </a:lnTo>
                <a:lnTo>
                  <a:pt x="1171575" y="412750"/>
                </a:lnTo>
                <a:lnTo>
                  <a:pt x="1989931" y="465138"/>
                </a:lnTo>
                <a:lnTo>
                  <a:pt x="2705100" y="641350"/>
                </a:lnTo>
                <a:lnTo>
                  <a:pt x="3911600" y="717550"/>
                </a:lnTo>
                <a:lnTo>
                  <a:pt x="4540250" y="1155700"/>
                </a:lnTo>
              </a:path>
            </a:pathLst>
          </a:custGeom>
          <a:noFill/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8" name="TextBox 37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Buitenwaterstand</a:t>
            </a:r>
            <a:endParaRPr lang="nl-NL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Polderpeil</a:t>
            </a:r>
            <a:endParaRPr lang="nl-NL" sz="1400" dirty="0"/>
          </a:p>
        </p:txBody>
      </p:sp>
      <p:cxnSp>
        <p:nvCxnSpPr>
          <p:cNvPr id="40" name="Straight Arrow Connector 39"/>
          <p:cNvCxnSpPr>
            <a:stCxn id="39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3345626" y="1570325"/>
            <a:ext cx="792000" cy="0"/>
          </a:xfrm>
          <a:prstGeom prst="line">
            <a:avLst/>
          </a:prstGeom>
          <a:ln w="12700">
            <a:prstDash val="solid"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4176044" y="1570325"/>
            <a:ext cx="792000" cy="0"/>
          </a:xfrm>
          <a:prstGeom prst="line">
            <a:avLst/>
          </a:prstGeom>
          <a:ln w="12700">
            <a:prstDash val="solid"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4175956" y="1232756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283968" y="2212757"/>
            <a:ext cx="0" cy="39977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256278" y="224865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C</a:t>
            </a:r>
          </a:p>
        </p:txBody>
      </p:sp>
      <p:cxnSp>
        <p:nvCxnSpPr>
          <p:cNvPr id="90" name="Straight Connector 89"/>
          <p:cNvCxnSpPr/>
          <p:nvPr/>
        </p:nvCxnSpPr>
        <p:spPr>
          <a:xfrm>
            <a:off x="4181208" y="2612533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585267" y="1321023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i="1" dirty="0"/>
              <a:t>L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472302" y="1321023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i="1" dirty="0"/>
              <a:t>L</a:t>
            </a:r>
          </a:p>
        </p:txBody>
      </p:sp>
      <p:sp>
        <p:nvSpPr>
          <p:cNvPr id="93" name="Oval 92"/>
          <p:cNvSpPr/>
          <p:nvPr/>
        </p:nvSpPr>
        <p:spPr>
          <a:xfrm>
            <a:off x="6833057" y="2634832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4" name="TextBox 93"/>
          <p:cNvSpPr txBox="1"/>
          <p:nvPr/>
        </p:nvSpPr>
        <p:spPr>
          <a:xfrm>
            <a:off x="7021224" y="2782641"/>
            <a:ext cx="429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h</a:t>
            </a:r>
            <a:endParaRPr lang="nl-NL" sz="1400" b="1" dirty="0"/>
          </a:p>
        </p:txBody>
      </p:sp>
      <p:cxnSp>
        <p:nvCxnSpPr>
          <p:cNvPr id="96" name="Straight Connector 95"/>
          <p:cNvCxnSpPr/>
          <p:nvPr/>
        </p:nvCxnSpPr>
        <p:spPr>
          <a:xfrm>
            <a:off x="6967008" y="2742153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7128284" y="2745522"/>
            <a:ext cx="0" cy="425764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6917328" y="2008091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805542" y="171706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Kruin berm</a:t>
            </a:r>
            <a:endParaRPr lang="nl-NL" sz="1400" dirty="0"/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6920912" y="2924944"/>
            <a:ext cx="0" cy="252000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5815488" y="2888940"/>
            <a:ext cx="11687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1400" b="1" dirty="0" err="1" smtClean="0"/>
              <a:t>Z</a:t>
            </a:r>
            <a:r>
              <a:rPr lang="nl-NL" sz="1400" b="1" baseline="-25000" dirty="0" err="1" smtClean="0"/>
              <a:t>teen</a:t>
            </a:r>
            <a:r>
              <a:rPr lang="nl-NL" sz="1400" b="1" dirty="0" err="1" smtClean="0"/>
              <a:t>+F</a:t>
            </a:r>
            <a:r>
              <a:rPr lang="nl-NL" sz="1400" b="1" dirty="0" smtClean="0"/>
              <a:t>*h</a:t>
            </a:r>
            <a:endParaRPr lang="en-GB" sz="1400" dirty="0"/>
          </a:p>
        </p:txBody>
      </p:sp>
      <p:cxnSp>
        <p:nvCxnSpPr>
          <p:cNvPr id="37" name="Straight Connector 36"/>
          <p:cNvCxnSpPr>
            <a:endCxn id="16" idx="6"/>
          </p:cNvCxnSpPr>
          <p:nvPr/>
        </p:nvCxnSpPr>
        <p:spPr>
          <a:xfrm>
            <a:off x="7557624" y="3353429"/>
            <a:ext cx="666550" cy="73943"/>
          </a:xfrm>
          <a:prstGeom prst="line">
            <a:avLst/>
          </a:prstGeom>
          <a:noFill/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6" name="Oval 15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796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20433" y="2956560"/>
            <a:ext cx="2044576" cy="825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  <a:gd name="connsiteX0" fmla="*/ 4461 w 2341756"/>
              <a:gd name="connsiteY0" fmla="*/ 1587934 h 1587934"/>
              <a:gd name="connsiteX1" fmla="*/ 771665 w 2341756"/>
              <a:gd name="connsiteY1" fmla="*/ 1463040 h 1587934"/>
              <a:gd name="connsiteX2" fmla="*/ 1391672 w 2341756"/>
              <a:gd name="connsiteY2" fmla="*/ 1262318 h 1587934"/>
              <a:gd name="connsiteX3" fmla="*/ 1802037 w 2341756"/>
              <a:gd name="connsiteY3" fmla="*/ 959005 h 1587934"/>
              <a:gd name="connsiteX4" fmla="*/ 2341756 w 2341756"/>
              <a:gd name="connsiteY4" fmla="*/ 512956 h 1587934"/>
              <a:gd name="connsiteX5" fmla="*/ 0 w 2341756"/>
              <a:gd name="connsiteY5" fmla="*/ 0 h 1587934"/>
              <a:gd name="connsiteX6" fmla="*/ 4461 w 2341756"/>
              <a:gd name="connsiteY6" fmla="*/ 1587934 h 1587934"/>
              <a:gd name="connsiteX0" fmla="*/ 4461 w 2341756"/>
              <a:gd name="connsiteY0" fmla="*/ 1074978 h 1074978"/>
              <a:gd name="connsiteX1" fmla="*/ 771665 w 2341756"/>
              <a:gd name="connsiteY1" fmla="*/ 950084 h 1074978"/>
              <a:gd name="connsiteX2" fmla="*/ 1391672 w 2341756"/>
              <a:gd name="connsiteY2" fmla="*/ 749362 h 1074978"/>
              <a:gd name="connsiteX3" fmla="*/ 1802037 w 2341756"/>
              <a:gd name="connsiteY3" fmla="*/ 446049 h 1074978"/>
              <a:gd name="connsiteX4" fmla="*/ 2341756 w 2341756"/>
              <a:gd name="connsiteY4" fmla="*/ 0 h 1074978"/>
              <a:gd name="connsiteX5" fmla="*/ 0 w 2341756"/>
              <a:gd name="connsiteY5" fmla="*/ 249044 h 1074978"/>
              <a:gd name="connsiteX6" fmla="*/ 4461 w 2341756"/>
              <a:gd name="connsiteY6" fmla="*/ 1074978 h 1074978"/>
              <a:gd name="connsiteX0" fmla="*/ 4461 w 2044576"/>
              <a:gd name="connsiteY0" fmla="*/ 825934 h 825934"/>
              <a:gd name="connsiteX1" fmla="*/ 771665 w 2044576"/>
              <a:gd name="connsiteY1" fmla="*/ 701040 h 825934"/>
              <a:gd name="connsiteX2" fmla="*/ 1391672 w 2044576"/>
              <a:gd name="connsiteY2" fmla="*/ 500318 h 825934"/>
              <a:gd name="connsiteX3" fmla="*/ 1802037 w 2044576"/>
              <a:gd name="connsiteY3" fmla="*/ 197005 h 825934"/>
              <a:gd name="connsiteX4" fmla="*/ 2044576 w 2044576"/>
              <a:gd name="connsiteY4" fmla="*/ 10036 h 825934"/>
              <a:gd name="connsiteX5" fmla="*/ 0 w 2044576"/>
              <a:gd name="connsiteY5" fmla="*/ 0 h 825934"/>
              <a:gd name="connsiteX6" fmla="*/ 4461 w 2044576"/>
              <a:gd name="connsiteY6" fmla="*/ 825934 h 82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4576" h="825934">
                <a:moveTo>
                  <a:pt x="4461" y="825934"/>
                </a:moveTo>
                <a:lnTo>
                  <a:pt x="771665" y="701040"/>
                </a:lnTo>
                <a:lnTo>
                  <a:pt x="1391672" y="500318"/>
                </a:lnTo>
                <a:lnTo>
                  <a:pt x="1802037" y="197005"/>
                </a:lnTo>
                <a:lnTo>
                  <a:pt x="2044576" y="10036"/>
                </a:lnTo>
                <a:lnTo>
                  <a:pt x="0" y="0"/>
                </a:lnTo>
                <a:lnTo>
                  <a:pt x="4461" y="825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Freeform 3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45627" y="1247887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557624" y="2160028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051720" y="2861943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xtBox 14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Buitenkruin</a:t>
            </a:r>
            <a:endParaRPr lang="nl-NL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Binnenkruin</a:t>
            </a:r>
            <a:endParaRPr lang="nl-NL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</a:t>
            </a:r>
            <a:r>
              <a:rPr lang="nl-NL" sz="1400" dirty="0" err="1" smtClean="0"/>
              <a:t>binnenberm</a:t>
            </a:r>
            <a:endParaRPr lang="nl-NL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6723606" y="1933091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</a:t>
            </a:r>
            <a:endParaRPr lang="nl-NL" sz="14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350973" y="245980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3276" y="2658261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715797" y="283811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718155" y="2567490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723606" y="3162662"/>
            <a:ext cx="1065009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56115" y="2897055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A</a:t>
            </a:r>
            <a:endParaRPr lang="nl-NL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486486" y="217317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B</a:t>
            </a:r>
            <a:endParaRPr lang="nl-NL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058045" y="2254366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64839" y="255059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E</a:t>
            </a:r>
            <a:endParaRPr lang="nl-NL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632715" y="3106824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G</a:t>
            </a:r>
            <a:endParaRPr lang="nl-NL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H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513221" y="2198037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092801" y="2198037"/>
            <a:ext cx="0" cy="418167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79431" y="2570859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2127250" y="2457450"/>
            <a:ext cx="5416550" cy="895350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330575 w 5111750"/>
              <a:gd name="connsiteY4" fmla="*/ 803275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892550 w 5111750"/>
              <a:gd name="connsiteY4" fmla="*/ 784225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911600 w 5111750"/>
              <a:gd name="connsiteY4" fmla="*/ 717550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987550 w 4540250"/>
              <a:gd name="connsiteY2" fmla="*/ 431800 h 1155700"/>
              <a:gd name="connsiteX3" fmla="*/ 2705100 w 4540250"/>
              <a:gd name="connsiteY3" fmla="*/ 641350 h 1155700"/>
              <a:gd name="connsiteX4" fmla="*/ 3911600 w 4540250"/>
              <a:gd name="connsiteY4" fmla="*/ 717550 h 1155700"/>
              <a:gd name="connsiteX5" fmla="*/ 4540250 w 4540250"/>
              <a:gd name="connsiteY5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01725 w 4540250"/>
              <a:gd name="connsiteY2" fmla="*/ 3397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4750 w 4540250"/>
              <a:gd name="connsiteY2" fmla="*/ 4159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3905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94693 w 4540250"/>
              <a:gd name="connsiteY3" fmla="*/ 484188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89931 w 4540250"/>
              <a:gd name="connsiteY3" fmla="*/ 465138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5416550"/>
              <a:gd name="connsiteY0" fmla="*/ 516890 h 895350"/>
              <a:gd name="connsiteX1" fmla="*/ 1219200 w 5416550"/>
              <a:gd name="connsiteY1" fmla="*/ 0 h 895350"/>
              <a:gd name="connsiteX2" fmla="*/ 2047875 w 5416550"/>
              <a:gd name="connsiteY2" fmla="*/ 152400 h 895350"/>
              <a:gd name="connsiteX3" fmla="*/ 2866231 w 5416550"/>
              <a:gd name="connsiteY3" fmla="*/ 204788 h 895350"/>
              <a:gd name="connsiteX4" fmla="*/ 3581400 w 5416550"/>
              <a:gd name="connsiteY4" fmla="*/ 381000 h 895350"/>
              <a:gd name="connsiteX5" fmla="*/ 4787900 w 5416550"/>
              <a:gd name="connsiteY5" fmla="*/ 457200 h 895350"/>
              <a:gd name="connsiteX6" fmla="*/ 5416550 w 5416550"/>
              <a:gd name="connsiteY6" fmla="*/ 89535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16550" h="895350">
                <a:moveTo>
                  <a:pt x="0" y="516890"/>
                </a:moveTo>
                <a:lnTo>
                  <a:pt x="1219200" y="0"/>
                </a:lnTo>
                <a:lnTo>
                  <a:pt x="2047875" y="152400"/>
                </a:lnTo>
                <a:lnTo>
                  <a:pt x="2866231" y="204788"/>
                </a:lnTo>
                <a:lnTo>
                  <a:pt x="3581400" y="381000"/>
                </a:lnTo>
                <a:lnTo>
                  <a:pt x="4787900" y="457200"/>
                </a:lnTo>
                <a:lnTo>
                  <a:pt x="5416550" y="89535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cxnSp>
        <p:nvCxnSpPr>
          <p:cNvPr id="37" name="Straight Connector 36"/>
          <p:cNvCxnSpPr>
            <a:endCxn id="16" idx="6"/>
          </p:cNvCxnSpPr>
          <p:nvPr/>
        </p:nvCxnSpPr>
        <p:spPr>
          <a:xfrm>
            <a:off x="7551944" y="3352800"/>
            <a:ext cx="672230" cy="74572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38" name="TextBox 37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Buitenwaterstand</a:t>
            </a:r>
            <a:endParaRPr lang="nl-NL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Polderpeil</a:t>
            </a:r>
            <a:endParaRPr lang="nl-NL" sz="1400" dirty="0"/>
          </a:p>
        </p:txBody>
      </p:sp>
      <p:cxnSp>
        <p:nvCxnSpPr>
          <p:cNvPr id="40" name="Straight Arrow Connector 39"/>
          <p:cNvCxnSpPr>
            <a:stCxn id="39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3345626" y="1570325"/>
            <a:ext cx="792000" cy="0"/>
          </a:xfrm>
          <a:prstGeom prst="line">
            <a:avLst/>
          </a:prstGeom>
          <a:ln w="12700">
            <a:prstDash val="solid"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4176044" y="1570325"/>
            <a:ext cx="792000" cy="0"/>
          </a:xfrm>
          <a:prstGeom prst="line">
            <a:avLst/>
          </a:prstGeom>
          <a:ln w="12700">
            <a:prstDash val="solid"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4175956" y="1232756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283968" y="2212757"/>
            <a:ext cx="0" cy="39977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256278" y="224865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C</a:t>
            </a:r>
          </a:p>
        </p:txBody>
      </p:sp>
      <p:cxnSp>
        <p:nvCxnSpPr>
          <p:cNvPr id="90" name="Straight Connector 89"/>
          <p:cNvCxnSpPr/>
          <p:nvPr/>
        </p:nvCxnSpPr>
        <p:spPr>
          <a:xfrm>
            <a:off x="4181208" y="2612533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585267" y="1321023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i="1" dirty="0"/>
              <a:t>L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472302" y="1321023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i="1" dirty="0"/>
              <a:t>L</a:t>
            </a:r>
          </a:p>
        </p:txBody>
      </p:sp>
      <p:sp>
        <p:nvSpPr>
          <p:cNvPr id="93" name="Oval 92"/>
          <p:cNvSpPr/>
          <p:nvPr/>
        </p:nvSpPr>
        <p:spPr>
          <a:xfrm>
            <a:off x="6833057" y="2634832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4" name="TextBox 93"/>
          <p:cNvSpPr txBox="1"/>
          <p:nvPr/>
        </p:nvSpPr>
        <p:spPr>
          <a:xfrm>
            <a:off x="7021224" y="2782641"/>
            <a:ext cx="429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h</a:t>
            </a:r>
            <a:endParaRPr lang="nl-NL" sz="1400" b="1" dirty="0"/>
          </a:p>
        </p:txBody>
      </p:sp>
      <p:cxnSp>
        <p:nvCxnSpPr>
          <p:cNvPr id="96" name="Straight Connector 95"/>
          <p:cNvCxnSpPr/>
          <p:nvPr/>
        </p:nvCxnSpPr>
        <p:spPr>
          <a:xfrm>
            <a:off x="6967008" y="2742153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7128284" y="2745522"/>
            <a:ext cx="0" cy="425764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6917328" y="2008091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805542" y="171706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Kruin berm</a:t>
            </a:r>
            <a:endParaRPr lang="nl-NL" sz="1400" dirty="0"/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6920912" y="2924944"/>
            <a:ext cx="0" cy="252000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5815488" y="2888940"/>
            <a:ext cx="11687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1400" b="1" dirty="0" smtClean="0"/>
              <a:t>F*h</a:t>
            </a:r>
            <a:endParaRPr lang="en-GB" sz="1400" dirty="0"/>
          </a:p>
        </p:txBody>
      </p:sp>
      <p:sp>
        <p:nvSpPr>
          <p:cNvPr id="16" name="Oval 15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342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20433" y="2194560"/>
            <a:ext cx="2877015" cy="1587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7015" h="1587934">
                <a:moveTo>
                  <a:pt x="4461" y="1587934"/>
                </a:moveTo>
                <a:lnTo>
                  <a:pt x="771665" y="1463040"/>
                </a:lnTo>
                <a:lnTo>
                  <a:pt x="1391672" y="1262318"/>
                </a:lnTo>
                <a:lnTo>
                  <a:pt x="1802037" y="959005"/>
                </a:lnTo>
                <a:lnTo>
                  <a:pt x="2341756" y="512956"/>
                </a:lnTo>
                <a:lnTo>
                  <a:pt x="2877015" y="0"/>
                </a:lnTo>
                <a:lnTo>
                  <a:pt x="0" y="0"/>
                </a:lnTo>
                <a:lnTo>
                  <a:pt x="4461" y="1587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45627" y="1247887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41187" y="2008092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Kruin buitentalud</a:t>
            </a:r>
            <a:endParaRPr lang="nl-NL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Kruin binnentalud</a:t>
            </a:r>
            <a:endParaRPr lang="nl-NL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</a:t>
            </a:r>
            <a:r>
              <a:rPr lang="nl-NL" sz="1400" dirty="0" err="1" smtClean="0"/>
              <a:t>binnenberm</a:t>
            </a:r>
            <a:endParaRPr lang="nl-NL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723606" y="1705097"/>
            <a:ext cx="1656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Teen </a:t>
            </a:r>
            <a:r>
              <a:rPr lang="en-US" sz="1400" dirty="0" err="1" smtClean="0"/>
              <a:t>dijk</a:t>
            </a:r>
            <a:r>
              <a:rPr lang="en-US" sz="1400" dirty="0" smtClean="0"/>
              <a:t> </a:t>
            </a:r>
            <a:r>
              <a:rPr lang="en-US" sz="1400" dirty="0" err="1" smtClean="0"/>
              <a:t>binnenwaarts</a:t>
            </a:r>
            <a:endParaRPr lang="nl-NL" sz="14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7537570" y="3648196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3003550" y="2197101"/>
            <a:ext cx="5111750" cy="1451095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950415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827585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827585 h 1225550"/>
              <a:gd name="connsiteX3" fmla="*/ 2705100 w 5111750"/>
              <a:gd name="connsiteY3" fmla="*/ 559463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319474"/>
              <a:gd name="connsiteX1" fmla="*/ 342900 w 5111750"/>
              <a:gd name="connsiteY1" fmla="*/ 260350 h 1319474"/>
              <a:gd name="connsiteX2" fmla="*/ 1987550 w 5111750"/>
              <a:gd name="connsiteY2" fmla="*/ 827585 h 1319474"/>
              <a:gd name="connsiteX3" fmla="*/ 2705100 w 5111750"/>
              <a:gd name="connsiteY3" fmla="*/ 559463 h 1319474"/>
              <a:gd name="connsiteX4" fmla="*/ 4540250 w 5111750"/>
              <a:gd name="connsiteY4" fmla="*/ 1319474 h 1319474"/>
              <a:gd name="connsiteX5" fmla="*/ 5111750 w 5111750"/>
              <a:gd name="connsiteY5" fmla="*/ 1225550 h 1319474"/>
              <a:gd name="connsiteX0" fmla="*/ 0 w 5111750"/>
              <a:gd name="connsiteY0" fmla="*/ 0 h 1353593"/>
              <a:gd name="connsiteX1" fmla="*/ 342900 w 5111750"/>
              <a:gd name="connsiteY1" fmla="*/ 260350 h 1353593"/>
              <a:gd name="connsiteX2" fmla="*/ 1987550 w 5111750"/>
              <a:gd name="connsiteY2" fmla="*/ 827585 h 1353593"/>
              <a:gd name="connsiteX3" fmla="*/ 2705100 w 5111750"/>
              <a:gd name="connsiteY3" fmla="*/ 559463 h 1353593"/>
              <a:gd name="connsiteX4" fmla="*/ 4547074 w 5111750"/>
              <a:gd name="connsiteY4" fmla="*/ 1353593 h 1353593"/>
              <a:gd name="connsiteX5" fmla="*/ 5111750 w 5111750"/>
              <a:gd name="connsiteY5" fmla="*/ 1225550 h 1353593"/>
              <a:gd name="connsiteX0" fmla="*/ 0 w 5111750"/>
              <a:gd name="connsiteY0" fmla="*/ 0 h 1394536"/>
              <a:gd name="connsiteX1" fmla="*/ 342900 w 5111750"/>
              <a:gd name="connsiteY1" fmla="*/ 260350 h 1394536"/>
              <a:gd name="connsiteX2" fmla="*/ 1987550 w 5111750"/>
              <a:gd name="connsiteY2" fmla="*/ 827585 h 1394536"/>
              <a:gd name="connsiteX3" fmla="*/ 2705100 w 5111750"/>
              <a:gd name="connsiteY3" fmla="*/ 559463 h 1394536"/>
              <a:gd name="connsiteX4" fmla="*/ 4533426 w 5111750"/>
              <a:gd name="connsiteY4" fmla="*/ 1394536 h 1394536"/>
              <a:gd name="connsiteX5" fmla="*/ 5111750 w 5111750"/>
              <a:gd name="connsiteY5" fmla="*/ 1225550 h 1394536"/>
              <a:gd name="connsiteX0" fmla="*/ 0 w 5111750"/>
              <a:gd name="connsiteY0" fmla="*/ 0 h 1394536"/>
              <a:gd name="connsiteX1" fmla="*/ 342900 w 5111750"/>
              <a:gd name="connsiteY1" fmla="*/ 260350 h 1394536"/>
              <a:gd name="connsiteX2" fmla="*/ 1987550 w 5111750"/>
              <a:gd name="connsiteY2" fmla="*/ 827585 h 1394536"/>
              <a:gd name="connsiteX3" fmla="*/ 2705100 w 5111750"/>
              <a:gd name="connsiteY3" fmla="*/ 559463 h 1394536"/>
              <a:gd name="connsiteX4" fmla="*/ 4547074 w 5111750"/>
              <a:gd name="connsiteY4" fmla="*/ 1394536 h 1394536"/>
              <a:gd name="connsiteX5" fmla="*/ 5111750 w 5111750"/>
              <a:gd name="connsiteY5" fmla="*/ 1225550 h 1394536"/>
              <a:gd name="connsiteX0" fmla="*/ 0 w 5111750"/>
              <a:gd name="connsiteY0" fmla="*/ 0 h 1394536"/>
              <a:gd name="connsiteX1" fmla="*/ 342900 w 5111750"/>
              <a:gd name="connsiteY1" fmla="*/ 260350 h 1394536"/>
              <a:gd name="connsiteX2" fmla="*/ 1987550 w 5111750"/>
              <a:gd name="connsiteY2" fmla="*/ 827585 h 1394536"/>
              <a:gd name="connsiteX3" fmla="*/ 2705100 w 5111750"/>
              <a:gd name="connsiteY3" fmla="*/ 559463 h 1394536"/>
              <a:gd name="connsiteX4" fmla="*/ 4526602 w 5111750"/>
              <a:gd name="connsiteY4" fmla="*/ 1394536 h 1394536"/>
              <a:gd name="connsiteX5" fmla="*/ 5111750 w 5111750"/>
              <a:gd name="connsiteY5" fmla="*/ 1225550 h 1394536"/>
              <a:gd name="connsiteX0" fmla="*/ 0 w 5111750"/>
              <a:gd name="connsiteY0" fmla="*/ 0 h 1401360"/>
              <a:gd name="connsiteX1" fmla="*/ 342900 w 5111750"/>
              <a:gd name="connsiteY1" fmla="*/ 260350 h 1401360"/>
              <a:gd name="connsiteX2" fmla="*/ 1987550 w 5111750"/>
              <a:gd name="connsiteY2" fmla="*/ 827585 h 1401360"/>
              <a:gd name="connsiteX3" fmla="*/ 2705100 w 5111750"/>
              <a:gd name="connsiteY3" fmla="*/ 559463 h 1401360"/>
              <a:gd name="connsiteX4" fmla="*/ 4547074 w 5111750"/>
              <a:gd name="connsiteY4" fmla="*/ 1401360 h 1401360"/>
              <a:gd name="connsiteX5" fmla="*/ 5111750 w 5111750"/>
              <a:gd name="connsiteY5" fmla="*/ 1225550 h 1401360"/>
              <a:gd name="connsiteX0" fmla="*/ 0 w 5111750"/>
              <a:gd name="connsiteY0" fmla="*/ 0 h 1428656"/>
              <a:gd name="connsiteX1" fmla="*/ 342900 w 5111750"/>
              <a:gd name="connsiteY1" fmla="*/ 260350 h 1428656"/>
              <a:gd name="connsiteX2" fmla="*/ 1987550 w 5111750"/>
              <a:gd name="connsiteY2" fmla="*/ 827585 h 1428656"/>
              <a:gd name="connsiteX3" fmla="*/ 2705100 w 5111750"/>
              <a:gd name="connsiteY3" fmla="*/ 559463 h 1428656"/>
              <a:gd name="connsiteX4" fmla="*/ 4533426 w 5111750"/>
              <a:gd name="connsiteY4" fmla="*/ 1428656 h 1428656"/>
              <a:gd name="connsiteX5" fmla="*/ 5111750 w 5111750"/>
              <a:gd name="connsiteY5" fmla="*/ 1225550 h 1428656"/>
              <a:gd name="connsiteX0" fmla="*/ 0 w 5111750"/>
              <a:gd name="connsiteY0" fmla="*/ 0 h 1451095"/>
              <a:gd name="connsiteX1" fmla="*/ 342900 w 5111750"/>
              <a:gd name="connsiteY1" fmla="*/ 260350 h 1451095"/>
              <a:gd name="connsiteX2" fmla="*/ 1987550 w 5111750"/>
              <a:gd name="connsiteY2" fmla="*/ 827585 h 1451095"/>
              <a:gd name="connsiteX3" fmla="*/ 2705100 w 5111750"/>
              <a:gd name="connsiteY3" fmla="*/ 559463 h 1451095"/>
              <a:gd name="connsiteX4" fmla="*/ 4544645 w 5111750"/>
              <a:gd name="connsiteY4" fmla="*/ 1451095 h 1451095"/>
              <a:gd name="connsiteX5" fmla="*/ 5111750 w 5111750"/>
              <a:gd name="connsiteY5" fmla="*/ 1225550 h 1451095"/>
              <a:gd name="connsiteX0" fmla="*/ 0 w 5111750"/>
              <a:gd name="connsiteY0" fmla="*/ 0 h 1451095"/>
              <a:gd name="connsiteX1" fmla="*/ 342900 w 5111750"/>
              <a:gd name="connsiteY1" fmla="*/ 260350 h 1451095"/>
              <a:gd name="connsiteX2" fmla="*/ 1987550 w 5111750"/>
              <a:gd name="connsiteY2" fmla="*/ 827585 h 1451095"/>
              <a:gd name="connsiteX3" fmla="*/ 2705100 w 5111750"/>
              <a:gd name="connsiteY3" fmla="*/ 559463 h 1451095"/>
              <a:gd name="connsiteX4" fmla="*/ 4522206 w 5111750"/>
              <a:gd name="connsiteY4" fmla="*/ 1451095 h 1451095"/>
              <a:gd name="connsiteX5" fmla="*/ 5111750 w 5111750"/>
              <a:gd name="connsiteY5" fmla="*/ 1225550 h 1451095"/>
              <a:gd name="connsiteX0" fmla="*/ 0 w 5111750"/>
              <a:gd name="connsiteY0" fmla="*/ 0 h 1451095"/>
              <a:gd name="connsiteX1" fmla="*/ 342900 w 5111750"/>
              <a:gd name="connsiteY1" fmla="*/ 260350 h 1451095"/>
              <a:gd name="connsiteX2" fmla="*/ 1987550 w 5111750"/>
              <a:gd name="connsiteY2" fmla="*/ 827585 h 1451095"/>
              <a:gd name="connsiteX3" fmla="*/ 2705100 w 5111750"/>
              <a:gd name="connsiteY3" fmla="*/ 559463 h 1451095"/>
              <a:gd name="connsiteX4" fmla="*/ 4539035 w 5111750"/>
              <a:gd name="connsiteY4" fmla="*/ 1451095 h 1451095"/>
              <a:gd name="connsiteX5" fmla="*/ 5111750 w 5111750"/>
              <a:gd name="connsiteY5" fmla="*/ 1225550 h 1451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11750" h="1451095">
                <a:moveTo>
                  <a:pt x="0" y="0"/>
                </a:moveTo>
                <a:lnTo>
                  <a:pt x="342900" y="260350"/>
                </a:lnTo>
                <a:lnTo>
                  <a:pt x="1987550" y="827585"/>
                </a:lnTo>
                <a:lnTo>
                  <a:pt x="2705100" y="559463"/>
                </a:lnTo>
                <a:lnTo>
                  <a:pt x="4539035" y="1451095"/>
                </a:lnTo>
                <a:lnTo>
                  <a:pt x="5111750" y="122555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4" name="Straight Connector 53"/>
          <p:cNvCxnSpPr>
            <a:stCxn id="50" idx="5"/>
          </p:cNvCxnSpPr>
          <p:nvPr/>
        </p:nvCxnSpPr>
        <p:spPr>
          <a:xfrm>
            <a:off x="8115300" y="3422651"/>
            <a:ext cx="935685" cy="4720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Buitenwaterstand</a:t>
            </a:r>
            <a:endParaRPr lang="nl-NL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Polderpeil</a:t>
            </a:r>
            <a:endParaRPr lang="nl-NL" sz="1400" dirty="0"/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4988257" y="3022979"/>
            <a:ext cx="3132161" cy="402609"/>
          </a:xfrm>
          <a:custGeom>
            <a:avLst/>
            <a:gdLst>
              <a:gd name="connsiteX0" fmla="*/ 0 w 3125337"/>
              <a:gd name="connsiteY0" fmla="*/ 0 h 402609"/>
              <a:gd name="connsiteX1" fmla="*/ 723331 w 3125337"/>
              <a:gd name="connsiteY1" fmla="*/ 0 h 402609"/>
              <a:gd name="connsiteX2" fmla="*/ 2552131 w 3125337"/>
              <a:gd name="connsiteY2" fmla="*/ 395785 h 402609"/>
              <a:gd name="connsiteX3" fmla="*/ 3125337 w 3125337"/>
              <a:gd name="connsiteY3" fmla="*/ 402609 h 402609"/>
              <a:gd name="connsiteX0" fmla="*/ 0 w 3125337"/>
              <a:gd name="connsiteY0" fmla="*/ 0 h 416257"/>
              <a:gd name="connsiteX1" fmla="*/ 723331 w 3125337"/>
              <a:gd name="connsiteY1" fmla="*/ 0 h 416257"/>
              <a:gd name="connsiteX2" fmla="*/ 2552131 w 3125337"/>
              <a:gd name="connsiteY2" fmla="*/ 416257 h 416257"/>
              <a:gd name="connsiteX3" fmla="*/ 3125337 w 3125337"/>
              <a:gd name="connsiteY3" fmla="*/ 402609 h 416257"/>
              <a:gd name="connsiteX0" fmla="*/ 0 w 3132161"/>
              <a:gd name="connsiteY0" fmla="*/ 0 h 423081"/>
              <a:gd name="connsiteX1" fmla="*/ 723331 w 3132161"/>
              <a:gd name="connsiteY1" fmla="*/ 0 h 423081"/>
              <a:gd name="connsiteX2" fmla="*/ 2552131 w 3132161"/>
              <a:gd name="connsiteY2" fmla="*/ 416257 h 423081"/>
              <a:gd name="connsiteX3" fmla="*/ 3132161 w 3132161"/>
              <a:gd name="connsiteY3" fmla="*/ 423081 h 423081"/>
              <a:gd name="connsiteX0" fmla="*/ 0 w 3132161"/>
              <a:gd name="connsiteY0" fmla="*/ 0 h 423081"/>
              <a:gd name="connsiteX1" fmla="*/ 723331 w 3132161"/>
              <a:gd name="connsiteY1" fmla="*/ 0 h 423081"/>
              <a:gd name="connsiteX2" fmla="*/ 2552131 w 3132161"/>
              <a:gd name="connsiteY2" fmla="*/ 395785 h 423081"/>
              <a:gd name="connsiteX3" fmla="*/ 3132161 w 3132161"/>
              <a:gd name="connsiteY3" fmla="*/ 423081 h 423081"/>
              <a:gd name="connsiteX0" fmla="*/ 0 w 3132161"/>
              <a:gd name="connsiteY0" fmla="*/ 0 h 402609"/>
              <a:gd name="connsiteX1" fmla="*/ 723331 w 3132161"/>
              <a:gd name="connsiteY1" fmla="*/ 0 h 402609"/>
              <a:gd name="connsiteX2" fmla="*/ 2552131 w 3132161"/>
              <a:gd name="connsiteY2" fmla="*/ 395785 h 402609"/>
              <a:gd name="connsiteX3" fmla="*/ 3132161 w 3132161"/>
              <a:gd name="connsiteY3" fmla="*/ 402609 h 40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2161" h="402609">
                <a:moveTo>
                  <a:pt x="0" y="0"/>
                </a:moveTo>
                <a:lnTo>
                  <a:pt x="723331" y="0"/>
                </a:lnTo>
                <a:lnTo>
                  <a:pt x="2552131" y="395785"/>
                </a:lnTo>
                <a:lnTo>
                  <a:pt x="3132161" y="402609"/>
                </a:lnTo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298442" y="3223820"/>
            <a:ext cx="136477" cy="495195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107035" y="3638665"/>
            <a:ext cx="2573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Automatisch gecorrigeerd verloop freatisch vlak door DAM</a:t>
            </a:r>
            <a:endParaRPr lang="nl-NL" sz="1400" dirty="0"/>
          </a:p>
        </p:txBody>
      </p:sp>
      <p:cxnSp>
        <p:nvCxnSpPr>
          <p:cNvPr id="59" name="Straight Arrow Connector 58"/>
          <p:cNvCxnSpPr>
            <a:endCxn id="27" idx="1"/>
          </p:cNvCxnSpPr>
          <p:nvPr/>
        </p:nvCxnSpPr>
        <p:spPr>
          <a:xfrm>
            <a:off x="5710535" y="2757887"/>
            <a:ext cx="1053" cy="265092"/>
          </a:xfrm>
          <a:prstGeom prst="straightConnector1">
            <a:avLst/>
          </a:prstGeom>
          <a:ln w="9525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0" idx="4"/>
          </p:cNvCxnSpPr>
          <p:nvPr/>
        </p:nvCxnSpPr>
        <p:spPr>
          <a:xfrm flipV="1">
            <a:off x="7542585" y="3422652"/>
            <a:ext cx="878" cy="225544"/>
          </a:xfrm>
          <a:prstGeom prst="straightConnector1">
            <a:avLst/>
          </a:prstGeom>
          <a:ln w="9525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2952451" y="2130379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Oval 50"/>
          <p:cNvSpPr/>
          <p:nvPr/>
        </p:nvSpPr>
        <p:spPr>
          <a:xfrm>
            <a:off x="4940502" y="2966892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5652245" y="2703221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Oval 52"/>
          <p:cNvSpPr/>
          <p:nvPr/>
        </p:nvSpPr>
        <p:spPr>
          <a:xfrm>
            <a:off x="7500845" y="3597097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Oval 59"/>
          <p:cNvSpPr/>
          <p:nvPr/>
        </p:nvSpPr>
        <p:spPr>
          <a:xfrm>
            <a:off x="8064201" y="3404475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2" name="Oval 61"/>
          <p:cNvSpPr/>
          <p:nvPr/>
        </p:nvSpPr>
        <p:spPr>
          <a:xfrm>
            <a:off x="3294528" y="2399802"/>
            <a:ext cx="102197" cy="1021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3" name="TextBox 62"/>
          <p:cNvSpPr txBox="1"/>
          <p:nvPr/>
        </p:nvSpPr>
        <p:spPr>
          <a:xfrm>
            <a:off x="3318683" y="242595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B</a:t>
            </a:r>
            <a:endParaRPr lang="nl-NL" sz="14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4993276" y="263714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C</a:t>
            </a:r>
            <a:endParaRPr lang="nl-NL" sz="14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5757956" y="2628753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D</a:t>
            </a:r>
            <a:endParaRPr lang="nl-NL" sz="1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7541187" y="3478915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E</a:t>
            </a:r>
            <a:endParaRPr lang="nl-NL" sz="14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F</a:t>
            </a:r>
            <a:endParaRPr lang="nl-NL" sz="1400" b="1" dirty="0"/>
          </a:p>
        </p:txBody>
      </p:sp>
    </p:spTree>
    <p:extLst>
      <p:ext uri="{BB962C8B-B14F-4D97-AF65-F5344CB8AC3E}">
        <p14:creationId xmlns:p14="http://schemas.microsoft.com/office/powerpoint/2010/main" val="319916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20433" y="3156668"/>
            <a:ext cx="1785984" cy="625826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962108 h 1587934"/>
              <a:gd name="connsiteX7" fmla="*/ 4461 w 2877015"/>
              <a:gd name="connsiteY7" fmla="*/ 1587934 h 1587934"/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877015 w 2877015"/>
              <a:gd name="connsiteY4" fmla="*/ 0 h 1587934"/>
              <a:gd name="connsiteX5" fmla="*/ 0 w 2877015"/>
              <a:gd name="connsiteY5" fmla="*/ 962108 h 1587934"/>
              <a:gd name="connsiteX6" fmla="*/ 4461 w 2877015"/>
              <a:gd name="connsiteY6" fmla="*/ 1587934 h 1587934"/>
              <a:gd name="connsiteX0" fmla="*/ 4461 w 1851296"/>
              <a:gd name="connsiteY0" fmla="*/ 649680 h 649680"/>
              <a:gd name="connsiteX1" fmla="*/ 771665 w 1851296"/>
              <a:gd name="connsiteY1" fmla="*/ 524786 h 649680"/>
              <a:gd name="connsiteX2" fmla="*/ 1391672 w 1851296"/>
              <a:gd name="connsiteY2" fmla="*/ 324064 h 649680"/>
              <a:gd name="connsiteX3" fmla="*/ 1802037 w 1851296"/>
              <a:gd name="connsiteY3" fmla="*/ 20751 h 649680"/>
              <a:gd name="connsiteX4" fmla="*/ 1851296 w 1851296"/>
              <a:gd name="connsiteY4" fmla="*/ 0 h 649680"/>
              <a:gd name="connsiteX5" fmla="*/ 0 w 1851296"/>
              <a:gd name="connsiteY5" fmla="*/ 23854 h 649680"/>
              <a:gd name="connsiteX6" fmla="*/ 4461 w 1851296"/>
              <a:gd name="connsiteY6" fmla="*/ 649680 h 649680"/>
              <a:gd name="connsiteX0" fmla="*/ 4461 w 1851296"/>
              <a:gd name="connsiteY0" fmla="*/ 649680 h 649680"/>
              <a:gd name="connsiteX1" fmla="*/ 771665 w 1851296"/>
              <a:gd name="connsiteY1" fmla="*/ 524786 h 649680"/>
              <a:gd name="connsiteX2" fmla="*/ 1391672 w 1851296"/>
              <a:gd name="connsiteY2" fmla="*/ 324064 h 649680"/>
              <a:gd name="connsiteX3" fmla="*/ 1851296 w 1851296"/>
              <a:gd name="connsiteY3" fmla="*/ 0 h 649680"/>
              <a:gd name="connsiteX4" fmla="*/ 0 w 1851296"/>
              <a:gd name="connsiteY4" fmla="*/ 23854 h 649680"/>
              <a:gd name="connsiteX5" fmla="*/ 4461 w 1851296"/>
              <a:gd name="connsiteY5" fmla="*/ 649680 h 649680"/>
              <a:gd name="connsiteX0" fmla="*/ 4461 w 1843344"/>
              <a:gd name="connsiteY0" fmla="*/ 625826 h 625826"/>
              <a:gd name="connsiteX1" fmla="*/ 771665 w 1843344"/>
              <a:gd name="connsiteY1" fmla="*/ 500932 h 625826"/>
              <a:gd name="connsiteX2" fmla="*/ 1391672 w 1843344"/>
              <a:gd name="connsiteY2" fmla="*/ 300210 h 625826"/>
              <a:gd name="connsiteX3" fmla="*/ 1843344 w 1843344"/>
              <a:gd name="connsiteY3" fmla="*/ 7952 h 625826"/>
              <a:gd name="connsiteX4" fmla="*/ 0 w 1843344"/>
              <a:gd name="connsiteY4" fmla="*/ 0 h 625826"/>
              <a:gd name="connsiteX5" fmla="*/ 4461 w 1843344"/>
              <a:gd name="connsiteY5" fmla="*/ 625826 h 625826"/>
              <a:gd name="connsiteX0" fmla="*/ 4461 w 1785984"/>
              <a:gd name="connsiteY0" fmla="*/ 625826 h 625826"/>
              <a:gd name="connsiteX1" fmla="*/ 771665 w 1785984"/>
              <a:gd name="connsiteY1" fmla="*/ 500932 h 625826"/>
              <a:gd name="connsiteX2" fmla="*/ 1391672 w 1785984"/>
              <a:gd name="connsiteY2" fmla="*/ 300210 h 625826"/>
              <a:gd name="connsiteX3" fmla="*/ 1785984 w 1785984"/>
              <a:gd name="connsiteY3" fmla="*/ 1204 h 625826"/>
              <a:gd name="connsiteX4" fmla="*/ 0 w 1785984"/>
              <a:gd name="connsiteY4" fmla="*/ 0 h 625826"/>
              <a:gd name="connsiteX5" fmla="*/ 4461 w 1785984"/>
              <a:gd name="connsiteY5" fmla="*/ 625826 h 62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5984" h="625826">
                <a:moveTo>
                  <a:pt x="4461" y="625826"/>
                </a:moveTo>
                <a:lnTo>
                  <a:pt x="771665" y="500932"/>
                </a:lnTo>
                <a:lnTo>
                  <a:pt x="1391672" y="300210"/>
                </a:lnTo>
                <a:lnTo>
                  <a:pt x="1785984" y="1204"/>
                </a:lnTo>
                <a:lnTo>
                  <a:pt x="0" y="0"/>
                </a:lnTo>
                <a:lnTo>
                  <a:pt x="4461" y="625826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120433" y="2198037"/>
            <a:ext cx="8930552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45627" y="1247887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41187" y="2008092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804219" y="3056317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Buitenkruin</a:t>
            </a:r>
            <a:endParaRPr lang="nl-NL" sz="1400" dirty="0"/>
          </a:p>
        </p:txBody>
      </p:sp>
      <p:sp>
        <p:nvSpPr>
          <p:cNvPr id="19" name="Oval 18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Binnenkruin</a:t>
            </a:r>
            <a:endParaRPr lang="nl-NL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</a:t>
            </a:r>
            <a:r>
              <a:rPr lang="nl-NL" sz="1400" dirty="0" err="1" smtClean="0"/>
              <a:t>binnenberm</a:t>
            </a:r>
            <a:endParaRPr lang="nl-NL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723606" y="170509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</a:t>
            </a:r>
            <a:endParaRPr lang="nl-NL" sz="14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350973" y="245980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993276" y="2631817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715797" y="283811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18155" y="2567490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41187" y="3162662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906270" y="3212802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A</a:t>
            </a:r>
            <a:endParaRPr lang="nl-NL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486486" y="217317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B</a:t>
            </a:r>
            <a:endParaRPr lang="nl-NL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058045" y="2254366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C</a:t>
            </a:r>
            <a:endParaRPr lang="nl-NL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864839" y="255059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D</a:t>
            </a:r>
            <a:endParaRPr lang="nl-NL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632715" y="3106824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E</a:t>
            </a:r>
            <a:endParaRPr lang="nl-NL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F</a:t>
            </a:r>
            <a:endParaRPr lang="nl-NL" sz="1400" b="1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513221" y="2198037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092801" y="2198037"/>
            <a:ext cx="0" cy="418167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879431" y="2570859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1906270" y="2457450"/>
            <a:ext cx="6209030" cy="965200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6209030"/>
              <a:gd name="connsiteY0" fmla="*/ 705256 h 965200"/>
              <a:gd name="connsiteX1" fmla="*/ 1440180 w 6209030"/>
              <a:gd name="connsiteY1" fmla="*/ 0 h 965200"/>
              <a:gd name="connsiteX2" fmla="*/ 3084830 w 6209030"/>
              <a:gd name="connsiteY2" fmla="*/ 171450 h 965200"/>
              <a:gd name="connsiteX3" fmla="*/ 3802380 w 6209030"/>
              <a:gd name="connsiteY3" fmla="*/ 381000 h 965200"/>
              <a:gd name="connsiteX4" fmla="*/ 5637530 w 6209030"/>
              <a:gd name="connsiteY4" fmla="*/ 895350 h 965200"/>
              <a:gd name="connsiteX5" fmla="*/ 6209030 w 6209030"/>
              <a:gd name="connsiteY5" fmla="*/ 96520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09030" h="965200">
                <a:moveTo>
                  <a:pt x="0" y="705256"/>
                </a:moveTo>
                <a:lnTo>
                  <a:pt x="1440180" y="0"/>
                </a:lnTo>
                <a:lnTo>
                  <a:pt x="3084830" y="171450"/>
                </a:lnTo>
                <a:lnTo>
                  <a:pt x="3802380" y="381000"/>
                </a:lnTo>
                <a:lnTo>
                  <a:pt x="5637530" y="895350"/>
                </a:lnTo>
                <a:lnTo>
                  <a:pt x="6209030" y="96520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4" name="Straight Connector 53"/>
          <p:cNvCxnSpPr>
            <a:stCxn id="50" idx="5"/>
          </p:cNvCxnSpPr>
          <p:nvPr/>
        </p:nvCxnSpPr>
        <p:spPr>
          <a:xfrm>
            <a:off x="8115300" y="3422650"/>
            <a:ext cx="935685" cy="4721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120433" y="1926778"/>
            <a:ext cx="2257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Hoge buitenwaterstand</a:t>
            </a:r>
            <a:endParaRPr lang="nl-NL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Polderpeil</a:t>
            </a:r>
            <a:endParaRPr lang="nl-NL" sz="1400" dirty="0"/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8334" y="2689582"/>
            <a:ext cx="2257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Beschouwde buitenwaterstand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48562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20433" y="2194560"/>
            <a:ext cx="2877015" cy="1587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7015" h="1587934">
                <a:moveTo>
                  <a:pt x="4461" y="1587934"/>
                </a:moveTo>
                <a:lnTo>
                  <a:pt x="771665" y="1463040"/>
                </a:lnTo>
                <a:lnTo>
                  <a:pt x="1391672" y="1262318"/>
                </a:lnTo>
                <a:lnTo>
                  <a:pt x="1802037" y="959005"/>
                </a:lnTo>
                <a:lnTo>
                  <a:pt x="2341756" y="512956"/>
                </a:lnTo>
                <a:lnTo>
                  <a:pt x="2877015" y="0"/>
                </a:lnTo>
                <a:lnTo>
                  <a:pt x="0" y="0"/>
                </a:lnTo>
                <a:lnTo>
                  <a:pt x="4461" y="1587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5" idx="0"/>
          </p:cNvCxnSpPr>
          <p:nvPr/>
        </p:nvCxnSpPr>
        <p:spPr>
          <a:xfrm>
            <a:off x="3345627" y="1247887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6" idx="0"/>
          </p:cNvCxnSpPr>
          <p:nvPr/>
        </p:nvCxnSpPr>
        <p:spPr>
          <a:xfrm flipH="1">
            <a:off x="4982583" y="1247886"/>
            <a:ext cx="9018" cy="55581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7" idx="0"/>
          </p:cNvCxnSpPr>
          <p:nvPr/>
        </p:nvCxnSpPr>
        <p:spPr>
          <a:xfrm flipH="1">
            <a:off x="5703345" y="1753495"/>
            <a:ext cx="7190" cy="7117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8" idx="0"/>
          </p:cNvCxnSpPr>
          <p:nvPr/>
        </p:nvCxnSpPr>
        <p:spPr>
          <a:xfrm flipH="1">
            <a:off x="7532146" y="2008092"/>
            <a:ext cx="9041" cy="106099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895250" y="2092362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Buitenkruin</a:t>
            </a:r>
            <a:endParaRPr lang="nl-NL" sz="1400" dirty="0"/>
          </a:p>
        </p:txBody>
      </p:sp>
      <p:sp>
        <p:nvSpPr>
          <p:cNvPr id="19" name="Oval 18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Binnenkruin</a:t>
            </a:r>
            <a:endParaRPr lang="nl-NL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</a:t>
            </a:r>
            <a:r>
              <a:rPr lang="nl-NL" sz="1400" dirty="0" err="1" smtClean="0"/>
              <a:t>binnenberm</a:t>
            </a:r>
            <a:endParaRPr lang="nl-NL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723606" y="170509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</a:t>
            </a:r>
            <a:endParaRPr lang="nl-NL" sz="14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41187" y="3162662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861329" y="224740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A</a:t>
            </a:r>
            <a:endParaRPr lang="nl-NL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632715" y="3106824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/>
              <a:t>G</a:t>
            </a:r>
            <a:endParaRPr lang="nl-NL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H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9" idx="2"/>
          </p:cNvCxnSpPr>
          <p:nvPr/>
        </p:nvCxnSpPr>
        <p:spPr>
          <a:xfrm flipV="1">
            <a:off x="8019779" y="3427371"/>
            <a:ext cx="1031206" cy="1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Buitenwaterstand</a:t>
            </a:r>
            <a:endParaRPr lang="nl-NL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Polderpeil</a:t>
            </a:r>
            <a:endParaRPr lang="nl-NL" sz="1400" dirty="0"/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2984360" y="2195565"/>
            <a:ext cx="4556928" cy="1155560"/>
          </a:xfrm>
          <a:custGeom>
            <a:avLst/>
            <a:gdLst>
              <a:gd name="connsiteX0" fmla="*/ 0 w 4556928"/>
              <a:gd name="connsiteY0" fmla="*/ 0 h 1155560"/>
              <a:gd name="connsiteX1" fmla="*/ 4556928 w 4556928"/>
              <a:gd name="connsiteY1" fmla="*/ 1155560 h 11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56928" h="1155560">
                <a:moveTo>
                  <a:pt x="0" y="0"/>
                </a:moveTo>
                <a:lnTo>
                  <a:pt x="4556928" y="115556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2" name="Straight Connector 51"/>
          <p:cNvCxnSpPr>
            <a:endCxn id="19" idx="2"/>
          </p:cNvCxnSpPr>
          <p:nvPr/>
        </p:nvCxnSpPr>
        <p:spPr>
          <a:xfrm>
            <a:off x="7541288" y="3351125"/>
            <a:ext cx="478491" cy="76247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3038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33564" y="1849348"/>
            <a:ext cx="8917969" cy="2373331"/>
          </a:xfrm>
          <a:custGeom>
            <a:avLst/>
            <a:gdLst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10274 w 8917969"/>
              <a:gd name="connsiteY23" fmla="*/ 2373331 h 2373331"/>
              <a:gd name="connsiteX24" fmla="*/ 0 w 8917969"/>
              <a:gd name="connsiteY24" fmla="*/ 1941816 h 237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917969" h="2373331">
                <a:moveTo>
                  <a:pt x="0" y="1941816"/>
                </a:moveTo>
                <a:lnTo>
                  <a:pt x="308225" y="1890445"/>
                </a:lnTo>
                <a:lnTo>
                  <a:pt x="739739" y="1808252"/>
                </a:lnTo>
                <a:lnTo>
                  <a:pt x="1345915" y="1633591"/>
                </a:lnTo>
                <a:lnTo>
                  <a:pt x="1602769" y="1448656"/>
                </a:lnTo>
                <a:lnTo>
                  <a:pt x="1941816" y="1181528"/>
                </a:lnTo>
                <a:lnTo>
                  <a:pt x="2270589" y="924674"/>
                </a:lnTo>
                <a:lnTo>
                  <a:pt x="2465798" y="739740"/>
                </a:lnTo>
                <a:lnTo>
                  <a:pt x="2753474" y="482886"/>
                </a:lnTo>
                <a:lnTo>
                  <a:pt x="3154166" y="30823"/>
                </a:lnTo>
                <a:lnTo>
                  <a:pt x="3678148" y="0"/>
                </a:lnTo>
                <a:lnTo>
                  <a:pt x="4078840" y="20549"/>
                </a:lnTo>
                <a:lnTo>
                  <a:pt x="4880225" y="61645"/>
                </a:lnTo>
                <a:lnTo>
                  <a:pt x="5558319" y="729465"/>
                </a:lnTo>
                <a:lnTo>
                  <a:pt x="6195317" y="791110"/>
                </a:lnTo>
                <a:lnTo>
                  <a:pt x="6791218" y="904126"/>
                </a:lnTo>
                <a:lnTo>
                  <a:pt x="7376845" y="1304818"/>
                </a:lnTo>
                <a:lnTo>
                  <a:pt x="7695344" y="1315092"/>
                </a:lnTo>
                <a:lnTo>
                  <a:pt x="8167955" y="1736333"/>
                </a:lnTo>
                <a:lnTo>
                  <a:pt x="8383712" y="1736333"/>
                </a:lnTo>
                <a:lnTo>
                  <a:pt x="8548099" y="1345915"/>
                </a:lnTo>
                <a:lnTo>
                  <a:pt x="8917969" y="1345915"/>
                </a:lnTo>
                <a:lnTo>
                  <a:pt x="8917969" y="2373331"/>
                </a:lnTo>
                <a:lnTo>
                  <a:pt x="10274" y="2373331"/>
                </a:lnTo>
                <a:lnTo>
                  <a:pt x="0" y="1941816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tangle 5"/>
          <p:cNvSpPr/>
          <p:nvPr/>
        </p:nvSpPr>
        <p:spPr>
          <a:xfrm>
            <a:off x="116797" y="5219898"/>
            <a:ext cx="8917969" cy="136138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xtBox 6"/>
          <p:cNvSpPr txBox="1"/>
          <p:nvPr/>
        </p:nvSpPr>
        <p:spPr>
          <a:xfrm>
            <a:off x="139970" y="5821634"/>
            <a:ext cx="280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1</a:t>
            </a:r>
            <a:r>
              <a:rPr lang="nl-NL" sz="1400" baseline="30000" dirty="0" smtClean="0"/>
              <a:t>e</a:t>
            </a:r>
            <a:r>
              <a:rPr lang="nl-NL" sz="1400" dirty="0" smtClean="0"/>
              <a:t> Watervoerend pakket (PL3)</a:t>
            </a:r>
            <a:endParaRPr lang="nl-NL" sz="1400" dirty="0"/>
          </a:p>
        </p:txBody>
      </p:sp>
      <p:sp>
        <p:nvSpPr>
          <p:cNvPr id="5" name="Rectangle 4"/>
          <p:cNvSpPr/>
          <p:nvPr/>
        </p:nvSpPr>
        <p:spPr>
          <a:xfrm>
            <a:off x="139970" y="4222679"/>
            <a:ext cx="8909035" cy="15989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133430" y="5571453"/>
            <a:ext cx="8909035" cy="24308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xtBox 9"/>
          <p:cNvSpPr txBox="1"/>
          <p:nvPr/>
        </p:nvSpPr>
        <p:spPr>
          <a:xfrm>
            <a:off x="143508" y="5535123"/>
            <a:ext cx="280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Indringingslaag (PL2)</a:t>
            </a:r>
            <a:endParaRPr lang="nl-NL" sz="1400" dirty="0"/>
          </a:p>
        </p:txBody>
      </p:sp>
      <p:sp>
        <p:nvSpPr>
          <p:cNvPr id="13" name="Freeform 12"/>
          <p:cNvSpPr/>
          <p:nvPr/>
        </p:nvSpPr>
        <p:spPr>
          <a:xfrm>
            <a:off x="138223" y="2285999"/>
            <a:ext cx="8899451" cy="956931"/>
          </a:xfrm>
          <a:custGeom>
            <a:avLst/>
            <a:gdLst>
              <a:gd name="connsiteX0" fmla="*/ 0 w 8899451"/>
              <a:gd name="connsiteY0" fmla="*/ 0 h 988828"/>
              <a:gd name="connsiteX1" fmla="*/ 2796363 w 8899451"/>
              <a:gd name="connsiteY1" fmla="*/ 31898 h 988828"/>
              <a:gd name="connsiteX2" fmla="*/ 3125972 w 8899451"/>
              <a:gd name="connsiteY2" fmla="*/ 212651 h 988828"/>
              <a:gd name="connsiteX3" fmla="*/ 4869712 w 8899451"/>
              <a:gd name="connsiteY3" fmla="*/ 499731 h 988828"/>
              <a:gd name="connsiteX4" fmla="*/ 5539563 w 8899451"/>
              <a:gd name="connsiteY4" fmla="*/ 648586 h 988828"/>
              <a:gd name="connsiteX5" fmla="*/ 7378996 w 8899451"/>
              <a:gd name="connsiteY5" fmla="*/ 988828 h 988828"/>
              <a:gd name="connsiteX6" fmla="*/ 8899451 w 8899451"/>
              <a:gd name="connsiteY6" fmla="*/ 988828 h 988828"/>
              <a:gd name="connsiteX0" fmla="*/ 0 w 8899451"/>
              <a:gd name="connsiteY0" fmla="*/ 0 h 956931"/>
              <a:gd name="connsiteX1" fmla="*/ 2796363 w 8899451"/>
              <a:gd name="connsiteY1" fmla="*/ 1 h 956931"/>
              <a:gd name="connsiteX2" fmla="*/ 3125972 w 8899451"/>
              <a:gd name="connsiteY2" fmla="*/ 180754 h 956931"/>
              <a:gd name="connsiteX3" fmla="*/ 4869712 w 8899451"/>
              <a:gd name="connsiteY3" fmla="*/ 467834 h 956931"/>
              <a:gd name="connsiteX4" fmla="*/ 5539563 w 8899451"/>
              <a:gd name="connsiteY4" fmla="*/ 616689 h 956931"/>
              <a:gd name="connsiteX5" fmla="*/ 7378996 w 8899451"/>
              <a:gd name="connsiteY5" fmla="*/ 956931 h 956931"/>
              <a:gd name="connsiteX6" fmla="*/ 8899451 w 8899451"/>
              <a:gd name="connsiteY6" fmla="*/ 956931 h 95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9451" h="956931">
                <a:moveTo>
                  <a:pt x="0" y="0"/>
                </a:moveTo>
                <a:lnTo>
                  <a:pt x="2796363" y="1"/>
                </a:lnTo>
                <a:lnTo>
                  <a:pt x="3125972" y="180754"/>
                </a:lnTo>
                <a:lnTo>
                  <a:pt x="4869712" y="467834"/>
                </a:lnTo>
                <a:lnTo>
                  <a:pt x="5539563" y="616689"/>
                </a:lnTo>
                <a:lnTo>
                  <a:pt x="7378996" y="956931"/>
                </a:lnTo>
                <a:lnTo>
                  <a:pt x="8899451" y="956931"/>
                </a:lnTo>
              </a:path>
            </a:pathLst>
          </a:custGeom>
          <a:noFill/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xtBox 13"/>
          <p:cNvSpPr txBox="1"/>
          <p:nvPr/>
        </p:nvSpPr>
        <p:spPr>
          <a:xfrm>
            <a:off x="8147186" y="3200398"/>
            <a:ext cx="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PL1</a:t>
            </a:r>
            <a:endParaRPr lang="nl-NL" sz="14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4141" y="2285999"/>
            <a:ext cx="8883533" cy="5914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150081" y="2031661"/>
            <a:ext cx="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PL3</a:t>
            </a:r>
            <a:endParaRPr lang="nl-NL" sz="14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46369" y="3097746"/>
            <a:ext cx="8883533" cy="591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147186" y="2837833"/>
            <a:ext cx="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PL2</a:t>
            </a:r>
            <a:endParaRPr lang="nl-NL" sz="14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136065" y="1105786"/>
            <a:ext cx="0" cy="553252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136065" y="2610692"/>
            <a:ext cx="1010093" cy="1611987"/>
          </a:xfrm>
          <a:prstGeom prst="line">
            <a:avLst/>
          </a:prstGeom>
          <a:noFill/>
          <a:ln w="2857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136065" y="3097746"/>
            <a:ext cx="1550058" cy="247370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136065" y="2285999"/>
            <a:ext cx="2211572" cy="3529403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5135526" y="4221126"/>
            <a:ext cx="1669311" cy="2413590"/>
          </a:xfrm>
          <a:custGeom>
            <a:avLst/>
            <a:gdLst>
              <a:gd name="connsiteX0" fmla="*/ 0 w 1669311"/>
              <a:gd name="connsiteY0" fmla="*/ 0 h 2413590"/>
              <a:gd name="connsiteX1" fmla="*/ 552893 w 1669311"/>
              <a:gd name="connsiteY1" fmla="*/ 1350334 h 2413590"/>
              <a:gd name="connsiteX2" fmla="*/ 1201479 w 1669311"/>
              <a:gd name="connsiteY2" fmla="*/ 1594883 h 2413590"/>
              <a:gd name="connsiteX3" fmla="*/ 1669311 w 1669311"/>
              <a:gd name="connsiteY3" fmla="*/ 2413590 h 2413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9311" h="2413590">
                <a:moveTo>
                  <a:pt x="0" y="0"/>
                </a:moveTo>
                <a:lnTo>
                  <a:pt x="552893" y="1350334"/>
                </a:lnTo>
                <a:lnTo>
                  <a:pt x="1201479" y="1594883"/>
                </a:lnTo>
                <a:lnTo>
                  <a:pt x="1669311" y="2413590"/>
                </a:lnTo>
              </a:path>
            </a:pathLst>
          </a:custGeom>
          <a:noFill/>
          <a:ln w="2857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4" name="Straight Connector 33"/>
          <p:cNvCxnSpPr>
            <a:endCxn id="32" idx="0"/>
          </p:cNvCxnSpPr>
          <p:nvPr/>
        </p:nvCxnSpPr>
        <p:spPr>
          <a:xfrm>
            <a:off x="4136065" y="4221126"/>
            <a:ext cx="999461" cy="0"/>
          </a:xfrm>
          <a:prstGeom prst="line">
            <a:avLst/>
          </a:prstGeom>
          <a:noFill/>
          <a:ln w="28575">
            <a:tail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5" name="Straight Connector 34"/>
          <p:cNvCxnSpPr>
            <a:endCxn id="32" idx="1"/>
          </p:cNvCxnSpPr>
          <p:nvPr/>
        </p:nvCxnSpPr>
        <p:spPr>
          <a:xfrm flipV="1">
            <a:off x="4150241" y="5571460"/>
            <a:ext cx="1538178" cy="353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2" idx="2"/>
          </p:cNvCxnSpPr>
          <p:nvPr/>
        </p:nvCxnSpPr>
        <p:spPr>
          <a:xfrm>
            <a:off x="4150241" y="5812884"/>
            <a:ext cx="2186764" cy="3125"/>
          </a:xfrm>
          <a:prstGeom prst="line">
            <a:avLst/>
          </a:prstGeom>
          <a:ln>
            <a:solidFill>
              <a:srgbClr val="FF0000"/>
            </a:solidFill>
            <a:prstDash val="sysDash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54141" y="4334599"/>
            <a:ext cx="280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Cohesieve la(a)g(en)</a:t>
            </a:r>
            <a:endParaRPr lang="nl-NL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5582094" y="3605153"/>
            <a:ext cx="1775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Verloop waterspanning</a:t>
            </a:r>
            <a:endParaRPr lang="nl-NL" sz="1400" dirty="0"/>
          </a:p>
        </p:txBody>
      </p:sp>
      <p:cxnSp>
        <p:nvCxnSpPr>
          <p:cNvPr id="43" name="Straight Arrow Connector 42"/>
          <p:cNvCxnSpPr>
            <a:stCxn id="42" idx="2"/>
          </p:cNvCxnSpPr>
          <p:nvPr/>
        </p:nvCxnSpPr>
        <p:spPr>
          <a:xfrm flipH="1">
            <a:off x="5335190" y="4128373"/>
            <a:ext cx="1134580" cy="460530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54141" y="3866763"/>
            <a:ext cx="280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Waterkering</a:t>
            </a:r>
            <a:endParaRPr lang="nl-NL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3248389" y="752694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Beschouwde verticaal</a:t>
            </a:r>
            <a:endParaRPr lang="nl-NL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7248781" y="3731551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Hydrostatisch verloop</a:t>
            </a:r>
            <a:endParaRPr lang="nl-NL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7249173" y="4677552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Lineair verloop</a:t>
            </a:r>
            <a:endParaRPr lang="nl-NL" sz="1400" dirty="0"/>
          </a:p>
        </p:txBody>
      </p:sp>
      <p:sp>
        <p:nvSpPr>
          <p:cNvPr id="51" name="TextBox 50"/>
          <p:cNvSpPr txBox="1"/>
          <p:nvPr/>
        </p:nvSpPr>
        <p:spPr>
          <a:xfrm>
            <a:off x="7287825" y="5547639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Lineair verloop</a:t>
            </a:r>
            <a:endParaRPr lang="nl-NL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4551" y="6052993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Hydrostatisch verloop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1382256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744204" y="1371600"/>
            <a:ext cx="0" cy="186903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64585" y="2354158"/>
            <a:ext cx="147824" cy="329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5" name="Straight Connector 44"/>
          <p:cNvCxnSpPr/>
          <p:nvPr/>
        </p:nvCxnSpPr>
        <p:spPr>
          <a:xfrm>
            <a:off x="5880163" y="2445035"/>
            <a:ext cx="3136837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 rot="10800000">
            <a:off x="6127485" y="3029411"/>
            <a:ext cx="886335" cy="3716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33565" y="1849349"/>
            <a:ext cx="8903520" cy="1988600"/>
          </a:xfrm>
          <a:custGeom>
            <a:avLst/>
            <a:gdLst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10274 w 8917969"/>
              <a:gd name="connsiteY23" fmla="*/ 2373331 h 2373331"/>
              <a:gd name="connsiteX24" fmla="*/ 0 w 8917969"/>
              <a:gd name="connsiteY24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3290120 w 8917969"/>
              <a:gd name="connsiteY23" fmla="*/ 2361145 h 2373331"/>
              <a:gd name="connsiteX24" fmla="*/ 10274 w 8917969"/>
              <a:gd name="connsiteY24" fmla="*/ 2373331 h 2373331"/>
              <a:gd name="connsiteX25" fmla="*/ 0 w 8917969"/>
              <a:gd name="connsiteY25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5969524 w 8917969"/>
              <a:gd name="connsiteY23" fmla="*/ 2371778 h 2373331"/>
              <a:gd name="connsiteX24" fmla="*/ 3290120 w 8917969"/>
              <a:gd name="connsiteY24" fmla="*/ 2361145 h 2373331"/>
              <a:gd name="connsiteX25" fmla="*/ 10274 w 8917969"/>
              <a:gd name="connsiteY25" fmla="*/ 2373331 h 2373331"/>
              <a:gd name="connsiteX26" fmla="*/ 0 w 8917969"/>
              <a:gd name="connsiteY26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5969524 w 8917969"/>
              <a:gd name="connsiteY23" fmla="*/ 2254820 h 2373331"/>
              <a:gd name="connsiteX24" fmla="*/ 3290120 w 8917969"/>
              <a:gd name="connsiteY24" fmla="*/ 2361145 h 2373331"/>
              <a:gd name="connsiteX25" fmla="*/ 10274 w 8917969"/>
              <a:gd name="connsiteY25" fmla="*/ 2373331 h 2373331"/>
              <a:gd name="connsiteX26" fmla="*/ 0 w 8917969"/>
              <a:gd name="connsiteY26" fmla="*/ 1941816 h 2373331"/>
              <a:gd name="connsiteX0" fmla="*/ 0 w 8917969"/>
              <a:gd name="connsiteY0" fmla="*/ 1941816 h 2552531"/>
              <a:gd name="connsiteX1" fmla="*/ 308225 w 8917969"/>
              <a:gd name="connsiteY1" fmla="*/ 1890445 h 2552531"/>
              <a:gd name="connsiteX2" fmla="*/ 739739 w 8917969"/>
              <a:gd name="connsiteY2" fmla="*/ 1808252 h 2552531"/>
              <a:gd name="connsiteX3" fmla="*/ 1345915 w 8917969"/>
              <a:gd name="connsiteY3" fmla="*/ 1633591 h 2552531"/>
              <a:gd name="connsiteX4" fmla="*/ 1602769 w 8917969"/>
              <a:gd name="connsiteY4" fmla="*/ 1448656 h 2552531"/>
              <a:gd name="connsiteX5" fmla="*/ 1941816 w 8917969"/>
              <a:gd name="connsiteY5" fmla="*/ 1181528 h 2552531"/>
              <a:gd name="connsiteX6" fmla="*/ 2270589 w 8917969"/>
              <a:gd name="connsiteY6" fmla="*/ 924674 h 2552531"/>
              <a:gd name="connsiteX7" fmla="*/ 2465798 w 8917969"/>
              <a:gd name="connsiteY7" fmla="*/ 739740 h 2552531"/>
              <a:gd name="connsiteX8" fmla="*/ 2753474 w 8917969"/>
              <a:gd name="connsiteY8" fmla="*/ 482886 h 2552531"/>
              <a:gd name="connsiteX9" fmla="*/ 3154166 w 8917969"/>
              <a:gd name="connsiteY9" fmla="*/ 30823 h 2552531"/>
              <a:gd name="connsiteX10" fmla="*/ 3678148 w 8917969"/>
              <a:gd name="connsiteY10" fmla="*/ 0 h 2552531"/>
              <a:gd name="connsiteX11" fmla="*/ 4078840 w 8917969"/>
              <a:gd name="connsiteY11" fmla="*/ 20549 h 2552531"/>
              <a:gd name="connsiteX12" fmla="*/ 4880225 w 8917969"/>
              <a:gd name="connsiteY12" fmla="*/ 61645 h 2552531"/>
              <a:gd name="connsiteX13" fmla="*/ 5558319 w 8917969"/>
              <a:gd name="connsiteY13" fmla="*/ 729465 h 2552531"/>
              <a:gd name="connsiteX14" fmla="*/ 6195317 w 8917969"/>
              <a:gd name="connsiteY14" fmla="*/ 791110 h 2552531"/>
              <a:gd name="connsiteX15" fmla="*/ 6791218 w 8917969"/>
              <a:gd name="connsiteY15" fmla="*/ 904126 h 2552531"/>
              <a:gd name="connsiteX16" fmla="*/ 7376845 w 8917969"/>
              <a:gd name="connsiteY16" fmla="*/ 1304818 h 2552531"/>
              <a:gd name="connsiteX17" fmla="*/ 7695344 w 8917969"/>
              <a:gd name="connsiteY17" fmla="*/ 1315092 h 2552531"/>
              <a:gd name="connsiteX18" fmla="*/ 8167955 w 8917969"/>
              <a:gd name="connsiteY18" fmla="*/ 1736333 h 2552531"/>
              <a:gd name="connsiteX19" fmla="*/ 8383712 w 8917969"/>
              <a:gd name="connsiteY19" fmla="*/ 1736333 h 2552531"/>
              <a:gd name="connsiteX20" fmla="*/ 8548099 w 8917969"/>
              <a:gd name="connsiteY20" fmla="*/ 1345915 h 2552531"/>
              <a:gd name="connsiteX21" fmla="*/ 8917969 w 8917969"/>
              <a:gd name="connsiteY21" fmla="*/ 1345915 h 2552531"/>
              <a:gd name="connsiteX22" fmla="*/ 8917969 w 8917969"/>
              <a:gd name="connsiteY22" fmla="*/ 2373331 h 2552531"/>
              <a:gd name="connsiteX23" fmla="*/ 5969524 w 8917969"/>
              <a:gd name="connsiteY23" fmla="*/ 2254820 h 2552531"/>
              <a:gd name="connsiteX24" fmla="*/ 3215692 w 8917969"/>
              <a:gd name="connsiteY24" fmla="*/ 2552531 h 2552531"/>
              <a:gd name="connsiteX25" fmla="*/ 10274 w 8917969"/>
              <a:gd name="connsiteY25" fmla="*/ 2373331 h 2552531"/>
              <a:gd name="connsiteX26" fmla="*/ 0 w 8917969"/>
              <a:gd name="connsiteY26" fmla="*/ 1941816 h 2552531"/>
              <a:gd name="connsiteX0" fmla="*/ 0 w 11428399"/>
              <a:gd name="connsiteY0" fmla="*/ 1941816 h 2552531"/>
              <a:gd name="connsiteX1" fmla="*/ 308225 w 11428399"/>
              <a:gd name="connsiteY1" fmla="*/ 1890445 h 2552531"/>
              <a:gd name="connsiteX2" fmla="*/ 739739 w 11428399"/>
              <a:gd name="connsiteY2" fmla="*/ 1808252 h 2552531"/>
              <a:gd name="connsiteX3" fmla="*/ 1345915 w 11428399"/>
              <a:gd name="connsiteY3" fmla="*/ 1633591 h 2552531"/>
              <a:gd name="connsiteX4" fmla="*/ 1602769 w 11428399"/>
              <a:gd name="connsiteY4" fmla="*/ 1448656 h 2552531"/>
              <a:gd name="connsiteX5" fmla="*/ 1941816 w 11428399"/>
              <a:gd name="connsiteY5" fmla="*/ 1181528 h 2552531"/>
              <a:gd name="connsiteX6" fmla="*/ 2270589 w 11428399"/>
              <a:gd name="connsiteY6" fmla="*/ 924674 h 2552531"/>
              <a:gd name="connsiteX7" fmla="*/ 2465798 w 11428399"/>
              <a:gd name="connsiteY7" fmla="*/ 739740 h 2552531"/>
              <a:gd name="connsiteX8" fmla="*/ 2753474 w 11428399"/>
              <a:gd name="connsiteY8" fmla="*/ 482886 h 2552531"/>
              <a:gd name="connsiteX9" fmla="*/ 3154166 w 11428399"/>
              <a:gd name="connsiteY9" fmla="*/ 30823 h 2552531"/>
              <a:gd name="connsiteX10" fmla="*/ 3678148 w 11428399"/>
              <a:gd name="connsiteY10" fmla="*/ 0 h 2552531"/>
              <a:gd name="connsiteX11" fmla="*/ 4078840 w 11428399"/>
              <a:gd name="connsiteY11" fmla="*/ 20549 h 2552531"/>
              <a:gd name="connsiteX12" fmla="*/ 4880225 w 11428399"/>
              <a:gd name="connsiteY12" fmla="*/ 61645 h 2552531"/>
              <a:gd name="connsiteX13" fmla="*/ 5558319 w 11428399"/>
              <a:gd name="connsiteY13" fmla="*/ 729465 h 2552531"/>
              <a:gd name="connsiteX14" fmla="*/ 6195317 w 11428399"/>
              <a:gd name="connsiteY14" fmla="*/ 791110 h 2552531"/>
              <a:gd name="connsiteX15" fmla="*/ 6791218 w 11428399"/>
              <a:gd name="connsiteY15" fmla="*/ 904126 h 2552531"/>
              <a:gd name="connsiteX16" fmla="*/ 7376845 w 11428399"/>
              <a:gd name="connsiteY16" fmla="*/ 1304818 h 2552531"/>
              <a:gd name="connsiteX17" fmla="*/ 7695344 w 11428399"/>
              <a:gd name="connsiteY17" fmla="*/ 1315092 h 2552531"/>
              <a:gd name="connsiteX18" fmla="*/ 8167955 w 11428399"/>
              <a:gd name="connsiteY18" fmla="*/ 1736333 h 2552531"/>
              <a:gd name="connsiteX19" fmla="*/ 8383712 w 11428399"/>
              <a:gd name="connsiteY19" fmla="*/ 1736333 h 2552531"/>
              <a:gd name="connsiteX20" fmla="*/ 8548099 w 11428399"/>
              <a:gd name="connsiteY20" fmla="*/ 1345915 h 2552531"/>
              <a:gd name="connsiteX21" fmla="*/ 11428399 w 11428399"/>
              <a:gd name="connsiteY21" fmla="*/ 1345915 h 2552531"/>
              <a:gd name="connsiteX22" fmla="*/ 8917969 w 11428399"/>
              <a:gd name="connsiteY22" fmla="*/ 2373331 h 2552531"/>
              <a:gd name="connsiteX23" fmla="*/ 5969524 w 11428399"/>
              <a:gd name="connsiteY23" fmla="*/ 2254820 h 2552531"/>
              <a:gd name="connsiteX24" fmla="*/ 3215692 w 11428399"/>
              <a:gd name="connsiteY24" fmla="*/ 2552531 h 2552531"/>
              <a:gd name="connsiteX25" fmla="*/ 10274 w 11428399"/>
              <a:gd name="connsiteY25" fmla="*/ 2373331 h 2552531"/>
              <a:gd name="connsiteX26" fmla="*/ 0 w 11428399"/>
              <a:gd name="connsiteY26" fmla="*/ 1941816 h 2552531"/>
              <a:gd name="connsiteX0" fmla="*/ 0 w 11428399"/>
              <a:gd name="connsiteY0" fmla="*/ 1941816 h 2552531"/>
              <a:gd name="connsiteX1" fmla="*/ 308225 w 11428399"/>
              <a:gd name="connsiteY1" fmla="*/ 1890445 h 2552531"/>
              <a:gd name="connsiteX2" fmla="*/ 739739 w 11428399"/>
              <a:gd name="connsiteY2" fmla="*/ 1808252 h 2552531"/>
              <a:gd name="connsiteX3" fmla="*/ 1345915 w 11428399"/>
              <a:gd name="connsiteY3" fmla="*/ 1633591 h 2552531"/>
              <a:gd name="connsiteX4" fmla="*/ 1602769 w 11428399"/>
              <a:gd name="connsiteY4" fmla="*/ 1448656 h 2552531"/>
              <a:gd name="connsiteX5" fmla="*/ 1941816 w 11428399"/>
              <a:gd name="connsiteY5" fmla="*/ 1181528 h 2552531"/>
              <a:gd name="connsiteX6" fmla="*/ 2270589 w 11428399"/>
              <a:gd name="connsiteY6" fmla="*/ 924674 h 2552531"/>
              <a:gd name="connsiteX7" fmla="*/ 2465798 w 11428399"/>
              <a:gd name="connsiteY7" fmla="*/ 739740 h 2552531"/>
              <a:gd name="connsiteX8" fmla="*/ 2753474 w 11428399"/>
              <a:gd name="connsiteY8" fmla="*/ 482886 h 2552531"/>
              <a:gd name="connsiteX9" fmla="*/ 3154166 w 11428399"/>
              <a:gd name="connsiteY9" fmla="*/ 30823 h 2552531"/>
              <a:gd name="connsiteX10" fmla="*/ 3678148 w 11428399"/>
              <a:gd name="connsiteY10" fmla="*/ 0 h 2552531"/>
              <a:gd name="connsiteX11" fmla="*/ 4078840 w 11428399"/>
              <a:gd name="connsiteY11" fmla="*/ 20549 h 2552531"/>
              <a:gd name="connsiteX12" fmla="*/ 4880225 w 11428399"/>
              <a:gd name="connsiteY12" fmla="*/ 61645 h 2552531"/>
              <a:gd name="connsiteX13" fmla="*/ 5558319 w 11428399"/>
              <a:gd name="connsiteY13" fmla="*/ 729465 h 2552531"/>
              <a:gd name="connsiteX14" fmla="*/ 6195317 w 11428399"/>
              <a:gd name="connsiteY14" fmla="*/ 791110 h 2552531"/>
              <a:gd name="connsiteX15" fmla="*/ 6791218 w 11428399"/>
              <a:gd name="connsiteY15" fmla="*/ 904126 h 2552531"/>
              <a:gd name="connsiteX16" fmla="*/ 7376845 w 11428399"/>
              <a:gd name="connsiteY16" fmla="*/ 1304818 h 2552531"/>
              <a:gd name="connsiteX17" fmla="*/ 7695344 w 11428399"/>
              <a:gd name="connsiteY17" fmla="*/ 1315092 h 2552531"/>
              <a:gd name="connsiteX18" fmla="*/ 8167955 w 11428399"/>
              <a:gd name="connsiteY18" fmla="*/ 1736333 h 2552531"/>
              <a:gd name="connsiteX19" fmla="*/ 8383712 w 11428399"/>
              <a:gd name="connsiteY19" fmla="*/ 1736333 h 2552531"/>
              <a:gd name="connsiteX20" fmla="*/ 8548099 w 11428399"/>
              <a:gd name="connsiteY20" fmla="*/ 1345915 h 2552531"/>
              <a:gd name="connsiteX21" fmla="*/ 11428399 w 11428399"/>
              <a:gd name="connsiteY21" fmla="*/ 1345915 h 2552531"/>
              <a:gd name="connsiteX22" fmla="*/ 8917969 w 11428399"/>
              <a:gd name="connsiteY22" fmla="*/ 2373331 h 2552531"/>
              <a:gd name="connsiteX23" fmla="*/ 5969524 w 11428399"/>
              <a:gd name="connsiteY23" fmla="*/ 2254820 h 2552531"/>
              <a:gd name="connsiteX24" fmla="*/ 3215692 w 11428399"/>
              <a:gd name="connsiteY24" fmla="*/ 2552531 h 2552531"/>
              <a:gd name="connsiteX25" fmla="*/ 10274 w 11428399"/>
              <a:gd name="connsiteY25" fmla="*/ 2373331 h 2552531"/>
              <a:gd name="connsiteX26" fmla="*/ 0 w 11428399"/>
              <a:gd name="connsiteY26" fmla="*/ 1941816 h 2552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28399" h="2552531">
                <a:moveTo>
                  <a:pt x="0" y="1941816"/>
                </a:moveTo>
                <a:lnTo>
                  <a:pt x="308225" y="1890445"/>
                </a:lnTo>
                <a:lnTo>
                  <a:pt x="739739" y="1808252"/>
                </a:lnTo>
                <a:lnTo>
                  <a:pt x="1345915" y="1633591"/>
                </a:lnTo>
                <a:lnTo>
                  <a:pt x="1602769" y="1448656"/>
                </a:lnTo>
                <a:lnTo>
                  <a:pt x="1941816" y="1181528"/>
                </a:lnTo>
                <a:lnTo>
                  <a:pt x="2270589" y="924674"/>
                </a:lnTo>
                <a:lnTo>
                  <a:pt x="2465798" y="739740"/>
                </a:lnTo>
                <a:lnTo>
                  <a:pt x="2753474" y="482886"/>
                </a:lnTo>
                <a:lnTo>
                  <a:pt x="3154166" y="30823"/>
                </a:lnTo>
                <a:lnTo>
                  <a:pt x="3678148" y="0"/>
                </a:lnTo>
                <a:lnTo>
                  <a:pt x="4078840" y="20549"/>
                </a:lnTo>
                <a:lnTo>
                  <a:pt x="4880225" y="61645"/>
                </a:lnTo>
                <a:lnTo>
                  <a:pt x="5558319" y="729465"/>
                </a:lnTo>
                <a:lnTo>
                  <a:pt x="6195317" y="791110"/>
                </a:lnTo>
                <a:lnTo>
                  <a:pt x="6791218" y="904126"/>
                </a:lnTo>
                <a:lnTo>
                  <a:pt x="7376845" y="1304818"/>
                </a:lnTo>
                <a:lnTo>
                  <a:pt x="7695344" y="1315092"/>
                </a:lnTo>
                <a:lnTo>
                  <a:pt x="8167955" y="1736333"/>
                </a:lnTo>
                <a:lnTo>
                  <a:pt x="8383712" y="1736333"/>
                </a:lnTo>
                <a:lnTo>
                  <a:pt x="8548099" y="1345915"/>
                </a:lnTo>
                <a:lnTo>
                  <a:pt x="11428399" y="1345915"/>
                </a:lnTo>
                <a:cubicBezTo>
                  <a:pt x="11414815" y="2544216"/>
                  <a:pt x="9754779" y="2030859"/>
                  <a:pt x="8917969" y="2373331"/>
                </a:cubicBezTo>
                <a:lnTo>
                  <a:pt x="5969524" y="2254820"/>
                </a:lnTo>
                <a:lnTo>
                  <a:pt x="3215692" y="2552531"/>
                </a:lnTo>
                <a:lnTo>
                  <a:pt x="10274" y="2373331"/>
                </a:lnTo>
                <a:lnTo>
                  <a:pt x="0" y="1941816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5" y="1850315"/>
            <a:ext cx="8945776" cy="1508573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482638"/>
              <a:gd name="connsiteY0" fmla="*/ 1936377 h 1936377"/>
              <a:gd name="connsiteX1" fmla="*/ 785308 w 11482638"/>
              <a:gd name="connsiteY1" fmla="*/ 1796527 h 1936377"/>
              <a:gd name="connsiteX2" fmla="*/ 1387737 w 11482638"/>
              <a:gd name="connsiteY2" fmla="*/ 1602890 h 1936377"/>
              <a:gd name="connsiteX3" fmla="*/ 1828800 w 11482638"/>
              <a:gd name="connsiteY3" fmla="*/ 1280160 h 1936377"/>
              <a:gd name="connsiteX4" fmla="*/ 2312894 w 11482638"/>
              <a:gd name="connsiteY4" fmla="*/ 882127 h 1936377"/>
              <a:gd name="connsiteX5" fmla="*/ 2786231 w 11482638"/>
              <a:gd name="connsiteY5" fmla="*/ 430306 h 1936377"/>
              <a:gd name="connsiteX6" fmla="*/ 3162748 w 11482638"/>
              <a:gd name="connsiteY6" fmla="*/ 32273 h 1936377"/>
              <a:gd name="connsiteX7" fmla="*/ 3636085 w 11482638"/>
              <a:gd name="connsiteY7" fmla="*/ 0 h 1936377"/>
              <a:gd name="connsiteX8" fmla="*/ 4496697 w 11482638"/>
              <a:gd name="connsiteY8" fmla="*/ 32273 h 1936377"/>
              <a:gd name="connsiteX9" fmla="*/ 4873214 w 11482638"/>
              <a:gd name="connsiteY9" fmla="*/ 53789 h 1936377"/>
              <a:gd name="connsiteX10" fmla="*/ 5561704 w 11482638"/>
              <a:gd name="connsiteY10" fmla="*/ 720763 h 1936377"/>
              <a:gd name="connsiteX11" fmla="*/ 6217920 w 11482638"/>
              <a:gd name="connsiteY11" fmla="*/ 796066 h 1936377"/>
              <a:gd name="connsiteX12" fmla="*/ 6798833 w 11482638"/>
              <a:gd name="connsiteY12" fmla="*/ 892885 h 1936377"/>
              <a:gd name="connsiteX13" fmla="*/ 7390504 w 11482638"/>
              <a:gd name="connsiteY13" fmla="*/ 1301676 h 1936377"/>
              <a:gd name="connsiteX14" fmla="*/ 7702475 w 11482638"/>
              <a:gd name="connsiteY14" fmla="*/ 1312433 h 1936377"/>
              <a:gd name="connsiteX15" fmla="*/ 8180341 w 11482638"/>
              <a:gd name="connsiteY15" fmla="*/ 1725816 h 1936377"/>
              <a:gd name="connsiteX16" fmla="*/ 8396627 w 11482638"/>
              <a:gd name="connsiteY16" fmla="*/ 1731226 h 1936377"/>
              <a:gd name="connsiteX17" fmla="*/ 8552330 w 11482638"/>
              <a:gd name="connsiteY17" fmla="*/ 1344706 h 1936377"/>
              <a:gd name="connsiteX18" fmla="*/ 11482638 w 11482638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482638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11482638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TextBox 41"/>
          <p:cNvSpPr txBox="1"/>
          <p:nvPr/>
        </p:nvSpPr>
        <p:spPr>
          <a:xfrm>
            <a:off x="1845260" y="859782"/>
            <a:ext cx="188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Verloop stijghoogte met demping</a:t>
            </a:r>
            <a:endParaRPr lang="nl-NL" sz="1400" dirty="0"/>
          </a:p>
        </p:txBody>
      </p:sp>
      <p:cxnSp>
        <p:nvCxnSpPr>
          <p:cNvPr id="43" name="Straight Arrow Connector 42"/>
          <p:cNvCxnSpPr>
            <a:stCxn id="47" idx="2"/>
          </p:cNvCxnSpPr>
          <p:nvPr/>
        </p:nvCxnSpPr>
        <p:spPr>
          <a:xfrm flipH="1">
            <a:off x="4433777" y="1146022"/>
            <a:ext cx="357733" cy="104428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936999" y="622802"/>
            <a:ext cx="1709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Stijghoogte zonder  demping</a:t>
            </a:r>
            <a:endParaRPr lang="nl-NL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0" y="843892"/>
            <a:ext cx="129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Buitenteen (intredepunt)</a:t>
            </a:r>
            <a:endParaRPr lang="nl-NL" sz="1400" dirty="0"/>
          </a:p>
        </p:txBody>
      </p:sp>
      <p:sp>
        <p:nvSpPr>
          <p:cNvPr id="38" name="Oval 37"/>
          <p:cNvSpPr/>
          <p:nvPr/>
        </p:nvSpPr>
        <p:spPr>
          <a:xfrm>
            <a:off x="664585" y="3161019"/>
            <a:ext cx="159238" cy="159238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0" name="Straight Connector 39"/>
          <p:cNvCxnSpPr/>
          <p:nvPr/>
        </p:nvCxnSpPr>
        <p:spPr>
          <a:xfrm>
            <a:off x="5880980" y="1764626"/>
            <a:ext cx="1" cy="11167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237092" y="1444558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</a:t>
            </a:r>
            <a:endParaRPr lang="nl-NL" sz="1400" dirty="0"/>
          </a:p>
        </p:txBody>
      </p:sp>
      <p:sp>
        <p:nvSpPr>
          <p:cNvPr id="44" name="Oval 43"/>
          <p:cNvSpPr/>
          <p:nvPr/>
        </p:nvSpPr>
        <p:spPr>
          <a:xfrm>
            <a:off x="5802807" y="2801803"/>
            <a:ext cx="159238" cy="159238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5202834" y="3032309"/>
            <a:ext cx="3824208" cy="0"/>
          </a:xfrm>
          <a:prstGeom prst="line">
            <a:avLst/>
          </a:prstGeom>
          <a:ln w="12700"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80112" y="2190307"/>
            <a:ext cx="834693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6055095" y="2197952"/>
            <a:ext cx="0" cy="244880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029950" y="2135055"/>
            <a:ext cx="1251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err="1" smtClean="0">
                <a:latin typeface="Symbol" pitchFamily="18" charset="2"/>
              </a:rPr>
              <a:t>D</a:t>
            </a:r>
            <a:r>
              <a:rPr lang="nl-NL" sz="1400" dirty="0" err="1" smtClean="0"/>
              <a:t>H∙f</a:t>
            </a:r>
            <a:r>
              <a:rPr lang="nl-NL" sz="1400" baseline="-25000" dirty="0" err="1" smtClean="0"/>
              <a:t>demping</a:t>
            </a:r>
            <a:endParaRPr lang="nl-NL" sz="14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929498" y="2874242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Polderpeil</a:t>
            </a:r>
            <a:endParaRPr lang="nl-NL" sz="1400" dirty="0"/>
          </a:p>
        </p:txBody>
      </p:sp>
      <p:sp>
        <p:nvSpPr>
          <p:cNvPr id="48" name="Oval 47"/>
          <p:cNvSpPr/>
          <p:nvPr/>
        </p:nvSpPr>
        <p:spPr>
          <a:xfrm>
            <a:off x="689933" y="2135055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Oval 50"/>
          <p:cNvSpPr/>
          <p:nvPr/>
        </p:nvSpPr>
        <p:spPr>
          <a:xfrm>
            <a:off x="133017" y="4047243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TextBox 51"/>
          <p:cNvSpPr txBox="1"/>
          <p:nvPr/>
        </p:nvSpPr>
        <p:spPr>
          <a:xfrm>
            <a:off x="256123" y="3947624"/>
            <a:ext cx="215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err="1" smtClean="0"/>
              <a:t>Knikpunt</a:t>
            </a:r>
            <a:r>
              <a:rPr lang="nl-NL" sz="1400" dirty="0" smtClean="0"/>
              <a:t> in PL lijn</a:t>
            </a:r>
            <a:endParaRPr lang="nl-NL" sz="1400" dirty="0"/>
          </a:p>
        </p:txBody>
      </p:sp>
      <p:cxnSp>
        <p:nvCxnSpPr>
          <p:cNvPr id="53" name="Straight Arrow Connector 52"/>
          <p:cNvCxnSpPr>
            <a:stCxn id="56" idx="0"/>
          </p:cNvCxnSpPr>
          <p:nvPr/>
        </p:nvCxnSpPr>
        <p:spPr>
          <a:xfrm flipV="1">
            <a:off x="7572243" y="3086579"/>
            <a:ext cx="1141802" cy="80677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127485" y="3893353"/>
            <a:ext cx="2889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Raakpunt piëzolijn met polderpeil</a:t>
            </a:r>
            <a:endParaRPr lang="nl-NL" sz="1400" dirty="0"/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187287" y="2591406"/>
            <a:ext cx="8829713" cy="0"/>
          </a:xfrm>
          <a:prstGeom prst="line">
            <a:avLst/>
          </a:prstGeom>
          <a:ln w="12700"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70121" y="2179674"/>
            <a:ext cx="8856921" cy="850605"/>
          </a:xfrm>
          <a:custGeom>
            <a:avLst/>
            <a:gdLst>
              <a:gd name="connsiteX0" fmla="*/ 0 w 8856921"/>
              <a:gd name="connsiteY0" fmla="*/ 0 h 850605"/>
              <a:gd name="connsiteX1" fmla="*/ 574158 w 8856921"/>
              <a:gd name="connsiteY1" fmla="*/ 0 h 850605"/>
              <a:gd name="connsiteX2" fmla="*/ 5709684 w 8856921"/>
              <a:gd name="connsiteY2" fmla="*/ 265814 h 850605"/>
              <a:gd name="connsiteX3" fmla="*/ 8612372 w 8856921"/>
              <a:gd name="connsiteY3" fmla="*/ 850605 h 850605"/>
              <a:gd name="connsiteX4" fmla="*/ 8856921 w 8856921"/>
              <a:gd name="connsiteY4" fmla="*/ 850605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6921" h="850605">
                <a:moveTo>
                  <a:pt x="0" y="0"/>
                </a:moveTo>
                <a:lnTo>
                  <a:pt x="574158" y="0"/>
                </a:lnTo>
                <a:lnTo>
                  <a:pt x="5709684" y="265814"/>
                </a:lnTo>
                <a:lnTo>
                  <a:pt x="8612372" y="850605"/>
                </a:lnTo>
                <a:lnTo>
                  <a:pt x="8856921" y="850605"/>
                </a:ln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Oval 49"/>
          <p:cNvSpPr/>
          <p:nvPr/>
        </p:nvSpPr>
        <p:spPr>
          <a:xfrm>
            <a:off x="8714045" y="2978038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Oval 48"/>
          <p:cNvSpPr/>
          <p:nvPr/>
        </p:nvSpPr>
        <p:spPr>
          <a:xfrm>
            <a:off x="5825893" y="2390765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extBox 16"/>
          <p:cNvSpPr txBox="1"/>
          <p:nvPr/>
        </p:nvSpPr>
        <p:spPr>
          <a:xfrm>
            <a:off x="5499985" y="2179790"/>
            <a:ext cx="489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>
                <a:latin typeface="Symbol" pitchFamily="18" charset="2"/>
              </a:rPr>
              <a:t>D</a:t>
            </a:r>
            <a:r>
              <a:rPr lang="nl-NL" sz="1400" dirty="0" smtClean="0"/>
              <a:t>H</a:t>
            </a:r>
            <a:endParaRPr lang="nl-NL" sz="1400" dirty="0"/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5531884" y="2197952"/>
            <a:ext cx="0" cy="393454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6938517" y="2521238"/>
            <a:ext cx="817136" cy="112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TextBox 59"/>
          <p:cNvSpPr txBox="1"/>
          <p:nvPr/>
        </p:nvSpPr>
        <p:spPr>
          <a:xfrm rot="685298">
            <a:off x="6807904" y="2529880"/>
            <a:ext cx="1895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Reductie piëzolijn (x) </a:t>
            </a:r>
            <a:endParaRPr lang="nl-NL" sz="1400" dirty="0"/>
          </a:p>
        </p:txBody>
      </p:sp>
      <p:cxnSp>
        <p:nvCxnSpPr>
          <p:cNvPr id="58" name="Straight Arrow Connector 57"/>
          <p:cNvCxnSpPr>
            <a:stCxn id="42" idx="2"/>
          </p:cNvCxnSpPr>
          <p:nvPr/>
        </p:nvCxnSpPr>
        <p:spPr>
          <a:xfrm flipH="1">
            <a:off x="2671696" y="1383002"/>
            <a:ext cx="116948" cy="86059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-46639" y="2341514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GHW (PL2)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413291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5764970" y="2759389"/>
            <a:ext cx="886335" cy="3271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33565" y="1849349"/>
            <a:ext cx="8846403" cy="1519885"/>
          </a:xfrm>
          <a:custGeom>
            <a:avLst/>
            <a:gdLst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10274 w 8917969"/>
              <a:gd name="connsiteY23" fmla="*/ 2373331 h 2373331"/>
              <a:gd name="connsiteX24" fmla="*/ 0 w 8917969"/>
              <a:gd name="connsiteY24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3290120 w 8917969"/>
              <a:gd name="connsiteY23" fmla="*/ 2361145 h 2373331"/>
              <a:gd name="connsiteX24" fmla="*/ 10274 w 8917969"/>
              <a:gd name="connsiteY24" fmla="*/ 2373331 h 2373331"/>
              <a:gd name="connsiteX25" fmla="*/ 0 w 8917969"/>
              <a:gd name="connsiteY25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5969524 w 8917969"/>
              <a:gd name="connsiteY23" fmla="*/ 2371778 h 2373331"/>
              <a:gd name="connsiteX24" fmla="*/ 3290120 w 8917969"/>
              <a:gd name="connsiteY24" fmla="*/ 2361145 h 2373331"/>
              <a:gd name="connsiteX25" fmla="*/ 10274 w 8917969"/>
              <a:gd name="connsiteY25" fmla="*/ 2373331 h 2373331"/>
              <a:gd name="connsiteX26" fmla="*/ 0 w 8917969"/>
              <a:gd name="connsiteY26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5969524 w 8917969"/>
              <a:gd name="connsiteY23" fmla="*/ 2254820 h 2373331"/>
              <a:gd name="connsiteX24" fmla="*/ 3290120 w 8917969"/>
              <a:gd name="connsiteY24" fmla="*/ 2361145 h 2373331"/>
              <a:gd name="connsiteX25" fmla="*/ 10274 w 8917969"/>
              <a:gd name="connsiteY25" fmla="*/ 2373331 h 2373331"/>
              <a:gd name="connsiteX26" fmla="*/ 0 w 8917969"/>
              <a:gd name="connsiteY26" fmla="*/ 1941816 h 2373331"/>
              <a:gd name="connsiteX0" fmla="*/ 0 w 8917969"/>
              <a:gd name="connsiteY0" fmla="*/ 1941816 h 2552531"/>
              <a:gd name="connsiteX1" fmla="*/ 308225 w 8917969"/>
              <a:gd name="connsiteY1" fmla="*/ 1890445 h 2552531"/>
              <a:gd name="connsiteX2" fmla="*/ 739739 w 8917969"/>
              <a:gd name="connsiteY2" fmla="*/ 1808252 h 2552531"/>
              <a:gd name="connsiteX3" fmla="*/ 1345915 w 8917969"/>
              <a:gd name="connsiteY3" fmla="*/ 1633591 h 2552531"/>
              <a:gd name="connsiteX4" fmla="*/ 1602769 w 8917969"/>
              <a:gd name="connsiteY4" fmla="*/ 1448656 h 2552531"/>
              <a:gd name="connsiteX5" fmla="*/ 1941816 w 8917969"/>
              <a:gd name="connsiteY5" fmla="*/ 1181528 h 2552531"/>
              <a:gd name="connsiteX6" fmla="*/ 2270589 w 8917969"/>
              <a:gd name="connsiteY6" fmla="*/ 924674 h 2552531"/>
              <a:gd name="connsiteX7" fmla="*/ 2465798 w 8917969"/>
              <a:gd name="connsiteY7" fmla="*/ 739740 h 2552531"/>
              <a:gd name="connsiteX8" fmla="*/ 2753474 w 8917969"/>
              <a:gd name="connsiteY8" fmla="*/ 482886 h 2552531"/>
              <a:gd name="connsiteX9" fmla="*/ 3154166 w 8917969"/>
              <a:gd name="connsiteY9" fmla="*/ 30823 h 2552531"/>
              <a:gd name="connsiteX10" fmla="*/ 3678148 w 8917969"/>
              <a:gd name="connsiteY10" fmla="*/ 0 h 2552531"/>
              <a:gd name="connsiteX11" fmla="*/ 4078840 w 8917969"/>
              <a:gd name="connsiteY11" fmla="*/ 20549 h 2552531"/>
              <a:gd name="connsiteX12" fmla="*/ 4880225 w 8917969"/>
              <a:gd name="connsiteY12" fmla="*/ 61645 h 2552531"/>
              <a:gd name="connsiteX13" fmla="*/ 5558319 w 8917969"/>
              <a:gd name="connsiteY13" fmla="*/ 729465 h 2552531"/>
              <a:gd name="connsiteX14" fmla="*/ 6195317 w 8917969"/>
              <a:gd name="connsiteY14" fmla="*/ 791110 h 2552531"/>
              <a:gd name="connsiteX15" fmla="*/ 6791218 w 8917969"/>
              <a:gd name="connsiteY15" fmla="*/ 904126 h 2552531"/>
              <a:gd name="connsiteX16" fmla="*/ 7376845 w 8917969"/>
              <a:gd name="connsiteY16" fmla="*/ 1304818 h 2552531"/>
              <a:gd name="connsiteX17" fmla="*/ 7695344 w 8917969"/>
              <a:gd name="connsiteY17" fmla="*/ 1315092 h 2552531"/>
              <a:gd name="connsiteX18" fmla="*/ 8167955 w 8917969"/>
              <a:gd name="connsiteY18" fmla="*/ 1736333 h 2552531"/>
              <a:gd name="connsiteX19" fmla="*/ 8383712 w 8917969"/>
              <a:gd name="connsiteY19" fmla="*/ 1736333 h 2552531"/>
              <a:gd name="connsiteX20" fmla="*/ 8548099 w 8917969"/>
              <a:gd name="connsiteY20" fmla="*/ 1345915 h 2552531"/>
              <a:gd name="connsiteX21" fmla="*/ 8917969 w 8917969"/>
              <a:gd name="connsiteY21" fmla="*/ 1345915 h 2552531"/>
              <a:gd name="connsiteX22" fmla="*/ 8917969 w 8917969"/>
              <a:gd name="connsiteY22" fmla="*/ 2373331 h 2552531"/>
              <a:gd name="connsiteX23" fmla="*/ 5969524 w 8917969"/>
              <a:gd name="connsiteY23" fmla="*/ 2254820 h 2552531"/>
              <a:gd name="connsiteX24" fmla="*/ 3215692 w 8917969"/>
              <a:gd name="connsiteY24" fmla="*/ 2552531 h 2552531"/>
              <a:gd name="connsiteX25" fmla="*/ 10274 w 8917969"/>
              <a:gd name="connsiteY25" fmla="*/ 2373331 h 2552531"/>
              <a:gd name="connsiteX26" fmla="*/ 0 w 8917969"/>
              <a:gd name="connsiteY26" fmla="*/ 1941816 h 2552531"/>
              <a:gd name="connsiteX0" fmla="*/ 0 w 11428399"/>
              <a:gd name="connsiteY0" fmla="*/ 1941816 h 2552531"/>
              <a:gd name="connsiteX1" fmla="*/ 308225 w 11428399"/>
              <a:gd name="connsiteY1" fmla="*/ 1890445 h 2552531"/>
              <a:gd name="connsiteX2" fmla="*/ 739739 w 11428399"/>
              <a:gd name="connsiteY2" fmla="*/ 1808252 h 2552531"/>
              <a:gd name="connsiteX3" fmla="*/ 1345915 w 11428399"/>
              <a:gd name="connsiteY3" fmla="*/ 1633591 h 2552531"/>
              <a:gd name="connsiteX4" fmla="*/ 1602769 w 11428399"/>
              <a:gd name="connsiteY4" fmla="*/ 1448656 h 2552531"/>
              <a:gd name="connsiteX5" fmla="*/ 1941816 w 11428399"/>
              <a:gd name="connsiteY5" fmla="*/ 1181528 h 2552531"/>
              <a:gd name="connsiteX6" fmla="*/ 2270589 w 11428399"/>
              <a:gd name="connsiteY6" fmla="*/ 924674 h 2552531"/>
              <a:gd name="connsiteX7" fmla="*/ 2465798 w 11428399"/>
              <a:gd name="connsiteY7" fmla="*/ 739740 h 2552531"/>
              <a:gd name="connsiteX8" fmla="*/ 2753474 w 11428399"/>
              <a:gd name="connsiteY8" fmla="*/ 482886 h 2552531"/>
              <a:gd name="connsiteX9" fmla="*/ 3154166 w 11428399"/>
              <a:gd name="connsiteY9" fmla="*/ 30823 h 2552531"/>
              <a:gd name="connsiteX10" fmla="*/ 3678148 w 11428399"/>
              <a:gd name="connsiteY10" fmla="*/ 0 h 2552531"/>
              <a:gd name="connsiteX11" fmla="*/ 4078840 w 11428399"/>
              <a:gd name="connsiteY11" fmla="*/ 20549 h 2552531"/>
              <a:gd name="connsiteX12" fmla="*/ 4880225 w 11428399"/>
              <a:gd name="connsiteY12" fmla="*/ 61645 h 2552531"/>
              <a:gd name="connsiteX13" fmla="*/ 5558319 w 11428399"/>
              <a:gd name="connsiteY13" fmla="*/ 729465 h 2552531"/>
              <a:gd name="connsiteX14" fmla="*/ 6195317 w 11428399"/>
              <a:gd name="connsiteY14" fmla="*/ 791110 h 2552531"/>
              <a:gd name="connsiteX15" fmla="*/ 6791218 w 11428399"/>
              <a:gd name="connsiteY15" fmla="*/ 904126 h 2552531"/>
              <a:gd name="connsiteX16" fmla="*/ 7376845 w 11428399"/>
              <a:gd name="connsiteY16" fmla="*/ 1304818 h 2552531"/>
              <a:gd name="connsiteX17" fmla="*/ 7695344 w 11428399"/>
              <a:gd name="connsiteY17" fmla="*/ 1315092 h 2552531"/>
              <a:gd name="connsiteX18" fmla="*/ 8167955 w 11428399"/>
              <a:gd name="connsiteY18" fmla="*/ 1736333 h 2552531"/>
              <a:gd name="connsiteX19" fmla="*/ 8383712 w 11428399"/>
              <a:gd name="connsiteY19" fmla="*/ 1736333 h 2552531"/>
              <a:gd name="connsiteX20" fmla="*/ 8548099 w 11428399"/>
              <a:gd name="connsiteY20" fmla="*/ 1345915 h 2552531"/>
              <a:gd name="connsiteX21" fmla="*/ 11428399 w 11428399"/>
              <a:gd name="connsiteY21" fmla="*/ 1345915 h 2552531"/>
              <a:gd name="connsiteX22" fmla="*/ 8917969 w 11428399"/>
              <a:gd name="connsiteY22" fmla="*/ 2373331 h 2552531"/>
              <a:gd name="connsiteX23" fmla="*/ 5969524 w 11428399"/>
              <a:gd name="connsiteY23" fmla="*/ 2254820 h 2552531"/>
              <a:gd name="connsiteX24" fmla="*/ 3215692 w 11428399"/>
              <a:gd name="connsiteY24" fmla="*/ 2552531 h 2552531"/>
              <a:gd name="connsiteX25" fmla="*/ 10274 w 11428399"/>
              <a:gd name="connsiteY25" fmla="*/ 2373331 h 2552531"/>
              <a:gd name="connsiteX26" fmla="*/ 0 w 11428399"/>
              <a:gd name="connsiteY26" fmla="*/ 1941816 h 2552531"/>
              <a:gd name="connsiteX0" fmla="*/ 0 w 11428399"/>
              <a:gd name="connsiteY0" fmla="*/ 1941816 h 2552531"/>
              <a:gd name="connsiteX1" fmla="*/ 308225 w 11428399"/>
              <a:gd name="connsiteY1" fmla="*/ 1890445 h 2552531"/>
              <a:gd name="connsiteX2" fmla="*/ 739739 w 11428399"/>
              <a:gd name="connsiteY2" fmla="*/ 1808252 h 2552531"/>
              <a:gd name="connsiteX3" fmla="*/ 1345915 w 11428399"/>
              <a:gd name="connsiteY3" fmla="*/ 1633591 h 2552531"/>
              <a:gd name="connsiteX4" fmla="*/ 1602769 w 11428399"/>
              <a:gd name="connsiteY4" fmla="*/ 1448656 h 2552531"/>
              <a:gd name="connsiteX5" fmla="*/ 1941816 w 11428399"/>
              <a:gd name="connsiteY5" fmla="*/ 1181528 h 2552531"/>
              <a:gd name="connsiteX6" fmla="*/ 2270589 w 11428399"/>
              <a:gd name="connsiteY6" fmla="*/ 924674 h 2552531"/>
              <a:gd name="connsiteX7" fmla="*/ 2465798 w 11428399"/>
              <a:gd name="connsiteY7" fmla="*/ 739740 h 2552531"/>
              <a:gd name="connsiteX8" fmla="*/ 2753474 w 11428399"/>
              <a:gd name="connsiteY8" fmla="*/ 482886 h 2552531"/>
              <a:gd name="connsiteX9" fmla="*/ 3154166 w 11428399"/>
              <a:gd name="connsiteY9" fmla="*/ 30823 h 2552531"/>
              <a:gd name="connsiteX10" fmla="*/ 3678148 w 11428399"/>
              <a:gd name="connsiteY10" fmla="*/ 0 h 2552531"/>
              <a:gd name="connsiteX11" fmla="*/ 4078840 w 11428399"/>
              <a:gd name="connsiteY11" fmla="*/ 20549 h 2552531"/>
              <a:gd name="connsiteX12" fmla="*/ 4880225 w 11428399"/>
              <a:gd name="connsiteY12" fmla="*/ 61645 h 2552531"/>
              <a:gd name="connsiteX13" fmla="*/ 5558319 w 11428399"/>
              <a:gd name="connsiteY13" fmla="*/ 729465 h 2552531"/>
              <a:gd name="connsiteX14" fmla="*/ 6195317 w 11428399"/>
              <a:gd name="connsiteY14" fmla="*/ 791110 h 2552531"/>
              <a:gd name="connsiteX15" fmla="*/ 6791218 w 11428399"/>
              <a:gd name="connsiteY15" fmla="*/ 904126 h 2552531"/>
              <a:gd name="connsiteX16" fmla="*/ 7376845 w 11428399"/>
              <a:gd name="connsiteY16" fmla="*/ 1304818 h 2552531"/>
              <a:gd name="connsiteX17" fmla="*/ 7695344 w 11428399"/>
              <a:gd name="connsiteY17" fmla="*/ 1315092 h 2552531"/>
              <a:gd name="connsiteX18" fmla="*/ 8167955 w 11428399"/>
              <a:gd name="connsiteY18" fmla="*/ 1736333 h 2552531"/>
              <a:gd name="connsiteX19" fmla="*/ 8383712 w 11428399"/>
              <a:gd name="connsiteY19" fmla="*/ 1736333 h 2552531"/>
              <a:gd name="connsiteX20" fmla="*/ 8548099 w 11428399"/>
              <a:gd name="connsiteY20" fmla="*/ 1345915 h 2552531"/>
              <a:gd name="connsiteX21" fmla="*/ 11428399 w 11428399"/>
              <a:gd name="connsiteY21" fmla="*/ 1345915 h 2552531"/>
              <a:gd name="connsiteX22" fmla="*/ 8917969 w 11428399"/>
              <a:gd name="connsiteY22" fmla="*/ 2373331 h 2552531"/>
              <a:gd name="connsiteX23" fmla="*/ 5969524 w 11428399"/>
              <a:gd name="connsiteY23" fmla="*/ 2254820 h 2552531"/>
              <a:gd name="connsiteX24" fmla="*/ 3215692 w 11428399"/>
              <a:gd name="connsiteY24" fmla="*/ 2552531 h 2552531"/>
              <a:gd name="connsiteX25" fmla="*/ 10274 w 11428399"/>
              <a:gd name="connsiteY25" fmla="*/ 2373331 h 2552531"/>
              <a:gd name="connsiteX26" fmla="*/ 0 w 11428399"/>
              <a:gd name="connsiteY26" fmla="*/ 1941816 h 2552531"/>
              <a:gd name="connsiteX0" fmla="*/ 0 w 14785435"/>
              <a:gd name="connsiteY0" fmla="*/ 1941816 h 2552531"/>
              <a:gd name="connsiteX1" fmla="*/ 308225 w 14785435"/>
              <a:gd name="connsiteY1" fmla="*/ 1890445 h 2552531"/>
              <a:gd name="connsiteX2" fmla="*/ 739739 w 14785435"/>
              <a:gd name="connsiteY2" fmla="*/ 1808252 h 2552531"/>
              <a:gd name="connsiteX3" fmla="*/ 1345915 w 14785435"/>
              <a:gd name="connsiteY3" fmla="*/ 1633591 h 2552531"/>
              <a:gd name="connsiteX4" fmla="*/ 1602769 w 14785435"/>
              <a:gd name="connsiteY4" fmla="*/ 1448656 h 2552531"/>
              <a:gd name="connsiteX5" fmla="*/ 1941816 w 14785435"/>
              <a:gd name="connsiteY5" fmla="*/ 1181528 h 2552531"/>
              <a:gd name="connsiteX6" fmla="*/ 2270589 w 14785435"/>
              <a:gd name="connsiteY6" fmla="*/ 924674 h 2552531"/>
              <a:gd name="connsiteX7" fmla="*/ 2465798 w 14785435"/>
              <a:gd name="connsiteY7" fmla="*/ 739740 h 2552531"/>
              <a:gd name="connsiteX8" fmla="*/ 2753474 w 14785435"/>
              <a:gd name="connsiteY8" fmla="*/ 482886 h 2552531"/>
              <a:gd name="connsiteX9" fmla="*/ 3154166 w 14785435"/>
              <a:gd name="connsiteY9" fmla="*/ 30823 h 2552531"/>
              <a:gd name="connsiteX10" fmla="*/ 3678148 w 14785435"/>
              <a:gd name="connsiteY10" fmla="*/ 0 h 2552531"/>
              <a:gd name="connsiteX11" fmla="*/ 4078840 w 14785435"/>
              <a:gd name="connsiteY11" fmla="*/ 20549 h 2552531"/>
              <a:gd name="connsiteX12" fmla="*/ 4880225 w 14785435"/>
              <a:gd name="connsiteY12" fmla="*/ 61645 h 2552531"/>
              <a:gd name="connsiteX13" fmla="*/ 5558319 w 14785435"/>
              <a:gd name="connsiteY13" fmla="*/ 729465 h 2552531"/>
              <a:gd name="connsiteX14" fmla="*/ 6195317 w 14785435"/>
              <a:gd name="connsiteY14" fmla="*/ 791110 h 2552531"/>
              <a:gd name="connsiteX15" fmla="*/ 6791218 w 14785435"/>
              <a:gd name="connsiteY15" fmla="*/ 904126 h 2552531"/>
              <a:gd name="connsiteX16" fmla="*/ 7376845 w 14785435"/>
              <a:gd name="connsiteY16" fmla="*/ 1304818 h 2552531"/>
              <a:gd name="connsiteX17" fmla="*/ 7695344 w 14785435"/>
              <a:gd name="connsiteY17" fmla="*/ 1315092 h 2552531"/>
              <a:gd name="connsiteX18" fmla="*/ 8167955 w 14785435"/>
              <a:gd name="connsiteY18" fmla="*/ 1736333 h 2552531"/>
              <a:gd name="connsiteX19" fmla="*/ 8383712 w 14785435"/>
              <a:gd name="connsiteY19" fmla="*/ 1736333 h 2552531"/>
              <a:gd name="connsiteX20" fmla="*/ 8548099 w 14785435"/>
              <a:gd name="connsiteY20" fmla="*/ 1345915 h 2552531"/>
              <a:gd name="connsiteX21" fmla="*/ 14785435 w 14785435"/>
              <a:gd name="connsiteY21" fmla="*/ 1345915 h 2552531"/>
              <a:gd name="connsiteX22" fmla="*/ 8917969 w 14785435"/>
              <a:gd name="connsiteY22" fmla="*/ 2373331 h 2552531"/>
              <a:gd name="connsiteX23" fmla="*/ 5969524 w 14785435"/>
              <a:gd name="connsiteY23" fmla="*/ 2254820 h 2552531"/>
              <a:gd name="connsiteX24" fmla="*/ 3215692 w 14785435"/>
              <a:gd name="connsiteY24" fmla="*/ 2552531 h 2552531"/>
              <a:gd name="connsiteX25" fmla="*/ 10274 w 14785435"/>
              <a:gd name="connsiteY25" fmla="*/ 2373331 h 2552531"/>
              <a:gd name="connsiteX26" fmla="*/ 0 w 14785435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7695344 w 14856861"/>
              <a:gd name="connsiteY17" fmla="*/ 1315092 h 2552531"/>
              <a:gd name="connsiteX18" fmla="*/ 8167955 w 14856861"/>
              <a:gd name="connsiteY18" fmla="*/ 1736333 h 2552531"/>
              <a:gd name="connsiteX19" fmla="*/ 8383712 w 14856861"/>
              <a:gd name="connsiteY19" fmla="*/ 1736333 h 2552531"/>
              <a:gd name="connsiteX20" fmla="*/ 8548099 w 14856861"/>
              <a:gd name="connsiteY20" fmla="*/ 1345915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7695344 w 14856861"/>
              <a:gd name="connsiteY17" fmla="*/ 1315092 h 2552531"/>
              <a:gd name="connsiteX18" fmla="*/ 8167955 w 14856861"/>
              <a:gd name="connsiteY18" fmla="*/ 1736333 h 2552531"/>
              <a:gd name="connsiteX19" fmla="*/ 8383712 w 14856861"/>
              <a:gd name="connsiteY19" fmla="*/ 1736333 h 2552531"/>
              <a:gd name="connsiteX20" fmla="*/ 10771615 w 14856861"/>
              <a:gd name="connsiteY20" fmla="*/ 1361912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7695344 w 14856861"/>
              <a:gd name="connsiteY17" fmla="*/ 1315092 h 2552531"/>
              <a:gd name="connsiteX18" fmla="*/ 8167955 w 14856861"/>
              <a:gd name="connsiteY18" fmla="*/ 1736333 h 2552531"/>
              <a:gd name="connsiteX19" fmla="*/ 10639221 w 14856861"/>
              <a:gd name="connsiteY19" fmla="*/ 1752329 h 2552531"/>
              <a:gd name="connsiteX20" fmla="*/ 10771615 w 14856861"/>
              <a:gd name="connsiteY20" fmla="*/ 1361912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7695344 w 14856861"/>
              <a:gd name="connsiteY17" fmla="*/ 1315092 h 2552531"/>
              <a:gd name="connsiteX18" fmla="*/ 10183516 w 14856861"/>
              <a:gd name="connsiteY18" fmla="*/ 1768326 h 2552531"/>
              <a:gd name="connsiteX19" fmla="*/ 10639221 w 14856861"/>
              <a:gd name="connsiteY19" fmla="*/ 1752329 h 2552531"/>
              <a:gd name="connsiteX20" fmla="*/ 10771615 w 14856861"/>
              <a:gd name="connsiteY20" fmla="*/ 1361912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9918861 w 14856861"/>
              <a:gd name="connsiteY17" fmla="*/ 1379079 h 2552531"/>
              <a:gd name="connsiteX18" fmla="*/ 10183516 w 14856861"/>
              <a:gd name="connsiteY18" fmla="*/ 1768326 h 2552531"/>
              <a:gd name="connsiteX19" fmla="*/ 10639221 w 14856861"/>
              <a:gd name="connsiteY19" fmla="*/ 1752329 h 2552531"/>
              <a:gd name="connsiteX20" fmla="*/ 10771615 w 14856861"/>
              <a:gd name="connsiteY20" fmla="*/ 1361912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856861" h="2552531">
                <a:moveTo>
                  <a:pt x="0" y="1941816"/>
                </a:moveTo>
                <a:lnTo>
                  <a:pt x="308225" y="1890445"/>
                </a:lnTo>
                <a:lnTo>
                  <a:pt x="739739" y="1808252"/>
                </a:lnTo>
                <a:lnTo>
                  <a:pt x="1345915" y="1633591"/>
                </a:lnTo>
                <a:lnTo>
                  <a:pt x="1602769" y="1448656"/>
                </a:lnTo>
                <a:lnTo>
                  <a:pt x="1941816" y="1181528"/>
                </a:lnTo>
                <a:lnTo>
                  <a:pt x="2270589" y="924674"/>
                </a:lnTo>
                <a:lnTo>
                  <a:pt x="2465798" y="739740"/>
                </a:lnTo>
                <a:lnTo>
                  <a:pt x="2753474" y="482886"/>
                </a:lnTo>
                <a:lnTo>
                  <a:pt x="3154166" y="30823"/>
                </a:lnTo>
                <a:lnTo>
                  <a:pt x="3678148" y="0"/>
                </a:lnTo>
                <a:lnTo>
                  <a:pt x="4078840" y="20549"/>
                </a:lnTo>
                <a:lnTo>
                  <a:pt x="4880225" y="61645"/>
                </a:lnTo>
                <a:lnTo>
                  <a:pt x="5558319" y="729465"/>
                </a:lnTo>
                <a:lnTo>
                  <a:pt x="6195317" y="791110"/>
                </a:lnTo>
                <a:lnTo>
                  <a:pt x="6791218" y="904126"/>
                </a:lnTo>
                <a:lnTo>
                  <a:pt x="7376845" y="1304818"/>
                </a:lnTo>
                <a:lnTo>
                  <a:pt x="9918861" y="1379079"/>
                </a:lnTo>
                <a:lnTo>
                  <a:pt x="10183516" y="1768326"/>
                </a:lnTo>
                <a:lnTo>
                  <a:pt x="10639221" y="1752329"/>
                </a:lnTo>
                <a:lnTo>
                  <a:pt x="10771615" y="1361912"/>
                </a:lnTo>
                <a:lnTo>
                  <a:pt x="14856861" y="1345915"/>
                </a:lnTo>
                <a:cubicBezTo>
                  <a:pt x="14843277" y="2544216"/>
                  <a:pt x="9754779" y="2030859"/>
                  <a:pt x="8917969" y="2373331"/>
                </a:cubicBezTo>
                <a:lnTo>
                  <a:pt x="5969524" y="2254820"/>
                </a:lnTo>
                <a:lnTo>
                  <a:pt x="3215692" y="2552531"/>
                </a:lnTo>
                <a:lnTo>
                  <a:pt x="10274" y="2373331"/>
                </a:lnTo>
                <a:lnTo>
                  <a:pt x="0" y="1941816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3" name="Straight Connector 32"/>
          <p:cNvCxnSpPr/>
          <p:nvPr/>
        </p:nvCxnSpPr>
        <p:spPr>
          <a:xfrm>
            <a:off x="744204" y="1371600"/>
            <a:ext cx="0" cy="186903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118335" y="1850315"/>
            <a:ext cx="8868068" cy="1153001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482638"/>
              <a:gd name="connsiteY0" fmla="*/ 1936377 h 1936377"/>
              <a:gd name="connsiteX1" fmla="*/ 785308 w 11482638"/>
              <a:gd name="connsiteY1" fmla="*/ 1796527 h 1936377"/>
              <a:gd name="connsiteX2" fmla="*/ 1387737 w 11482638"/>
              <a:gd name="connsiteY2" fmla="*/ 1602890 h 1936377"/>
              <a:gd name="connsiteX3" fmla="*/ 1828800 w 11482638"/>
              <a:gd name="connsiteY3" fmla="*/ 1280160 h 1936377"/>
              <a:gd name="connsiteX4" fmla="*/ 2312894 w 11482638"/>
              <a:gd name="connsiteY4" fmla="*/ 882127 h 1936377"/>
              <a:gd name="connsiteX5" fmla="*/ 2786231 w 11482638"/>
              <a:gd name="connsiteY5" fmla="*/ 430306 h 1936377"/>
              <a:gd name="connsiteX6" fmla="*/ 3162748 w 11482638"/>
              <a:gd name="connsiteY6" fmla="*/ 32273 h 1936377"/>
              <a:gd name="connsiteX7" fmla="*/ 3636085 w 11482638"/>
              <a:gd name="connsiteY7" fmla="*/ 0 h 1936377"/>
              <a:gd name="connsiteX8" fmla="*/ 4496697 w 11482638"/>
              <a:gd name="connsiteY8" fmla="*/ 32273 h 1936377"/>
              <a:gd name="connsiteX9" fmla="*/ 4873214 w 11482638"/>
              <a:gd name="connsiteY9" fmla="*/ 53789 h 1936377"/>
              <a:gd name="connsiteX10" fmla="*/ 5561704 w 11482638"/>
              <a:gd name="connsiteY10" fmla="*/ 720763 h 1936377"/>
              <a:gd name="connsiteX11" fmla="*/ 6217920 w 11482638"/>
              <a:gd name="connsiteY11" fmla="*/ 796066 h 1936377"/>
              <a:gd name="connsiteX12" fmla="*/ 6798833 w 11482638"/>
              <a:gd name="connsiteY12" fmla="*/ 892885 h 1936377"/>
              <a:gd name="connsiteX13" fmla="*/ 7390504 w 11482638"/>
              <a:gd name="connsiteY13" fmla="*/ 1301676 h 1936377"/>
              <a:gd name="connsiteX14" fmla="*/ 7702475 w 11482638"/>
              <a:gd name="connsiteY14" fmla="*/ 1312433 h 1936377"/>
              <a:gd name="connsiteX15" fmla="*/ 8180341 w 11482638"/>
              <a:gd name="connsiteY15" fmla="*/ 1725816 h 1936377"/>
              <a:gd name="connsiteX16" fmla="*/ 8396627 w 11482638"/>
              <a:gd name="connsiteY16" fmla="*/ 1731226 h 1936377"/>
              <a:gd name="connsiteX17" fmla="*/ 8552330 w 11482638"/>
              <a:gd name="connsiteY17" fmla="*/ 1344706 h 1936377"/>
              <a:gd name="connsiteX18" fmla="*/ 11482638 w 11482638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7702475 w 14893246"/>
              <a:gd name="connsiteY14" fmla="*/ 1312433 h 1936377"/>
              <a:gd name="connsiteX15" fmla="*/ 8180341 w 14893246"/>
              <a:gd name="connsiteY15" fmla="*/ 1725816 h 1936377"/>
              <a:gd name="connsiteX16" fmla="*/ 8396627 w 14893246"/>
              <a:gd name="connsiteY16" fmla="*/ 1731226 h 1936377"/>
              <a:gd name="connsiteX17" fmla="*/ 8552330 w 14893246"/>
              <a:gd name="connsiteY17" fmla="*/ 1344706 h 1936377"/>
              <a:gd name="connsiteX18" fmla="*/ 14893246 w 14893246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7702475 w 14893246"/>
              <a:gd name="connsiteY14" fmla="*/ 1312433 h 1936377"/>
              <a:gd name="connsiteX15" fmla="*/ 8180341 w 14893246"/>
              <a:gd name="connsiteY15" fmla="*/ 1725816 h 1936377"/>
              <a:gd name="connsiteX16" fmla="*/ 8396627 w 14893246"/>
              <a:gd name="connsiteY16" fmla="*/ 1731226 h 1936377"/>
              <a:gd name="connsiteX17" fmla="*/ 10791842 w 14893246"/>
              <a:gd name="connsiteY17" fmla="*/ 1344706 h 1936377"/>
              <a:gd name="connsiteX18" fmla="*/ 14893246 w 14893246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7702475 w 14893246"/>
              <a:gd name="connsiteY14" fmla="*/ 1312433 h 1936377"/>
              <a:gd name="connsiteX15" fmla="*/ 8180341 w 14893246"/>
              <a:gd name="connsiteY15" fmla="*/ 1725816 h 1936377"/>
              <a:gd name="connsiteX16" fmla="*/ 10636140 w 14893246"/>
              <a:gd name="connsiteY16" fmla="*/ 1747222 h 1936377"/>
              <a:gd name="connsiteX17" fmla="*/ 10791842 w 14893246"/>
              <a:gd name="connsiteY17" fmla="*/ 1344706 h 1936377"/>
              <a:gd name="connsiteX18" fmla="*/ 14893246 w 14893246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7702475 w 14893246"/>
              <a:gd name="connsiteY14" fmla="*/ 1312433 h 1936377"/>
              <a:gd name="connsiteX15" fmla="*/ 10195902 w 14893246"/>
              <a:gd name="connsiteY15" fmla="*/ 1741812 h 1936377"/>
              <a:gd name="connsiteX16" fmla="*/ 10636140 w 14893246"/>
              <a:gd name="connsiteY16" fmla="*/ 1747222 h 1936377"/>
              <a:gd name="connsiteX17" fmla="*/ 10791842 w 14893246"/>
              <a:gd name="connsiteY17" fmla="*/ 1344706 h 1936377"/>
              <a:gd name="connsiteX18" fmla="*/ 14893246 w 14893246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9941987 w 14893246"/>
              <a:gd name="connsiteY14" fmla="*/ 1392415 h 1936377"/>
              <a:gd name="connsiteX15" fmla="*/ 10195902 w 14893246"/>
              <a:gd name="connsiteY15" fmla="*/ 1741812 h 1936377"/>
              <a:gd name="connsiteX16" fmla="*/ 10636140 w 14893246"/>
              <a:gd name="connsiteY16" fmla="*/ 1747222 h 1936377"/>
              <a:gd name="connsiteX17" fmla="*/ 10791842 w 14893246"/>
              <a:gd name="connsiteY17" fmla="*/ 1344706 h 1936377"/>
              <a:gd name="connsiteX18" fmla="*/ 14893246 w 14893246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893246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9941987" y="1392415"/>
                </a:lnTo>
                <a:lnTo>
                  <a:pt x="10195902" y="1741812"/>
                </a:lnTo>
                <a:lnTo>
                  <a:pt x="10636140" y="1747222"/>
                </a:lnTo>
                <a:lnTo>
                  <a:pt x="10791842" y="1344706"/>
                </a:lnTo>
                <a:lnTo>
                  <a:pt x="14893246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TextBox 41"/>
          <p:cNvSpPr txBox="1"/>
          <p:nvPr/>
        </p:nvSpPr>
        <p:spPr>
          <a:xfrm>
            <a:off x="1632608" y="202544"/>
            <a:ext cx="188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Verloop stijghoogte met demping</a:t>
            </a:r>
            <a:endParaRPr lang="nl-NL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3195757" y="682448"/>
            <a:ext cx="2492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Initieel verloop stijghoogte (hier met demping)</a:t>
            </a:r>
            <a:endParaRPr lang="nl-NL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0" y="843892"/>
            <a:ext cx="129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Buitenteen (intredepunt)</a:t>
            </a:r>
            <a:endParaRPr lang="nl-NL" sz="1400" dirty="0"/>
          </a:p>
        </p:txBody>
      </p:sp>
      <p:sp>
        <p:nvSpPr>
          <p:cNvPr id="38" name="Oval 37"/>
          <p:cNvSpPr/>
          <p:nvPr/>
        </p:nvSpPr>
        <p:spPr>
          <a:xfrm>
            <a:off x="664585" y="2780019"/>
            <a:ext cx="159238" cy="159238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0" name="Straight Connector 39"/>
          <p:cNvCxnSpPr/>
          <p:nvPr/>
        </p:nvCxnSpPr>
        <p:spPr>
          <a:xfrm>
            <a:off x="4519956" y="1722094"/>
            <a:ext cx="1" cy="11167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76068" y="1402026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</a:t>
            </a:r>
            <a:endParaRPr lang="nl-NL" sz="1400" dirty="0"/>
          </a:p>
        </p:txBody>
      </p:sp>
      <p:sp>
        <p:nvSpPr>
          <p:cNvPr id="44" name="Oval 43"/>
          <p:cNvSpPr/>
          <p:nvPr/>
        </p:nvSpPr>
        <p:spPr>
          <a:xfrm>
            <a:off x="4450257" y="2544628"/>
            <a:ext cx="159238" cy="159238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6208137" y="2766213"/>
            <a:ext cx="2723213" cy="901"/>
          </a:xfrm>
          <a:prstGeom prst="line">
            <a:avLst/>
          </a:prstGeom>
          <a:ln w="12700"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80112" y="2190307"/>
            <a:ext cx="834693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777413" y="2719024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Polderpeil</a:t>
            </a:r>
            <a:endParaRPr lang="nl-NL" sz="1400" dirty="0"/>
          </a:p>
        </p:txBody>
      </p:sp>
      <p:sp>
        <p:nvSpPr>
          <p:cNvPr id="51" name="Oval 50"/>
          <p:cNvSpPr/>
          <p:nvPr/>
        </p:nvSpPr>
        <p:spPr>
          <a:xfrm>
            <a:off x="133017" y="4047243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TextBox 51"/>
          <p:cNvSpPr txBox="1"/>
          <p:nvPr/>
        </p:nvSpPr>
        <p:spPr>
          <a:xfrm>
            <a:off x="256123" y="3947624"/>
            <a:ext cx="215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err="1" smtClean="0"/>
              <a:t>Knikpunt</a:t>
            </a:r>
            <a:r>
              <a:rPr lang="nl-NL" sz="1400" dirty="0" smtClean="0"/>
              <a:t> in PL lijn</a:t>
            </a:r>
            <a:endParaRPr lang="nl-NL" sz="1400" dirty="0"/>
          </a:p>
        </p:txBody>
      </p:sp>
      <p:cxnSp>
        <p:nvCxnSpPr>
          <p:cNvPr id="53" name="Straight Arrow Connector 52"/>
          <p:cNvCxnSpPr>
            <a:stCxn id="56" idx="0"/>
          </p:cNvCxnSpPr>
          <p:nvPr/>
        </p:nvCxnSpPr>
        <p:spPr>
          <a:xfrm flipV="1">
            <a:off x="7572243" y="3086579"/>
            <a:ext cx="1141802" cy="80677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127485" y="3893353"/>
            <a:ext cx="2889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Raakpunt piëzolijn met polderpeil</a:t>
            </a:r>
            <a:endParaRPr lang="nl-NL" sz="1400" dirty="0"/>
          </a:p>
        </p:txBody>
      </p:sp>
      <p:sp>
        <p:nvSpPr>
          <p:cNvPr id="9" name="Freeform 8"/>
          <p:cNvSpPr/>
          <p:nvPr/>
        </p:nvSpPr>
        <p:spPr>
          <a:xfrm>
            <a:off x="744279" y="2179673"/>
            <a:ext cx="8187070" cy="574159"/>
          </a:xfrm>
          <a:custGeom>
            <a:avLst/>
            <a:gdLst>
              <a:gd name="connsiteX0" fmla="*/ 0 w 8856921"/>
              <a:gd name="connsiteY0" fmla="*/ 0 h 850605"/>
              <a:gd name="connsiteX1" fmla="*/ 574158 w 8856921"/>
              <a:gd name="connsiteY1" fmla="*/ 0 h 850605"/>
              <a:gd name="connsiteX2" fmla="*/ 5709684 w 8856921"/>
              <a:gd name="connsiteY2" fmla="*/ 265814 h 850605"/>
              <a:gd name="connsiteX3" fmla="*/ 8612372 w 8856921"/>
              <a:gd name="connsiteY3" fmla="*/ 850605 h 850605"/>
              <a:gd name="connsiteX4" fmla="*/ 8856921 w 8856921"/>
              <a:gd name="connsiteY4" fmla="*/ 850605 h 850605"/>
              <a:gd name="connsiteX0" fmla="*/ 0 w 8856921"/>
              <a:gd name="connsiteY0" fmla="*/ 8663 h 859268"/>
              <a:gd name="connsiteX1" fmla="*/ 574158 w 8856921"/>
              <a:gd name="connsiteY1" fmla="*/ 8663 h 859268"/>
              <a:gd name="connsiteX2" fmla="*/ 4369982 w 8856921"/>
              <a:gd name="connsiteY2" fmla="*/ 125621 h 859268"/>
              <a:gd name="connsiteX3" fmla="*/ 8612372 w 8856921"/>
              <a:gd name="connsiteY3" fmla="*/ 859268 h 859268"/>
              <a:gd name="connsiteX4" fmla="*/ 8856921 w 8856921"/>
              <a:gd name="connsiteY4" fmla="*/ 859268 h 859268"/>
              <a:gd name="connsiteX0" fmla="*/ 0 w 8856921"/>
              <a:gd name="connsiteY0" fmla="*/ 8663 h 859268"/>
              <a:gd name="connsiteX1" fmla="*/ 574158 w 8856921"/>
              <a:gd name="connsiteY1" fmla="*/ 8663 h 859268"/>
              <a:gd name="connsiteX2" fmla="*/ 4369982 w 8856921"/>
              <a:gd name="connsiteY2" fmla="*/ 125621 h 859268"/>
              <a:gd name="connsiteX3" fmla="*/ 8484782 w 8856921"/>
              <a:gd name="connsiteY3" fmla="*/ 582821 h 859268"/>
              <a:gd name="connsiteX4" fmla="*/ 8856921 w 8856921"/>
              <a:gd name="connsiteY4" fmla="*/ 859268 h 859268"/>
              <a:gd name="connsiteX0" fmla="*/ 0 w 8761228"/>
              <a:gd name="connsiteY0" fmla="*/ 8663 h 582822"/>
              <a:gd name="connsiteX1" fmla="*/ 574158 w 8761228"/>
              <a:gd name="connsiteY1" fmla="*/ 8663 h 582822"/>
              <a:gd name="connsiteX2" fmla="*/ 4369982 w 8761228"/>
              <a:gd name="connsiteY2" fmla="*/ 125621 h 582822"/>
              <a:gd name="connsiteX3" fmla="*/ 8484782 w 8761228"/>
              <a:gd name="connsiteY3" fmla="*/ 582821 h 582822"/>
              <a:gd name="connsiteX4" fmla="*/ 8761228 w 8761228"/>
              <a:gd name="connsiteY4" fmla="*/ 582822 h 582822"/>
              <a:gd name="connsiteX0" fmla="*/ 0 w 8742178"/>
              <a:gd name="connsiteY0" fmla="*/ 3160 h 586844"/>
              <a:gd name="connsiteX1" fmla="*/ 555108 w 8742178"/>
              <a:gd name="connsiteY1" fmla="*/ 12685 h 586844"/>
              <a:gd name="connsiteX2" fmla="*/ 4350932 w 8742178"/>
              <a:gd name="connsiteY2" fmla="*/ 129643 h 586844"/>
              <a:gd name="connsiteX3" fmla="*/ 8465732 w 8742178"/>
              <a:gd name="connsiteY3" fmla="*/ 586843 h 586844"/>
              <a:gd name="connsiteX4" fmla="*/ 8742178 w 8742178"/>
              <a:gd name="connsiteY4" fmla="*/ 586844 h 586844"/>
              <a:gd name="connsiteX0" fmla="*/ 0 w 8715750"/>
              <a:gd name="connsiteY0" fmla="*/ 1112 h 590081"/>
              <a:gd name="connsiteX1" fmla="*/ 528680 w 8715750"/>
              <a:gd name="connsiteY1" fmla="*/ 15922 h 590081"/>
              <a:gd name="connsiteX2" fmla="*/ 4324504 w 8715750"/>
              <a:gd name="connsiteY2" fmla="*/ 132880 h 590081"/>
              <a:gd name="connsiteX3" fmla="*/ 8439304 w 8715750"/>
              <a:gd name="connsiteY3" fmla="*/ 590080 h 590081"/>
              <a:gd name="connsiteX4" fmla="*/ 8715750 w 8715750"/>
              <a:gd name="connsiteY4" fmla="*/ 590081 h 590081"/>
              <a:gd name="connsiteX0" fmla="*/ 0 w 8715750"/>
              <a:gd name="connsiteY0" fmla="*/ 0 h 588969"/>
              <a:gd name="connsiteX1" fmla="*/ 528680 w 8715750"/>
              <a:gd name="connsiteY1" fmla="*/ 14810 h 588969"/>
              <a:gd name="connsiteX2" fmla="*/ 4324504 w 8715750"/>
              <a:gd name="connsiteY2" fmla="*/ 131768 h 588969"/>
              <a:gd name="connsiteX3" fmla="*/ 8439304 w 8715750"/>
              <a:gd name="connsiteY3" fmla="*/ 588968 h 588969"/>
              <a:gd name="connsiteX4" fmla="*/ 8715750 w 8715750"/>
              <a:gd name="connsiteY4" fmla="*/ 588969 h 588969"/>
              <a:gd name="connsiteX0" fmla="*/ 0 w 8710464"/>
              <a:gd name="connsiteY0" fmla="*/ 7547 h 580659"/>
              <a:gd name="connsiteX1" fmla="*/ 523394 w 8710464"/>
              <a:gd name="connsiteY1" fmla="*/ 6500 h 580659"/>
              <a:gd name="connsiteX2" fmla="*/ 4319218 w 8710464"/>
              <a:gd name="connsiteY2" fmla="*/ 123458 h 580659"/>
              <a:gd name="connsiteX3" fmla="*/ 8434018 w 8710464"/>
              <a:gd name="connsiteY3" fmla="*/ 580658 h 580659"/>
              <a:gd name="connsiteX4" fmla="*/ 8710464 w 8710464"/>
              <a:gd name="connsiteY4" fmla="*/ 580659 h 580659"/>
              <a:gd name="connsiteX0" fmla="*/ 0 w 8715750"/>
              <a:gd name="connsiteY0" fmla="*/ 0 h 588969"/>
              <a:gd name="connsiteX1" fmla="*/ 528680 w 8715750"/>
              <a:gd name="connsiteY1" fmla="*/ 14810 h 588969"/>
              <a:gd name="connsiteX2" fmla="*/ 4324504 w 8715750"/>
              <a:gd name="connsiteY2" fmla="*/ 131768 h 588969"/>
              <a:gd name="connsiteX3" fmla="*/ 8439304 w 8715750"/>
              <a:gd name="connsiteY3" fmla="*/ 588968 h 588969"/>
              <a:gd name="connsiteX4" fmla="*/ 8715750 w 8715750"/>
              <a:gd name="connsiteY4" fmla="*/ 588969 h 588969"/>
              <a:gd name="connsiteX0" fmla="*/ 0 w 8187070"/>
              <a:gd name="connsiteY0" fmla="*/ 0 h 574159"/>
              <a:gd name="connsiteX1" fmla="*/ 3795824 w 8187070"/>
              <a:gd name="connsiteY1" fmla="*/ 116958 h 574159"/>
              <a:gd name="connsiteX2" fmla="*/ 7910624 w 8187070"/>
              <a:gd name="connsiteY2" fmla="*/ 574158 h 574159"/>
              <a:gd name="connsiteX3" fmla="*/ 8187070 w 8187070"/>
              <a:gd name="connsiteY3" fmla="*/ 574159 h 57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7070" h="574159">
                <a:moveTo>
                  <a:pt x="0" y="0"/>
                </a:moveTo>
                <a:lnTo>
                  <a:pt x="3795824" y="116958"/>
                </a:lnTo>
                <a:lnTo>
                  <a:pt x="7910624" y="574158"/>
                </a:lnTo>
                <a:lnTo>
                  <a:pt x="8187070" y="574159"/>
                </a:ln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Oval 49"/>
          <p:cNvSpPr/>
          <p:nvPr/>
        </p:nvSpPr>
        <p:spPr>
          <a:xfrm>
            <a:off x="8555295" y="2706019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Oval 48"/>
          <p:cNvSpPr/>
          <p:nvPr/>
        </p:nvSpPr>
        <p:spPr>
          <a:xfrm>
            <a:off x="4467130" y="2251848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TextBox 59"/>
          <p:cNvSpPr txBox="1"/>
          <p:nvPr/>
        </p:nvSpPr>
        <p:spPr>
          <a:xfrm rot="383461">
            <a:off x="6621993" y="1051779"/>
            <a:ext cx="1895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Reductie piëzolijn (1:X) </a:t>
            </a:r>
            <a:endParaRPr lang="nl-NL" sz="1400" dirty="0"/>
          </a:p>
        </p:txBody>
      </p:sp>
      <p:cxnSp>
        <p:nvCxnSpPr>
          <p:cNvPr id="58" name="Straight Arrow Connector 57"/>
          <p:cNvCxnSpPr>
            <a:stCxn id="42" idx="2"/>
          </p:cNvCxnSpPr>
          <p:nvPr/>
        </p:nvCxnSpPr>
        <p:spPr>
          <a:xfrm flipH="1">
            <a:off x="2459044" y="725764"/>
            <a:ext cx="116948" cy="86059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9" idx="2"/>
          </p:cNvCxnSpPr>
          <p:nvPr/>
        </p:nvCxnSpPr>
        <p:spPr>
          <a:xfrm flipH="1">
            <a:off x="5442447" y="2020931"/>
            <a:ext cx="4938" cy="817959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33565" y="2179673"/>
            <a:ext cx="610639" cy="0"/>
          </a:xfrm>
          <a:prstGeom prst="lin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0" name="Freeform 9"/>
          <p:cNvSpPr/>
          <p:nvPr/>
        </p:nvSpPr>
        <p:spPr>
          <a:xfrm>
            <a:off x="729465" y="2178121"/>
            <a:ext cx="7880279" cy="575429"/>
          </a:xfrm>
          <a:custGeom>
            <a:avLst/>
            <a:gdLst>
              <a:gd name="connsiteX0" fmla="*/ 0 w 7880279"/>
              <a:gd name="connsiteY0" fmla="*/ 0 h 595901"/>
              <a:gd name="connsiteX1" fmla="*/ 4715838 w 7880279"/>
              <a:gd name="connsiteY1" fmla="*/ 297951 h 595901"/>
              <a:gd name="connsiteX2" fmla="*/ 7407668 w 7880279"/>
              <a:gd name="connsiteY2" fmla="*/ 595901 h 595901"/>
              <a:gd name="connsiteX3" fmla="*/ 7880279 w 7880279"/>
              <a:gd name="connsiteY3" fmla="*/ 595901 h 595901"/>
              <a:gd name="connsiteX0" fmla="*/ 0 w 7880279"/>
              <a:gd name="connsiteY0" fmla="*/ 0 h 595901"/>
              <a:gd name="connsiteX1" fmla="*/ 4715838 w 7880279"/>
              <a:gd name="connsiteY1" fmla="*/ 297951 h 595901"/>
              <a:gd name="connsiteX2" fmla="*/ 7353077 w 7880279"/>
              <a:gd name="connsiteY2" fmla="*/ 595901 h 595901"/>
              <a:gd name="connsiteX3" fmla="*/ 7880279 w 7880279"/>
              <a:gd name="connsiteY3" fmla="*/ 595901 h 595901"/>
              <a:gd name="connsiteX0" fmla="*/ 0 w 7880279"/>
              <a:gd name="connsiteY0" fmla="*/ 0 h 595901"/>
              <a:gd name="connsiteX1" fmla="*/ 4715838 w 7880279"/>
              <a:gd name="connsiteY1" fmla="*/ 297951 h 595901"/>
              <a:gd name="connsiteX2" fmla="*/ 7353077 w 7880279"/>
              <a:gd name="connsiteY2" fmla="*/ 595901 h 595901"/>
              <a:gd name="connsiteX3" fmla="*/ 7880279 w 7880279"/>
              <a:gd name="connsiteY3" fmla="*/ 575429 h 595901"/>
              <a:gd name="connsiteX0" fmla="*/ 0 w 7880279"/>
              <a:gd name="connsiteY0" fmla="*/ 0 h 575429"/>
              <a:gd name="connsiteX1" fmla="*/ 4715838 w 7880279"/>
              <a:gd name="connsiteY1" fmla="*/ 297951 h 575429"/>
              <a:gd name="connsiteX2" fmla="*/ 7353077 w 7880279"/>
              <a:gd name="connsiteY2" fmla="*/ 575429 h 575429"/>
              <a:gd name="connsiteX3" fmla="*/ 7880279 w 7880279"/>
              <a:gd name="connsiteY3" fmla="*/ 575429 h 575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0279" h="575429">
                <a:moveTo>
                  <a:pt x="0" y="0"/>
                </a:moveTo>
                <a:lnTo>
                  <a:pt x="4715838" y="297951"/>
                </a:lnTo>
                <a:lnTo>
                  <a:pt x="7353077" y="575429"/>
                </a:lnTo>
                <a:lnTo>
                  <a:pt x="7880279" y="575429"/>
                </a:lnTo>
              </a:path>
            </a:pathLst>
          </a:cu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Oval 47"/>
          <p:cNvSpPr/>
          <p:nvPr/>
        </p:nvSpPr>
        <p:spPr>
          <a:xfrm>
            <a:off x="689933" y="2128231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5388176" y="2431184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5" name="Oval 54"/>
          <p:cNvSpPr/>
          <p:nvPr/>
        </p:nvSpPr>
        <p:spPr>
          <a:xfrm>
            <a:off x="8030017" y="2709442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TextBox 58"/>
          <p:cNvSpPr txBox="1"/>
          <p:nvPr/>
        </p:nvSpPr>
        <p:spPr>
          <a:xfrm>
            <a:off x="4633094" y="1713154"/>
            <a:ext cx="1628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Opdrijflocatie 1</a:t>
            </a:r>
            <a:endParaRPr lang="nl-NL" sz="1400" dirty="0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3684507" y="1205668"/>
            <a:ext cx="357733" cy="104428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63" idx="2"/>
            <a:endCxn id="3" idx="18"/>
          </p:cNvCxnSpPr>
          <p:nvPr/>
        </p:nvCxnSpPr>
        <p:spPr>
          <a:xfrm>
            <a:off x="6193022" y="1695584"/>
            <a:ext cx="4239" cy="12067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378731" y="1387807"/>
            <a:ext cx="1628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Opdrijflocatie 2</a:t>
            </a:r>
            <a:endParaRPr lang="nl-NL" sz="1400" dirty="0"/>
          </a:p>
        </p:txBody>
      </p:sp>
      <p:sp>
        <p:nvSpPr>
          <p:cNvPr id="16" name="Freeform 15"/>
          <p:cNvSpPr/>
          <p:nvPr/>
        </p:nvSpPr>
        <p:spPr>
          <a:xfrm>
            <a:off x="736980" y="2176818"/>
            <a:ext cx="7867934" cy="586854"/>
          </a:xfrm>
          <a:custGeom>
            <a:avLst/>
            <a:gdLst>
              <a:gd name="connsiteX0" fmla="*/ 0 w 7356143"/>
              <a:gd name="connsiteY0" fmla="*/ 0 h 586854"/>
              <a:gd name="connsiteX1" fmla="*/ 5465928 w 7356143"/>
              <a:gd name="connsiteY1" fmla="*/ 484495 h 586854"/>
              <a:gd name="connsiteX2" fmla="*/ 6373505 w 7356143"/>
              <a:gd name="connsiteY2" fmla="*/ 586854 h 586854"/>
              <a:gd name="connsiteX3" fmla="*/ 7356143 w 7356143"/>
              <a:gd name="connsiteY3" fmla="*/ 586854 h 586854"/>
              <a:gd name="connsiteX0" fmla="*/ 0 w 7867934"/>
              <a:gd name="connsiteY0" fmla="*/ 0 h 586854"/>
              <a:gd name="connsiteX1" fmla="*/ 5465928 w 7867934"/>
              <a:gd name="connsiteY1" fmla="*/ 484495 h 586854"/>
              <a:gd name="connsiteX2" fmla="*/ 6373505 w 7867934"/>
              <a:gd name="connsiteY2" fmla="*/ 586854 h 586854"/>
              <a:gd name="connsiteX3" fmla="*/ 7867934 w 7867934"/>
              <a:gd name="connsiteY3" fmla="*/ 586854 h 58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67934" h="586854">
                <a:moveTo>
                  <a:pt x="0" y="0"/>
                </a:moveTo>
                <a:lnTo>
                  <a:pt x="5465928" y="484495"/>
                </a:lnTo>
                <a:lnTo>
                  <a:pt x="6373505" y="586854"/>
                </a:lnTo>
                <a:lnTo>
                  <a:pt x="7867934" y="586854"/>
                </a:lnTo>
              </a:path>
            </a:pathLst>
          </a:custGeom>
          <a:noFill/>
          <a:ln w="19050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Oval 64"/>
          <p:cNvSpPr/>
          <p:nvPr/>
        </p:nvSpPr>
        <p:spPr>
          <a:xfrm>
            <a:off x="6149814" y="2611126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6" name="Oval 65"/>
          <p:cNvSpPr/>
          <p:nvPr/>
        </p:nvSpPr>
        <p:spPr>
          <a:xfrm>
            <a:off x="7024411" y="2715964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7" name="TextBox 66"/>
          <p:cNvSpPr txBox="1"/>
          <p:nvPr/>
        </p:nvSpPr>
        <p:spPr>
          <a:xfrm>
            <a:off x="2351345" y="3370133"/>
            <a:ext cx="2336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 verloop stijghoogte voor opdrijven</a:t>
            </a:r>
            <a:endParaRPr lang="nl-NL" sz="1400" dirty="0"/>
          </a:p>
        </p:txBody>
      </p:sp>
      <p:cxnSp>
        <p:nvCxnSpPr>
          <p:cNvPr id="68" name="Straight Arrow Connector 67"/>
          <p:cNvCxnSpPr>
            <a:stCxn id="67" idx="0"/>
          </p:cNvCxnSpPr>
          <p:nvPr/>
        </p:nvCxnSpPr>
        <p:spPr>
          <a:xfrm flipH="1" flipV="1">
            <a:off x="3518335" y="2470245"/>
            <a:ext cx="1040" cy="899888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159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11"/>
          <p:cNvSpPr>
            <a:spLocks noChangeArrowheads="1"/>
          </p:cNvSpPr>
          <p:nvPr/>
        </p:nvSpPr>
        <p:spPr bwMode="auto">
          <a:xfrm>
            <a:off x="0" y="4321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05075" y="660400"/>
            <a:ext cx="1325563" cy="407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/>
              <a:t>Veenkade</a:t>
            </a:r>
            <a:endParaRPr lang="en-US" sz="1000">
              <a:cs typeface="Arial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923925" y="1576388"/>
            <a:ext cx="1325563" cy="407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>
                <a:cs typeface="Arial" charset="0"/>
              </a:rPr>
              <a:t>Hydraulische </a:t>
            </a:r>
          </a:p>
          <a:p>
            <a:pPr algn="ctr"/>
            <a:r>
              <a:rPr lang="en-US" sz="1000">
                <a:cs typeface="Arial" charset="0"/>
              </a:rPr>
              <a:t>Kortsluiting</a:t>
            </a:r>
          </a:p>
        </p:txBody>
      </p:sp>
      <p:sp>
        <p:nvSpPr>
          <p:cNvPr id="22534" name="Text Box 9"/>
          <p:cNvSpPr txBox="1">
            <a:spLocks noChangeArrowheads="1"/>
          </p:cNvSpPr>
          <p:nvPr/>
        </p:nvSpPr>
        <p:spPr bwMode="auto">
          <a:xfrm>
            <a:off x="722313" y="1989138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nee</a:t>
            </a:r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312738" y="2546350"/>
            <a:ext cx="1019175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/>
              <a:t>Opdrijven</a:t>
            </a:r>
          </a:p>
        </p:txBody>
      </p:sp>
      <p:cxnSp>
        <p:nvCxnSpPr>
          <p:cNvPr id="22536" name="AutoShape 392"/>
          <p:cNvCxnSpPr>
            <a:cxnSpLocks noChangeShapeType="1"/>
            <a:stCxn id="22533" idx="2"/>
            <a:endCxn id="22535" idx="0"/>
          </p:cNvCxnSpPr>
          <p:nvPr/>
        </p:nvCxnSpPr>
        <p:spPr bwMode="auto">
          <a:xfrm rot="5400000">
            <a:off x="923925" y="1882775"/>
            <a:ext cx="561975" cy="7651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7" name="Rectangle 393"/>
          <p:cNvSpPr>
            <a:spLocks noChangeArrowheads="1"/>
          </p:cNvSpPr>
          <p:nvPr/>
        </p:nvSpPr>
        <p:spPr bwMode="auto">
          <a:xfrm>
            <a:off x="107950" y="3413125"/>
            <a:ext cx="714375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/>
              <a:t>Scenario</a:t>
            </a:r>
          </a:p>
          <a:p>
            <a:pPr algn="ctr"/>
            <a:r>
              <a:rPr lang="en-US" sz="1000"/>
              <a:t>8</a:t>
            </a:r>
          </a:p>
        </p:txBody>
      </p:sp>
      <p:sp>
        <p:nvSpPr>
          <p:cNvPr id="22538" name="Rectangle 394"/>
          <p:cNvSpPr>
            <a:spLocks noChangeArrowheads="1"/>
          </p:cNvSpPr>
          <p:nvPr/>
        </p:nvSpPr>
        <p:spPr bwMode="auto">
          <a:xfrm>
            <a:off x="879475" y="3413125"/>
            <a:ext cx="712788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/>
              <a:t>Scenario</a:t>
            </a:r>
          </a:p>
          <a:p>
            <a:pPr algn="ctr"/>
            <a:r>
              <a:rPr lang="en-US" sz="1000"/>
              <a:t>4, 8, 10</a:t>
            </a:r>
          </a:p>
        </p:txBody>
      </p:sp>
      <p:sp>
        <p:nvSpPr>
          <p:cNvPr id="22539" name="Rectangle 395"/>
          <p:cNvSpPr>
            <a:spLocks noChangeArrowheads="1"/>
          </p:cNvSpPr>
          <p:nvPr/>
        </p:nvSpPr>
        <p:spPr bwMode="auto">
          <a:xfrm>
            <a:off x="1858963" y="2546350"/>
            <a:ext cx="1020762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/>
              <a:t>Opdrijven</a:t>
            </a:r>
          </a:p>
        </p:txBody>
      </p:sp>
      <p:cxnSp>
        <p:nvCxnSpPr>
          <p:cNvPr id="22540" name="AutoShape 397"/>
          <p:cNvCxnSpPr>
            <a:cxnSpLocks noChangeShapeType="1"/>
            <a:stCxn id="22535" idx="2"/>
            <a:endCxn id="22537" idx="0"/>
          </p:cNvCxnSpPr>
          <p:nvPr/>
        </p:nvCxnSpPr>
        <p:spPr bwMode="auto">
          <a:xfrm rot="5400000">
            <a:off x="338931" y="2928144"/>
            <a:ext cx="612775" cy="3571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1" name="Rectangle 401"/>
          <p:cNvSpPr>
            <a:spLocks noChangeArrowheads="1"/>
          </p:cNvSpPr>
          <p:nvPr/>
        </p:nvSpPr>
        <p:spPr bwMode="auto">
          <a:xfrm>
            <a:off x="1651000" y="3413125"/>
            <a:ext cx="714375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/>
              <a:t>Scenario</a:t>
            </a:r>
          </a:p>
          <a:p>
            <a:pPr algn="ctr"/>
            <a:r>
              <a:rPr lang="en-US" sz="1000"/>
              <a:t>7</a:t>
            </a:r>
          </a:p>
        </p:txBody>
      </p:sp>
      <p:sp>
        <p:nvSpPr>
          <p:cNvPr id="22542" name="Rectangle 402"/>
          <p:cNvSpPr>
            <a:spLocks noChangeArrowheads="1"/>
          </p:cNvSpPr>
          <p:nvPr/>
        </p:nvSpPr>
        <p:spPr bwMode="auto">
          <a:xfrm>
            <a:off x="2424113" y="3413125"/>
            <a:ext cx="712787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/>
              <a:t>Scenario</a:t>
            </a:r>
          </a:p>
          <a:p>
            <a:pPr algn="ctr"/>
            <a:r>
              <a:rPr lang="en-US" sz="1000"/>
              <a:t>3, 7, 10</a:t>
            </a:r>
          </a:p>
        </p:txBody>
      </p:sp>
      <p:cxnSp>
        <p:nvCxnSpPr>
          <p:cNvPr id="22543" name="AutoShape 405"/>
          <p:cNvCxnSpPr>
            <a:cxnSpLocks noChangeShapeType="1"/>
            <a:stCxn id="22539" idx="2"/>
            <a:endCxn id="22541" idx="0"/>
          </p:cNvCxnSpPr>
          <p:nvPr/>
        </p:nvCxnSpPr>
        <p:spPr bwMode="auto">
          <a:xfrm rot="5400000">
            <a:off x="1882775" y="2925763"/>
            <a:ext cx="612775" cy="3619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4" name="AutoShape 406"/>
          <p:cNvCxnSpPr>
            <a:cxnSpLocks noChangeShapeType="1"/>
            <a:stCxn id="22539" idx="2"/>
            <a:endCxn id="22542" idx="0"/>
          </p:cNvCxnSpPr>
          <p:nvPr/>
        </p:nvCxnSpPr>
        <p:spPr bwMode="auto">
          <a:xfrm rot="16200000" flipH="1">
            <a:off x="2267744" y="2901156"/>
            <a:ext cx="612775" cy="4111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5" name="AutoShape 408"/>
          <p:cNvCxnSpPr>
            <a:cxnSpLocks noChangeShapeType="1"/>
            <a:stCxn id="22538" idx="0"/>
            <a:endCxn id="22535" idx="2"/>
          </p:cNvCxnSpPr>
          <p:nvPr/>
        </p:nvCxnSpPr>
        <p:spPr bwMode="auto">
          <a:xfrm rot="16200000" flipV="1">
            <a:off x="723106" y="2899569"/>
            <a:ext cx="612775" cy="4143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6" name="AutoShape 409"/>
          <p:cNvCxnSpPr>
            <a:cxnSpLocks noChangeShapeType="1"/>
            <a:stCxn id="22533" idx="2"/>
            <a:endCxn id="22539" idx="0"/>
          </p:cNvCxnSpPr>
          <p:nvPr/>
        </p:nvCxnSpPr>
        <p:spPr bwMode="auto">
          <a:xfrm rot="16200000" flipH="1">
            <a:off x="1697831" y="1874044"/>
            <a:ext cx="561975" cy="7826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7" name="AutoShape 411"/>
          <p:cNvCxnSpPr>
            <a:cxnSpLocks noChangeShapeType="1"/>
            <a:stCxn id="22532" idx="2"/>
            <a:endCxn id="22533" idx="0"/>
          </p:cNvCxnSpPr>
          <p:nvPr/>
        </p:nvCxnSpPr>
        <p:spPr bwMode="auto">
          <a:xfrm rot="5400000">
            <a:off x="2124075" y="531813"/>
            <a:ext cx="509588" cy="1579562"/>
          </a:xfrm>
          <a:prstGeom prst="bentConnector3">
            <a:avLst>
              <a:gd name="adj1" fmla="val 4988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8" name="Text Box 412"/>
          <p:cNvSpPr txBox="1">
            <a:spLocks noChangeArrowheads="1"/>
          </p:cNvSpPr>
          <p:nvPr/>
        </p:nvSpPr>
        <p:spPr bwMode="auto">
          <a:xfrm>
            <a:off x="1908175" y="2801938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nee</a:t>
            </a:r>
          </a:p>
        </p:txBody>
      </p:sp>
      <p:sp>
        <p:nvSpPr>
          <p:cNvPr id="22549" name="Text Box 413"/>
          <p:cNvSpPr txBox="1">
            <a:spLocks noChangeArrowheads="1"/>
          </p:cNvSpPr>
          <p:nvPr/>
        </p:nvSpPr>
        <p:spPr bwMode="auto">
          <a:xfrm>
            <a:off x="395288" y="2801938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nee</a:t>
            </a:r>
          </a:p>
        </p:txBody>
      </p:sp>
      <p:cxnSp>
        <p:nvCxnSpPr>
          <p:cNvPr id="22550" name="AutoShape 414"/>
          <p:cNvCxnSpPr>
            <a:cxnSpLocks noChangeShapeType="1"/>
            <a:stCxn id="22532" idx="2"/>
          </p:cNvCxnSpPr>
          <p:nvPr/>
        </p:nvCxnSpPr>
        <p:spPr bwMode="auto">
          <a:xfrm rot="16200000" flipH="1">
            <a:off x="4029075" y="207963"/>
            <a:ext cx="488950" cy="2209800"/>
          </a:xfrm>
          <a:prstGeom prst="bentConnector3">
            <a:avLst>
              <a:gd name="adj1" fmla="val 5129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51" name="Text Box 427"/>
          <p:cNvSpPr txBox="1">
            <a:spLocks noChangeArrowheads="1"/>
          </p:cNvSpPr>
          <p:nvPr/>
        </p:nvSpPr>
        <p:spPr bwMode="auto">
          <a:xfrm>
            <a:off x="1476375" y="1052513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nee</a:t>
            </a:r>
          </a:p>
        </p:txBody>
      </p:sp>
      <p:sp>
        <p:nvSpPr>
          <p:cNvPr id="22552" name="Text Box 428"/>
          <p:cNvSpPr txBox="1">
            <a:spLocks noChangeArrowheads="1"/>
          </p:cNvSpPr>
          <p:nvPr/>
        </p:nvSpPr>
        <p:spPr bwMode="auto">
          <a:xfrm>
            <a:off x="4433888" y="1052513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ja</a:t>
            </a:r>
          </a:p>
        </p:txBody>
      </p:sp>
      <p:sp>
        <p:nvSpPr>
          <p:cNvPr id="22553" name="Text Box 433"/>
          <p:cNvSpPr txBox="1">
            <a:spLocks noChangeArrowheads="1"/>
          </p:cNvSpPr>
          <p:nvPr/>
        </p:nvSpPr>
        <p:spPr bwMode="auto">
          <a:xfrm>
            <a:off x="2555875" y="2801938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ja</a:t>
            </a:r>
          </a:p>
        </p:txBody>
      </p:sp>
      <p:sp>
        <p:nvSpPr>
          <p:cNvPr id="22554" name="Text Box 434"/>
          <p:cNvSpPr txBox="1">
            <a:spLocks noChangeArrowheads="1"/>
          </p:cNvSpPr>
          <p:nvPr/>
        </p:nvSpPr>
        <p:spPr bwMode="auto">
          <a:xfrm>
            <a:off x="2149475" y="1989138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ja</a:t>
            </a:r>
          </a:p>
        </p:txBody>
      </p:sp>
      <p:sp>
        <p:nvSpPr>
          <p:cNvPr id="22555" name="Text Box 435"/>
          <p:cNvSpPr txBox="1">
            <a:spLocks noChangeArrowheads="1"/>
          </p:cNvSpPr>
          <p:nvPr/>
        </p:nvSpPr>
        <p:spPr bwMode="auto">
          <a:xfrm>
            <a:off x="1027113" y="2801938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ja</a:t>
            </a:r>
          </a:p>
        </p:txBody>
      </p:sp>
      <p:sp>
        <p:nvSpPr>
          <p:cNvPr id="22561" name="Rectangle 4"/>
          <p:cNvSpPr>
            <a:spLocks noChangeArrowheads="1"/>
          </p:cNvSpPr>
          <p:nvPr/>
        </p:nvSpPr>
        <p:spPr bwMode="auto">
          <a:xfrm>
            <a:off x="4356100" y="1557338"/>
            <a:ext cx="3960813" cy="25923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000" dirty="0" err="1">
                <a:cs typeface="Arial" charset="0"/>
              </a:rPr>
              <a:t>Zie</a:t>
            </a:r>
            <a:r>
              <a:rPr lang="en-US" sz="1000" dirty="0">
                <a:cs typeface="Arial" charset="0"/>
              </a:rPr>
              <a:t> </a:t>
            </a:r>
            <a:r>
              <a:rPr lang="en-US" sz="1000" dirty="0" smtClean="0">
                <a:cs typeface="Arial" charset="0"/>
              </a:rPr>
              <a:t>schema RRD </a:t>
            </a:r>
            <a:r>
              <a:rPr lang="en-US" sz="1000" dirty="0" err="1" smtClean="0">
                <a:cs typeface="Arial" charset="0"/>
              </a:rPr>
              <a:t>Scenarioselectie</a:t>
            </a:r>
            <a:r>
              <a:rPr lang="en-US" sz="1000" dirty="0" smtClean="0">
                <a:cs typeface="Arial" charset="0"/>
              </a:rPr>
              <a:t> </a:t>
            </a:r>
            <a:r>
              <a:rPr lang="en-US" sz="1000" dirty="0" err="1" smtClean="0">
                <a:cs typeface="Arial" charset="0"/>
              </a:rPr>
              <a:t>voor</a:t>
            </a:r>
            <a:r>
              <a:rPr lang="en-US" sz="1000" dirty="0" smtClean="0">
                <a:cs typeface="Arial" charset="0"/>
              </a:rPr>
              <a:t> </a:t>
            </a:r>
            <a:r>
              <a:rPr lang="en-US" sz="1000" dirty="0" err="1" smtClean="0">
                <a:cs typeface="Arial" charset="0"/>
              </a:rPr>
              <a:t>veenkades</a:t>
            </a:r>
            <a:endParaRPr lang="en-US" sz="1000" dirty="0">
              <a:cs typeface="Arial" charset="0"/>
            </a:endParaRPr>
          </a:p>
          <a:p>
            <a:pPr algn="ctr"/>
            <a:endParaRPr lang="en-US" sz="10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6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11"/>
          <p:cNvSpPr>
            <a:spLocks noChangeArrowheads="1"/>
          </p:cNvSpPr>
          <p:nvPr/>
        </p:nvSpPr>
        <p:spPr bwMode="auto">
          <a:xfrm>
            <a:off x="0" y="4321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028700" y="620713"/>
            <a:ext cx="1325563" cy="407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Veenkade</a:t>
            </a:r>
            <a:endParaRPr lang="en-US" sz="900">
              <a:cs typeface="Arial" charset="0"/>
            </a:endParaRPr>
          </a:p>
        </p:txBody>
      </p:sp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3240088" y="1517650"/>
            <a:ext cx="1323975" cy="409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>
                <a:cs typeface="Arial" charset="0"/>
              </a:rPr>
              <a:t>Hydraulische </a:t>
            </a:r>
          </a:p>
          <a:p>
            <a:pPr algn="ctr"/>
            <a:r>
              <a:rPr lang="en-US" sz="900">
                <a:cs typeface="Arial" charset="0"/>
              </a:rPr>
              <a:t>kortsluiting</a:t>
            </a:r>
          </a:p>
        </p:txBody>
      </p:sp>
      <p:cxnSp>
        <p:nvCxnSpPr>
          <p:cNvPr id="23558" name="AutoShape 411"/>
          <p:cNvCxnSpPr>
            <a:cxnSpLocks noChangeShapeType="1"/>
            <a:stCxn id="23556" idx="2"/>
          </p:cNvCxnSpPr>
          <p:nvPr/>
        </p:nvCxnSpPr>
        <p:spPr bwMode="auto">
          <a:xfrm rot="5400000">
            <a:off x="986631" y="923132"/>
            <a:ext cx="600075" cy="811212"/>
          </a:xfrm>
          <a:prstGeom prst="bentConnector3">
            <a:avLst>
              <a:gd name="adj1" fmla="val 4074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9" name="AutoShape 414"/>
          <p:cNvCxnSpPr>
            <a:cxnSpLocks noChangeShapeType="1"/>
            <a:stCxn id="23556" idx="2"/>
            <a:endCxn id="23557" idx="0"/>
          </p:cNvCxnSpPr>
          <p:nvPr/>
        </p:nvCxnSpPr>
        <p:spPr bwMode="auto">
          <a:xfrm rot="16200000" flipH="1">
            <a:off x="2552700" y="168275"/>
            <a:ext cx="488950" cy="2209800"/>
          </a:xfrm>
          <a:prstGeom prst="bentConnector3">
            <a:avLst>
              <a:gd name="adj1" fmla="val 4967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0" name="Rectangle 415"/>
          <p:cNvSpPr>
            <a:spLocks noChangeArrowheads="1"/>
          </p:cNvSpPr>
          <p:nvPr/>
        </p:nvSpPr>
        <p:spPr bwMode="auto">
          <a:xfrm>
            <a:off x="1320800" y="2728913"/>
            <a:ext cx="1019175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Opdrijven</a:t>
            </a:r>
          </a:p>
        </p:txBody>
      </p:sp>
      <p:sp>
        <p:nvSpPr>
          <p:cNvPr id="23561" name="Rectangle 416"/>
          <p:cNvSpPr>
            <a:spLocks noChangeArrowheads="1"/>
          </p:cNvSpPr>
          <p:nvPr/>
        </p:nvSpPr>
        <p:spPr bwMode="auto">
          <a:xfrm>
            <a:off x="3913188" y="2728913"/>
            <a:ext cx="1019175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Opdrijven</a:t>
            </a:r>
          </a:p>
        </p:txBody>
      </p:sp>
      <p:cxnSp>
        <p:nvCxnSpPr>
          <p:cNvPr id="23562" name="AutoShape 425"/>
          <p:cNvCxnSpPr>
            <a:cxnSpLocks noChangeShapeType="1"/>
            <a:stCxn id="23557" idx="2"/>
            <a:endCxn id="23560" idx="0"/>
          </p:cNvCxnSpPr>
          <p:nvPr/>
        </p:nvCxnSpPr>
        <p:spPr bwMode="auto">
          <a:xfrm rot="5400000">
            <a:off x="2465388" y="1292225"/>
            <a:ext cx="801688" cy="2071687"/>
          </a:xfrm>
          <a:prstGeom prst="bentConnector3">
            <a:avLst>
              <a:gd name="adj1" fmla="val 4990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3" name="AutoShape 426"/>
          <p:cNvCxnSpPr>
            <a:cxnSpLocks noChangeShapeType="1"/>
            <a:stCxn id="23557" idx="2"/>
            <a:endCxn id="23561" idx="0"/>
          </p:cNvCxnSpPr>
          <p:nvPr/>
        </p:nvCxnSpPr>
        <p:spPr bwMode="auto">
          <a:xfrm rot="16200000" flipH="1">
            <a:off x="3761581" y="2067719"/>
            <a:ext cx="801688" cy="520700"/>
          </a:xfrm>
          <a:prstGeom prst="bentConnector3">
            <a:avLst>
              <a:gd name="adj1" fmla="val 4990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4" name="Text Box 427"/>
          <p:cNvSpPr txBox="1">
            <a:spLocks noChangeArrowheads="1"/>
          </p:cNvSpPr>
          <p:nvPr/>
        </p:nvSpPr>
        <p:spPr bwMode="auto">
          <a:xfrm>
            <a:off x="793750" y="1052513"/>
            <a:ext cx="3746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nee</a:t>
            </a:r>
          </a:p>
        </p:txBody>
      </p:sp>
      <p:sp>
        <p:nvSpPr>
          <p:cNvPr id="23565" name="Text Box 428"/>
          <p:cNvSpPr txBox="1">
            <a:spLocks noChangeArrowheads="1"/>
          </p:cNvSpPr>
          <p:nvPr/>
        </p:nvSpPr>
        <p:spPr bwMode="auto">
          <a:xfrm>
            <a:off x="2957513" y="1012825"/>
            <a:ext cx="273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ja</a:t>
            </a:r>
          </a:p>
        </p:txBody>
      </p:sp>
      <p:sp>
        <p:nvSpPr>
          <p:cNvPr id="23566" name="Text Box 432"/>
          <p:cNvSpPr txBox="1">
            <a:spLocks noChangeArrowheads="1"/>
          </p:cNvSpPr>
          <p:nvPr/>
        </p:nvSpPr>
        <p:spPr bwMode="auto">
          <a:xfrm>
            <a:off x="3779838" y="2428875"/>
            <a:ext cx="1223962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900"/>
              <a:t>Ja (dry en wet)</a:t>
            </a:r>
          </a:p>
        </p:txBody>
      </p:sp>
      <p:sp>
        <p:nvSpPr>
          <p:cNvPr id="23567" name="Rectangle 416"/>
          <p:cNvSpPr>
            <a:spLocks noChangeArrowheads="1"/>
          </p:cNvSpPr>
          <p:nvPr/>
        </p:nvSpPr>
        <p:spPr bwMode="auto">
          <a:xfrm>
            <a:off x="6584950" y="2730500"/>
            <a:ext cx="1019175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Opdrijven</a:t>
            </a:r>
          </a:p>
        </p:txBody>
      </p:sp>
      <p:sp>
        <p:nvSpPr>
          <p:cNvPr id="23568" name="Rectangle 417"/>
          <p:cNvSpPr>
            <a:spLocks noChangeArrowheads="1"/>
          </p:cNvSpPr>
          <p:nvPr/>
        </p:nvSpPr>
        <p:spPr bwMode="auto">
          <a:xfrm>
            <a:off x="6372225" y="3973513"/>
            <a:ext cx="714375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5, 8</a:t>
            </a:r>
          </a:p>
        </p:txBody>
      </p:sp>
      <p:sp>
        <p:nvSpPr>
          <p:cNvPr id="23569" name="Rectangle 418"/>
          <p:cNvSpPr>
            <a:spLocks noChangeArrowheads="1"/>
          </p:cNvSpPr>
          <p:nvPr/>
        </p:nvSpPr>
        <p:spPr bwMode="auto">
          <a:xfrm>
            <a:off x="7145338" y="3973513"/>
            <a:ext cx="712787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1, 4, 5, </a:t>
            </a:r>
          </a:p>
          <a:p>
            <a:pPr algn="ctr"/>
            <a:r>
              <a:rPr lang="en-US" sz="900"/>
              <a:t>8, 9, 10, 11</a:t>
            </a:r>
          </a:p>
        </p:txBody>
      </p:sp>
      <p:cxnSp>
        <p:nvCxnSpPr>
          <p:cNvPr id="23570" name="AutoShape 419"/>
          <p:cNvCxnSpPr>
            <a:cxnSpLocks noChangeShapeType="1"/>
            <a:endCxn id="23568" idx="0"/>
          </p:cNvCxnSpPr>
          <p:nvPr/>
        </p:nvCxnSpPr>
        <p:spPr bwMode="auto">
          <a:xfrm rot="5400000">
            <a:off x="6417469" y="3296444"/>
            <a:ext cx="989013" cy="365125"/>
          </a:xfrm>
          <a:prstGeom prst="bentConnector3">
            <a:avLst>
              <a:gd name="adj1" fmla="val 49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71" name="AutoShape 420"/>
          <p:cNvCxnSpPr>
            <a:cxnSpLocks noChangeShapeType="1"/>
            <a:endCxn id="23569" idx="0"/>
          </p:cNvCxnSpPr>
          <p:nvPr/>
        </p:nvCxnSpPr>
        <p:spPr bwMode="auto">
          <a:xfrm rot="16200000" flipH="1">
            <a:off x="6804025" y="3275013"/>
            <a:ext cx="989013" cy="407987"/>
          </a:xfrm>
          <a:prstGeom prst="bentConnector3">
            <a:avLst>
              <a:gd name="adj1" fmla="val 49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2" name="Text Box 424"/>
          <p:cNvSpPr txBox="1">
            <a:spLocks noChangeArrowheads="1"/>
          </p:cNvSpPr>
          <p:nvPr/>
        </p:nvSpPr>
        <p:spPr bwMode="auto">
          <a:xfrm>
            <a:off x="6635750" y="3652838"/>
            <a:ext cx="241300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nee</a:t>
            </a:r>
          </a:p>
        </p:txBody>
      </p:sp>
      <p:sp>
        <p:nvSpPr>
          <p:cNvPr id="23573" name="Text Box 430"/>
          <p:cNvSpPr txBox="1">
            <a:spLocks noChangeArrowheads="1"/>
          </p:cNvSpPr>
          <p:nvPr/>
        </p:nvSpPr>
        <p:spPr bwMode="auto">
          <a:xfrm>
            <a:off x="7067550" y="3652838"/>
            <a:ext cx="889000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Ja (dry en wet)</a:t>
            </a:r>
          </a:p>
        </p:txBody>
      </p:sp>
      <p:cxnSp>
        <p:nvCxnSpPr>
          <p:cNvPr id="23574" name="AutoShape 65"/>
          <p:cNvCxnSpPr>
            <a:cxnSpLocks noChangeShapeType="1"/>
            <a:stCxn id="23557" idx="2"/>
          </p:cNvCxnSpPr>
          <p:nvPr/>
        </p:nvCxnSpPr>
        <p:spPr bwMode="auto">
          <a:xfrm rot="16200000" flipH="1">
            <a:off x="5096669" y="732631"/>
            <a:ext cx="803275" cy="3192463"/>
          </a:xfrm>
          <a:prstGeom prst="bentConnector3">
            <a:avLst>
              <a:gd name="adj1" fmla="val 4980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5" name="Text Box 432"/>
          <p:cNvSpPr txBox="1">
            <a:spLocks noChangeArrowheads="1"/>
          </p:cNvSpPr>
          <p:nvPr/>
        </p:nvSpPr>
        <p:spPr bwMode="auto">
          <a:xfrm>
            <a:off x="6516688" y="2420938"/>
            <a:ext cx="1223962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900"/>
              <a:t>Ja (alleen dry)</a:t>
            </a:r>
          </a:p>
        </p:txBody>
      </p:sp>
      <p:sp>
        <p:nvSpPr>
          <p:cNvPr id="23576" name="Rectangle 4"/>
          <p:cNvSpPr>
            <a:spLocks noChangeArrowheads="1"/>
          </p:cNvSpPr>
          <p:nvPr/>
        </p:nvSpPr>
        <p:spPr bwMode="auto">
          <a:xfrm>
            <a:off x="250825" y="1628775"/>
            <a:ext cx="1258888" cy="7000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 dirty="0" err="1" smtClean="0">
                <a:cs typeface="Arial" charset="0"/>
              </a:rPr>
              <a:t>Zie</a:t>
            </a:r>
            <a:r>
              <a:rPr lang="en-US" sz="900" dirty="0" smtClean="0">
                <a:cs typeface="Arial" charset="0"/>
              </a:rPr>
              <a:t> schema</a:t>
            </a:r>
            <a:endParaRPr lang="en-US" sz="900" dirty="0">
              <a:cs typeface="Arial" charset="0"/>
            </a:endParaRPr>
          </a:p>
          <a:p>
            <a:pPr algn="ctr"/>
            <a:r>
              <a:rPr lang="en-US" sz="900" dirty="0" smtClean="0">
                <a:cs typeface="Arial" charset="0"/>
              </a:rPr>
              <a:t>RRD </a:t>
            </a:r>
            <a:r>
              <a:rPr lang="en-US" sz="900" dirty="0" err="1" smtClean="0">
                <a:cs typeface="Arial" charset="0"/>
              </a:rPr>
              <a:t>Scenarioselectie</a:t>
            </a:r>
            <a:r>
              <a:rPr lang="en-US" sz="900" dirty="0" smtClean="0">
                <a:cs typeface="Arial" charset="0"/>
              </a:rPr>
              <a:t> </a:t>
            </a:r>
          </a:p>
          <a:p>
            <a:pPr algn="ctr"/>
            <a:r>
              <a:rPr lang="en-US" sz="900" dirty="0" err="1" smtClean="0">
                <a:cs typeface="Arial" charset="0"/>
              </a:rPr>
              <a:t>voor</a:t>
            </a:r>
            <a:r>
              <a:rPr lang="en-US" sz="900" dirty="0" smtClean="0">
                <a:cs typeface="Arial" charset="0"/>
              </a:rPr>
              <a:t> </a:t>
            </a:r>
            <a:r>
              <a:rPr lang="en-US" sz="900" dirty="0" err="1" smtClean="0">
                <a:cs typeface="Arial" charset="0"/>
              </a:rPr>
              <a:t>klei</a:t>
            </a:r>
            <a:r>
              <a:rPr lang="en-US" sz="900" dirty="0" smtClean="0">
                <a:cs typeface="Arial" charset="0"/>
              </a:rPr>
              <a:t> en </a:t>
            </a:r>
            <a:r>
              <a:rPr lang="en-US" sz="900" dirty="0" err="1" smtClean="0">
                <a:cs typeface="Arial" charset="0"/>
              </a:rPr>
              <a:t>zandkades</a:t>
            </a:r>
            <a:endParaRPr lang="en-US" sz="900" dirty="0">
              <a:cs typeface="Arial" charset="0"/>
            </a:endParaRPr>
          </a:p>
        </p:txBody>
      </p:sp>
      <p:sp>
        <p:nvSpPr>
          <p:cNvPr id="23579" name="Rectangle 418"/>
          <p:cNvSpPr>
            <a:spLocks noChangeArrowheads="1"/>
          </p:cNvSpPr>
          <p:nvPr/>
        </p:nvSpPr>
        <p:spPr bwMode="auto">
          <a:xfrm>
            <a:off x="7931150" y="3973513"/>
            <a:ext cx="712788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1, 5, 8, 9,11</a:t>
            </a:r>
          </a:p>
        </p:txBody>
      </p:sp>
      <p:cxnSp>
        <p:nvCxnSpPr>
          <p:cNvPr id="23580" name="AutoShape 110"/>
          <p:cNvCxnSpPr>
            <a:cxnSpLocks noChangeShapeType="1"/>
          </p:cNvCxnSpPr>
          <p:nvPr/>
        </p:nvCxnSpPr>
        <p:spPr bwMode="auto">
          <a:xfrm rot="16200000" flipH="1">
            <a:off x="7196931" y="2882107"/>
            <a:ext cx="989013" cy="1193800"/>
          </a:xfrm>
          <a:prstGeom prst="bentConnector3">
            <a:avLst>
              <a:gd name="adj1" fmla="val 49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81" name="Text Box 430"/>
          <p:cNvSpPr txBox="1">
            <a:spLocks noChangeArrowheads="1"/>
          </p:cNvSpPr>
          <p:nvPr/>
        </p:nvSpPr>
        <p:spPr bwMode="auto">
          <a:xfrm>
            <a:off x="7885113" y="3641725"/>
            <a:ext cx="865187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Ja (alleen dry)</a:t>
            </a:r>
          </a:p>
        </p:txBody>
      </p:sp>
      <p:sp>
        <p:nvSpPr>
          <p:cNvPr id="23582" name="Rectangle 417"/>
          <p:cNvSpPr>
            <a:spLocks noChangeArrowheads="1"/>
          </p:cNvSpPr>
          <p:nvPr/>
        </p:nvSpPr>
        <p:spPr bwMode="auto">
          <a:xfrm>
            <a:off x="3708400" y="3986213"/>
            <a:ext cx="714375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5, 7</a:t>
            </a:r>
          </a:p>
        </p:txBody>
      </p:sp>
      <p:sp>
        <p:nvSpPr>
          <p:cNvPr id="23583" name="Rectangle 418"/>
          <p:cNvSpPr>
            <a:spLocks noChangeArrowheads="1"/>
          </p:cNvSpPr>
          <p:nvPr/>
        </p:nvSpPr>
        <p:spPr bwMode="auto">
          <a:xfrm>
            <a:off x="4481513" y="3986213"/>
            <a:ext cx="712787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1, 3, 5, </a:t>
            </a:r>
          </a:p>
          <a:p>
            <a:pPr algn="ctr"/>
            <a:r>
              <a:rPr lang="en-US" sz="900"/>
              <a:t>7, 9, 10, 11</a:t>
            </a:r>
          </a:p>
        </p:txBody>
      </p:sp>
      <p:sp>
        <p:nvSpPr>
          <p:cNvPr id="23584" name="Rectangle 418"/>
          <p:cNvSpPr>
            <a:spLocks noChangeArrowheads="1"/>
          </p:cNvSpPr>
          <p:nvPr/>
        </p:nvSpPr>
        <p:spPr bwMode="auto">
          <a:xfrm>
            <a:off x="5267325" y="3986213"/>
            <a:ext cx="712788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1, 5, 7, 9, 11</a:t>
            </a:r>
          </a:p>
        </p:txBody>
      </p:sp>
      <p:cxnSp>
        <p:nvCxnSpPr>
          <p:cNvPr id="23585" name="AutoShape 121"/>
          <p:cNvCxnSpPr>
            <a:cxnSpLocks noChangeShapeType="1"/>
            <a:stCxn id="23561" idx="2"/>
          </p:cNvCxnSpPr>
          <p:nvPr/>
        </p:nvCxnSpPr>
        <p:spPr bwMode="auto">
          <a:xfrm rot="5400000">
            <a:off x="3742532" y="3305969"/>
            <a:ext cx="1003300" cy="3571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86" name="AutoShape 122"/>
          <p:cNvCxnSpPr>
            <a:cxnSpLocks noChangeShapeType="1"/>
            <a:stCxn id="23561" idx="2"/>
          </p:cNvCxnSpPr>
          <p:nvPr/>
        </p:nvCxnSpPr>
        <p:spPr bwMode="auto">
          <a:xfrm rot="16200000" flipH="1">
            <a:off x="4129088" y="3276600"/>
            <a:ext cx="1003300" cy="4159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87" name="AutoShape 123"/>
          <p:cNvCxnSpPr>
            <a:cxnSpLocks noChangeShapeType="1"/>
            <a:stCxn id="23561" idx="2"/>
          </p:cNvCxnSpPr>
          <p:nvPr/>
        </p:nvCxnSpPr>
        <p:spPr bwMode="auto">
          <a:xfrm rot="16200000" flipH="1">
            <a:off x="4521994" y="2883694"/>
            <a:ext cx="1003300" cy="12017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88" name="Text Box 424"/>
          <p:cNvSpPr txBox="1">
            <a:spLocks noChangeArrowheads="1"/>
          </p:cNvSpPr>
          <p:nvPr/>
        </p:nvSpPr>
        <p:spPr bwMode="auto">
          <a:xfrm>
            <a:off x="3971925" y="3652838"/>
            <a:ext cx="241300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nee</a:t>
            </a:r>
          </a:p>
        </p:txBody>
      </p:sp>
      <p:sp>
        <p:nvSpPr>
          <p:cNvPr id="23589" name="Text Box 430"/>
          <p:cNvSpPr txBox="1">
            <a:spLocks noChangeArrowheads="1"/>
          </p:cNvSpPr>
          <p:nvPr/>
        </p:nvSpPr>
        <p:spPr bwMode="auto">
          <a:xfrm>
            <a:off x="4403725" y="3652838"/>
            <a:ext cx="889000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Ja (dry en wet)</a:t>
            </a:r>
          </a:p>
        </p:txBody>
      </p:sp>
      <p:sp>
        <p:nvSpPr>
          <p:cNvPr id="23590" name="Text Box 430"/>
          <p:cNvSpPr txBox="1">
            <a:spLocks noChangeArrowheads="1"/>
          </p:cNvSpPr>
          <p:nvPr/>
        </p:nvSpPr>
        <p:spPr bwMode="auto">
          <a:xfrm>
            <a:off x="5219700" y="3646488"/>
            <a:ext cx="865188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900"/>
              <a:t>Ja (alleen dry)</a:t>
            </a:r>
          </a:p>
        </p:txBody>
      </p:sp>
      <p:sp>
        <p:nvSpPr>
          <p:cNvPr id="23591" name="Rectangle 417"/>
          <p:cNvSpPr>
            <a:spLocks noChangeArrowheads="1"/>
          </p:cNvSpPr>
          <p:nvPr/>
        </p:nvSpPr>
        <p:spPr bwMode="auto">
          <a:xfrm>
            <a:off x="1116013" y="3990975"/>
            <a:ext cx="714375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6, 8</a:t>
            </a:r>
          </a:p>
        </p:txBody>
      </p:sp>
      <p:sp>
        <p:nvSpPr>
          <p:cNvPr id="23592" name="Rectangle 418"/>
          <p:cNvSpPr>
            <a:spLocks noChangeArrowheads="1"/>
          </p:cNvSpPr>
          <p:nvPr/>
        </p:nvSpPr>
        <p:spPr bwMode="auto">
          <a:xfrm>
            <a:off x="1889125" y="3990975"/>
            <a:ext cx="712788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2, 4, 6, </a:t>
            </a:r>
          </a:p>
          <a:p>
            <a:pPr algn="ctr"/>
            <a:r>
              <a:rPr lang="en-US" sz="900"/>
              <a:t>8, 9, 10, 11</a:t>
            </a:r>
          </a:p>
        </p:txBody>
      </p:sp>
      <p:sp>
        <p:nvSpPr>
          <p:cNvPr id="23593" name="Rectangle 418"/>
          <p:cNvSpPr>
            <a:spLocks noChangeArrowheads="1"/>
          </p:cNvSpPr>
          <p:nvPr/>
        </p:nvSpPr>
        <p:spPr bwMode="auto">
          <a:xfrm>
            <a:off x="2674938" y="3990975"/>
            <a:ext cx="712787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900"/>
              <a:t>Scenario</a:t>
            </a:r>
          </a:p>
          <a:p>
            <a:pPr algn="ctr"/>
            <a:r>
              <a:rPr lang="en-US" sz="900"/>
              <a:t>2, 6, 8, 9, 11</a:t>
            </a:r>
          </a:p>
        </p:txBody>
      </p:sp>
      <p:cxnSp>
        <p:nvCxnSpPr>
          <p:cNvPr id="23594" name="AutoShape 128"/>
          <p:cNvCxnSpPr>
            <a:cxnSpLocks noChangeShapeType="1"/>
          </p:cNvCxnSpPr>
          <p:nvPr/>
        </p:nvCxnSpPr>
        <p:spPr bwMode="auto">
          <a:xfrm rot="5400000">
            <a:off x="1150144" y="3310731"/>
            <a:ext cx="1003300" cy="3571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95" name="AutoShape 129"/>
          <p:cNvCxnSpPr>
            <a:cxnSpLocks noChangeShapeType="1"/>
          </p:cNvCxnSpPr>
          <p:nvPr/>
        </p:nvCxnSpPr>
        <p:spPr bwMode="auto">
          <a:xfrm rot="16200000" flipH="1">
            <a:off x="1536701" y="3281362"/>
            <a:ext cx="1003300" cy="4159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96" name="AutoShape 130"/>
          <p:cNvCxnSpPr>
            <a:cxnSpLocks noChangeShapeType="1"/>
          </p:cNvCxnSpPr>
          <p:nvPr/>
        </p:nvCxnSpPr>
        <p:spPr bwMode="auto">
          <a:xfrm rot="16200000" flipH="1">
            <a:off x="1929607" y="2888456"/>
            <a:ext cx="1003300" cy="12017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97" name="Text Box 424"/>
          <p:cNvSpPr txBox="1">
            <a:spLocks noChangeArrowheads="1"/>
          </p:cNvSpPr>
          <p:nvPr/>
        </p:nvSpPr>
        <p:spPr bwMode="auto">
          <a:xfrm>
            <a:off x="1379538" y="3652838"/>
            <a:ext cx="241300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nee</a:t>
            </a:r>
          </a:p>
        </p:txBody>
      </p:sp>
      <p:sp>
        <p:nvSpPr>
          <p:cNvPr id="23598" name="Text Box 430"/>
          <p:cNvSpPr txBox="1">
            <a:spLocks noChangeArrowheads="1"/>
          </p:cNvSpPr>
          <p:nvPr/>
        </p:nvSpPr>
        <p:spPr bwMode="auto">
          <a:xfrm>
            <a:off x="1811338" y="3652838"/>
            <a:ext cx="889000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/>
              <a:t>Ja (dry en wet)</a:t>
            </a:r>
          </a:p>
        </p:txBody>
      </p:sp>
      <p:sp>
        <p:nvSpPr>
          <p:cNvPr id="23599" name="Text Box 410"/>
          <p:cNvSpPr txBox="1">
            <a:spLocks noChangeArrowheads="1"/>
          </p:cNvSpPr>
          <p:nvPr/>
        </p:nvSpPr>
        <p:spPr bwMode="auto">
          <a:xfrm>
            <a:off x="1258888" y="2420938"/>
            <a:ext cx="1155700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900"/>
              <a:t>Nee (wet en dry)</a:t>
            </a:r>
          </a:p>
        </p:txBody>
      </p:sp>
      <p:sp>
        <p:nvSpPr>
          <p:cNvPr id="23600" name="Text Box 430"/>
          <p:cNvSpPr txBox="1">
            <a:spLocks noChangeArrowheads="1"/>
          </p:cNvSpPr>
          <p:nvPr/>
        </p:nvSpPr>
        <p:spPr bwMode="auto">
          <a:xfrm>
            <a:off x="2627313" y="3652838"/>
            <a:ext cx="865187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900"/>
              <a:t>Ja (alleen dry)</a:t>
            </a:r>
          </a:p>
        </p:txBody>
      </p:sp>
    </p:spTree>
    <p:extLst>
      <p:ext uri="{BB962C8B-B14F-4D97-AF65-F5344CB8AC3E}">
        <p14:creationId xmlns:p14="http://schemas.microsoft.com/office/powerpoint/2010/main" val="338134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538163" y="333375"/>
            <a:ext cx="2520950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/>
              <a:t>Boezempeil </a:t>
            </a:r>
            <a:r>
              <a:rPr lang="en-US" sz="1400">
                <a:cs typeface="Arial" charset="0"/>
              </a:rPr>
              <a:t>≤ </a:t>
            </a:r>
          </a:p>
          <a:p>
            <a:pPr algn="ctr"/>
            <a:r>
              <a:rPr lang="en-US" sz="1400">
                <a:cs typeface="Arial" charset="0"/>
              </a:rPr>
              <a:t>stijghoogte eerste WVP</a:t>
            </a:r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538163" y="5589588"/>
            <a:ext cx="2520950" cy="93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 u="sng">
                <a:ea typeface="ＭＳ Ｐゴシック" pitchFamily="34" charset="-128"/>
              </a:rPr>
              <a:t>Geen</a:t>
            </a:r>
            <a:r>
              <a:rPr lang="en-US" sz="1400">
                <a:ea typeface="ＭＳ Ｐゴシック" pitchFamily="34" charset="-128"/>
              </a:rPr>
              <a:t> rekening houden met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hydraulische kortsluiting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6013450" y="5589588"/>
            <a:ext cx="2519363" cy="93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 u="sng">
                <a:ea typeface="ＭＳ Ｐゴシック" pitchFamily="34" charset="-128"/>
              </a:rPr>
              <a:t>Altijd</a:t>
            </a:r>
            <a:r>
              <a:rPr lang="en-US" sz="1400">
                <a:ea typeface="ＭＳ Ｐゴシック" pitchFamily="34" charset="-128"/>
              </a:rPr>
              <a:t> rekening houden met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hydraulische kortsluiting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2408238" y="1628775"/>
            <a:ext cx="4249737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>
                <a:ea typeface="ＭＳ Ｐゴシック" pitchFamily="34" charset="-128"/>
              </a:rPr>
              <a:t>Ter plaatse van boezembodem ligt minimaal 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een 2 m dikke waterremmende laag 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met een volumiek gewicht van minimaal 12 kN/m2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2408238" y="2924175"/>
            <a:ext cx="4249737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>
                <a:ea typeface="ＭＳ Ｐゴシック" pitchFamily="34" charset="-128"/>
              </a:rPr>
              <a:t>Droogtegevoelige kade?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Verval over kade </a:t>
            </a:r>
            <a:r>
              <a:rPr lang="en-US" sz="1400">
                <a:ea typeface="ＭＳ Ｐゴシック" pitchFamily="34" charset="-128"/>
                <a:cs typeface="Arial" charset="0"/>
              </a:rPr>
              <a:t>&gt; 1 m en sprake van Veenkade en</a:t>
            </a:r>
          </a:p>
          <a:p>
            <a:pPr algn="ctr"/>
            <a:r>
              <a:rPr lang="en-US" sz="1400">
                <a:ea typeface="ＭＳ Ｐゴシック" pitchFamily="34" charset="-128"/>
                <a:cs typeface="Arial" charset="0"/>
              </a:rPr>
              <a:t>opdrijfveiligheid onder droge omstandigheden &lt; 1,2</a:t>
            </a:r>
          </a:p>
        </p:txBody>
      </p:sp>
      <p:sp>
        <p:nvSpPr>
          <p:cNvPr id="24584" name="Rectangle 10"/>
          <p:cNvSpPr>
            <a:spLocks noChangeArrowheads="1"/>
          </p:cNvSpPr>
          <p:nvPr/>
        </p:nvSpPr>
        <p:spPr bwMode="auto">
          <a:xfrm>
            <a:off x="3275013" y="5589588"/>
            <a:ext cx="2520950" cy="93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 u="sng">
                <a:ea typeface="ＭＳ Ｐゴシック" pitchFamily="34" charset="-128"/>
              </a:rPr>
              <a:t>Onder droge omstandigheden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 rekening houden met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hydraulische kortsluiting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24585" name="AutoShape 11"/>
          <p:cNvCxnSpPr>
            <a:cxnSpLocks noChangeShapeType="1"/>
            <a:stCxn id="24579" idx="2"/>
            <a:endCxn id="24580" idx="0"/>
          </p:cNvCxnSpPr>
          <p:nvPr/>
        </p:nvCxnSpPr>
        <p:spPr bwMode="auto">
          <a:xfrm rot="5400000">
            <a:off x="-361950" y="3429001"/>
            <a:ext cx="43211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6" name="AutoShape 12"/>
          <p:cNvCxnSpPr>
            <a:cxnSpLocks noChangeShapeType="1"/>
            <a:stCxn id="24579" idx="3"/>
            <a:endCxn id="24582" idx="0"/>
          </p:cNvCxnSpPr>
          <p:nvPr/>
        </p:nvCxnSpPr>
        <p:spPr bwMode="auto">
          <a:xfrm>
            <a:off x="3059113" y="801688"/>
            <a:ext cx="1474787" cy="82708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7" name="Rectangle 14"/>
          <p:cNvSpPr>
            <a:spLocks noChangeArrowheads="1"/>
          </p:cNvSpPr>
          <p:nvPr/>
        </p:nvSpPr>
        <p:spPr bwMode="auto">
          <a:xfrm>
            <a:off x="2408238" y="4221163"/>
            <a:ext cx="4249737" cy="93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>
                <a:ea typeface="ＭＳ Ｐゴシック" pitchFamily="34" charset="-128"/>
                <a:cs typeface="Arial" charset="0"/>
              </a:rPr>
              <a:t>dikte van de waterremmende lagen onder de</a:t>
            </a:r>
          </a:p>
          <a:p>
            <a:pPr algn="ctr"/>
            <a:r>
              <a:rPr lang="nl-NL" sz="1400">
                <a:ea typeface="ＭＳ Ｐゴシック" pitchFamily="34" charset="-128"/>
                <a:cs typeface="Arial" charset="0"/>
              </a:rPr>
              <a:t>boezembodem of  beschoeiing &lt;= 5 m of </a:t>
            </a:r>
          </a:p>
          <a:p>
            <a:pPr algn="ctr"/>
            <a:r>
              <a:rPr lang="nl-NL" sz="1400">
                <a:ea typeface="ＭＳ Ｐゴシック" pitchFamily="34" charset="-128"/>
                <a:cs typeface="Arial" charset="0"/>
              </a:rPr>
              <a:t>dikte van kleilaag in waterremmende laag &lt;= 2 meter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24588" name="AutoShape 15"/>
          <p:cNvCxnSpPr>
            <a:cxnSpLocks noChangeShapeType="1"/>
            <a:stCxn id="24582" idx="3"/>
            <a:endCxn id="24581" idx="0"/>
          </p:cNvCxnSpPr>
          <p:nvPr/>
        </p:nvCxnSpPr>
        <p:spPr bwMode="auto">
          <a:xfrm>
            <a:off x="6657975" y="2097088"/>
            <a:ext cx="615950" cy="34925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9" name="Text Box 16"/>
          <p:cNvSpPr txBox="1">
            <a:spLocks noChangeArrowheads="1"/>
          </p:cNvSpPr>
          <p:nvPr/>
        </p:nvSpPr>
        <p:spPr bwMode="auto">
          <a:xfrm>
            <a:off x="3127375" y="549275"/>
            <a:ext cx="4365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nee</a:t>
            </a:r>
          </a:p>
        </p:txBody>
      </p:sp>
      <p:sp>
        <p:nvSpPr>
          <p:cNvPr id="24590" name="Text Box 17"/>
          <p:cNvSpPr txBox="1">
            <a:spLocks noChangeArrowheads="1"/>
          </p:cNvSpPr>
          <p:nvPr/>
        </p:nvSpPr>
        <p:spPr bwMode="auto">
          <a:xfrm>
            <a:off x="1476375" y="1700213"/>
            <a:ext cx="301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ja</a:t>
            </a:r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4572000" y="2578100"/>
            <a:ext cx="301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ja</a:t>
            </a:r>
          </a:p>
        </p:txBody>
      </p:sp>
      <p:sp>
        <p:nvSpPr>
          <p:cNvPr id="24592" name="Text Box 19"/>
          <p:cNvSpPr txBox="1">
            <a:spLocks noChangeArrowheads="1"/>
          </p:cNvSpPr>
          <p:nvPr/>
        </p:nvSpPr>
        <p:spPr bwMode="auto">
          <a:xfrm>
            <a:off x="6729413" y="1844675"/>
            <a:ext cx="4365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nee</a:t>
            </a:r>
          </a:p>
        </p:txBody>
      </p:sp>
      <p:cxnSp>
        <p:nvCxnSpPr>
          <p:cNvPr id="24593" name="AutoShape 22"/>
          <p:cNvCxnSpPr>
            <a:cxnSpLocks noChangeShapeType="1"/>
            <a:stCxn id="24582" idx="2"/>
            <a:endCxn id="24583" idx="0"/>
          </p:cNvCxnSpPr>
          <p:nvPr/>
        </p:nvCxnSpPr>
        <p:spPr bwMode="auto">
          <a:xfrm rot="5400000">
            <a:off x="4353719" y="274399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4" name="AutoShape 23"/>
          <p:cNvCxnSpPr>
            <a:cxnSpLocks noChangeShapeType="1"/>
            <a:stCxn id="24583" idx="2"/>
            <a:endCxn id="24587" idx="0"/>
          </p:cNvCxnSpPr>
          <p:nvPr/>
        </p:nvCxnSpPr>
        <p:spPr bwMode="auto">
          <a:xfrm rot="5400000">
            <a:off x="4352925" y="4040188"/>
            <a:ext cx="361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5" name="AutoShape 24"/>
          <p:cNvCxnSpPr>
            <a:cxnSpLocks noChangeShapeType="1"/>
            <a:stCxn id="24587" idx="2"/>
            <a:endCxn id="24584" idx="0"/>
          </p:cNvCxnSpPr>
          <p:nvPr/>
        </p:nvCxnSpPr>
        <p:spPr bwMode="auto">
          <a:xfrm rot="16200000" flipH="1">
            <a:off x="4318000" y="5372100"/>
            <a:ext cx="433388" cy="1588"/>
          </a:xfrm>
          <a:prstGeom prst="bentConnector3">
            <a:avLst>
              <a:gd name="adj1" fmla="val 4981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6" name="Text Box 25"/>
          <p:cNvSpPr txBox="1">
            <a:spLocks noChangeArrowheads="1"/>
          </p:cNvSpPr>
          <p:nvPr/>
        </p:nvSpPr>
        <p:spPr bwMode="auto">
          <a:xfrm>
            <a:off x="4572000" y="3860800"/>
            <a:ext cx="301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ja</a:t>
            </a:r>
          </a:p>
        </p:txBody>
      </p:sp>
      <p:sp>
        <p:nvSpPr>
          <p:cNvPr id="24597" name="Text Box 26"/>
          <p:cNvSpPr txBox="1">
            <a:spLocks noChangeArrowheads="1"/>
          </p:cNvSpPr>
          <p:nvPr/>
        </p:nvSpPr>
        <p:spPr bwMode="auto">
          <a:xfrm>
            <a:off x="4572000" y="5157788"/>
            <a:ext cx="301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ja</a:t>
            </a:r>
          </a:p>
        </p:txBody>
      </p:sp>
      <p:sp>
        <p:nvSpPr>
          <p:cNvPr id="24598" name="Text Box 27"/>
          <p:cNvSpPr txBox="1">
            <a:spLocks noChangeArrowheads="1"/>
          </p:cNvSpPr>
          <p:nvPr/>
        </p:nvSpPr>
        <p:spPr bwMode="auto">
          <a:xfrm>
            <a:off x="1908175" y="3141663"/>
            <a:ext cx="4365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nee</a:t>
            </a:r>
          </a:p>
        </p:txBody>
      </p:sp>
      <p:sp>
        <p:nvSpPr>
          <p:cNvPr id="24599" name="Text Box 28"/>
          <p:cNvSpPr txBox="1">
            <a:spLocks noChangeArrowheads="1"/>
          </p:cNvSpPr>
          <p:nvPr/>
        </p:nvSpPr>
        <p:spPr bwMode="auto">
          <a:xfrm>
            <a:off x="1909763" y="4378325"/>
            <a:ext cx="4365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nee</a:t>
            </a:r>
          </a:p>
        </p:txBody>
      </p:sp>
      <p:cxnSp>
        <p:nvCxnSpPr>
          <p:cNvPr id="24600" name="AutoShape 29"/>
          <p:cNvCxnSpPr>
            <a:cxnSpLocks noChangeShapeType="1"/>
            <a:stCxn id="24583" idx="1"/>
            <a:endCxn id="24580" idx="0"/>
          </p:cNvCxnSpPr>
          <p:nvPr/>
        </p:nvCxnSpPr>
        <p:spPr bwMode="auto">
          <a:xfrm rot="10800000" flipV="1">
            <a:off x="1798638" y="3392488"/>
            <a:ext cx="609600" cy="2197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01" name="AutoShape 30"/>
          <p:cNvCxnSpPr>
            <a:cxnSpLocks noChangeShapeType="1"/>
            <a:stCxn id="24587" idx="1"/>
            <a:endCxn id="24580" idx="0"/>
          </p:cNvCxnSpPr>
          <p:nvPr/>
        </p:nvCxnSpPr>
        <p:spPr bwMode="auto">
          <a:xfrm rot="10800000" flipV="1">
            <a:off x="1798638" y="4689475"/>
            <a:ext cx="609600" cy="90011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2" name="Afgeronde rechthoek 9"/>
          <p:cNvSpPr>
            <a:spLocks noChangeArrowheads="1"/>
          </p:cNvSpPr>
          <p:nvPr/>
        </p:nvSpPr>
        <p:spPr bwMode="auto">
          <a:xfrm>
            <a:off x="179388" y="188913"/>
            <a:ext cx="1152525" cy="2873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/>
              <a:t>Stap 1</a:t>
            </a:r>
          </a:p>
        </p:txBody>
      </p:sp>
      <p:sp>
        <p:nvSpPr>
          <p:cNvPr id="24603" name="Afgeronde rechthoek 37"/>
          <p:cNvSpPr>
            <a:spLocks noChangeArrowheads="1"/>
          </p:cNvSpPr>
          <p:nvPr/>
        </p:nvSpPr>
        <p:spPr bwMode="auto">
          <a:xfrm>
            <a:off x="2124075" y="1412875"/>
            <a:ext cx="1152525" cy="2873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/>
              <a:t>Stap 2</a:t>
            </a:r>
          </a:p>
        </p:txBody>
      </p:sp>
      <p:sp>
        <p:nvSpPr>
          <p:cNvPr id="24604" name="Afgeronde rechthoek 38"/>
          <p:cNvSpPr>
            <a:spLocks noChangeArrowheads="1"/>
          </p:cNvSpPr>
          <p:nvPr/>
        </p:nvSpPr>
        <p:spPr bwMode="auto">
          <a:xfrm>
            <a:off x="2124075" y="2708275"/>
            <a:ext cx="1152525" cy="288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/>
              <a:t>Stap 3</a:t>
            </a:r>
          </a:p>
        </p:txBody>
      </p:sp>
      <p:sp>
        <p:nvSpPr>
          <p:cNvPr id="24605" name="Afgeronde rechthoek 39"/>
          <p:cNvSpPr>
            <a:spLocks noChangeArrowheads="1"/>
          </p:cNvSpPr>
          <p:nvPr/>
        </p:nvSpPr>
        <p:spPr bwMode="auto">
          <a:xfrm>
            <a:off x="2124075" y="4005263"/>
            <a:ext cx="1152525" cy="2873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/>
              <a:t>Stap 4</a:t>
            </a:r>
          </a:p>
        </p:txBody>
      </p:sp>
    </p:spTree>
    <p:extLst>
      <p:ext uri="{BB962C8B-B14F-4D97-AF65-F5344CB8AC3E}">
        <p14:creationId xmlns:p14="http://schemas.microsoft.com/office/powerpoint/2010/main" val="17405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69670" y="1753495"/>
            <a:ext cx="8755162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396627 w 11062230"/>
              <a:gd name="connsiteY13" fmla="*/ 1731226 h 1936377"/>
              <a:gd name="connsiteX14" fmla="*/ 8552330 w 11062230"/>
              <a:gd name="connsiteY14" fmla="*/ 1344706 h 1936377"/>
              <a:gd name="connsiteX15" fmla="*/ 11062230 w 11062230"/>
              <a:gd name="connsiteY15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62230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552330" y="1344706"/>
                </a:lnTo>
                <a:lnTo>
                  <a:pt x="11062230" y="1344705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2" name="Straight Connector 11"/>
          <p:cNvCxnSpPr>
            <a:endCxn id="5" idx="0"/>
          </p:cNvCxnSpPr>
          <p:nvPr/>
        </p:nvCxnSpPr>
        <p:spPr>
          <a:xfrm>
            <a:off x="1382232" y="2390575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811834" y="1810671"/>
            <a:ext cx="9018" cy="55581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20" idx="0"/>
          </p:cNvCxnSpPr>
          <p:nvPr/>
        </p:nvCxnSpPr>
        <p:spPr>
          <a:xfrm flipH="1">
            <a:off x="4133124" y="1803696"/>
            <a:ext cx="7190" cy="58647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982983" y="2390385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Buitenkruin</a:t>
            </a:r>
            <a:endParaRPr lang="nl-NL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304785" y="2390173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Binnenkruin</a:t>
            </a:r>
            <a:endParaRPr lang="nl-NL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3156614" y="1977740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</a:t>
            </a:r>
            <a:endParaRPr lang="nl-NL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60394" y="2061991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Buitenteen</a:t>
            </a:r>
            <a:endParaRPr lang="nl-NL" sz="1400" dirty="0"/>
          </a:p>
        </p:txBody>
      </p:sp>
      <p:sp>
        <p:nvSpPr>
          <p:cNvPr id="11" name="Freeform 10"/>
          <p:cNvSpPr/>
          <p:nvPr/>
        </p:nvSpPr>
        <p:spPr>
          <a:xfrm>
            <a:off x="1382233" y="1382233"/>
            <a:ext cx="4669819" cy="1637414"/>
          </a:xfrm>
          <a:custGeom>
            <a:avLst/>
            <a:gdLst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36604 w 4486939"/>
              <a:gd name="connsiteY3" fmla="*/ 2126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21974 w 4486939"/>
              <a:gd name="connsiteY3" fmla="*/ 663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239017 w 4486939"/>
              <a:gd name="connsiteY3" fmla="*/ 6635 h 1637414"/>
              <a:gd name="connsiteX4" fmla="*/ 4486939 w 4486939"/>
              <a:gd name="connsiteY4" fmla="*/ 1371600 h 1637414"/>
              <a:gd name="connsiteX0" fmla="*/ 0 w 4721025"/>
              <a:gd name="connsiteY0" fmla="*/ 1637414 h 1637414"/>
              <a:gd name="connsiteX1" fmla="*/ 1424762 w 4721025"/>
              <a:gd name="connsiteY1" fmla="*/ 414669 h 1637414"/>
              <a:gd name="connsiteX2" fmla="*/ 1839431 w 4721025"/>
              <a:gd name="connsiteY2" fmla="*/ 0 h 1637414"/>
              <a:gd name="connsiteX3" fmla="*/ 3239017 w 4721025"/>
              <a:gd name="connsiteY3" fmla="*/ 6635 h 1637414"/>
              <a:gd name="connsiteX4" fmla="*/ 4721025 w 4721025"/>
              <a:gd name="connsiteY4" fmla="*/ 1371600 h 1637414"/>
              <a:gd name="connsiteX0" fmla="*/ 0 w 4669819"/>
              <a:gd name="connsiteY0" fmla="*/ 1637414 h 1637414"/>
              <a:gd name="connsiteX1" fmla="*/ 1424762 w 4669819"/>
              <a:gd name="connsiteY1" fmla="*/ 414669 h 1637414"/>
              <a:gd name="connsiteX2" fmla="*/ 1839431 w 4669819"/>
              <a:gd name="connsiteY2" fmla="*/ 0 h 1637414"/>
              <a:gd name="connsiteX3" fmla="*/ 3239017 w 4669819"/>
              <a:gd name="connsiteY3" fmla="*/ 6635 h 1637414"/>
              <a:gd name="connsiteX4" fmla="*/ 4669819 w 4669819"/>
              <a:gd name="connsiteY4" fmla="*/ 1393546 h 163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9819" h="1637414">
                <a:moveTo>
                  <a:pt x="0" y="1637414"/>
                </a:moveTo>
                <a:lnTo>
                  <a:pt x="1424762" y="414669"/>
                </a:lnTo>
                <a:lnTo>
                  <a:pt x="1839431" y="0"/>
                </a:lnTo>
                <a:lnTo>
                  <a:pt x="3239017" y="6635"/>
                </a:lnTo>
                <a:lnTo>
                  <a:pt x="4669819" y="1393546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820852" y="2021392"/>
            <a:ext cx="1326697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1382232" y="3016686"/>
            <a:ext cx="682438" cy="0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>
            <a:off x="1459601" y="2793678"/>
            <a:ext cx="446016" cy="446016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TextBox 39"/>
          <p:cNvSpPr txBox="1"/>
          <p:nvPr/>
        </p:nvSpPr>
        <p:spPr>
          <a:xfrm>
            <a:off x="1638719" y="2654408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a</a:t>
            </a:r>
            <a:endParaRPr lang="nl-NL" sz="1400" dirty="0">
              <a:latin typeface="Symbol" pitchFamily="18" charset="2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3250855" y="1250871"/>
            <a:ext cx="1350857" cy="1206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647996" y="943094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</a:t>
            </a:r>
            <a:endParaRPr lang="nl-NL" sz="1400" dirty="0"/>
          </a:p>
        </p:txBody>
      </p: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2694495" y="1679554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4038161" y="168859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Oval 44"/>
          <p:cNvSpPr/>
          <p:nvPr/>
        </p:nvSpPr>
        <p:spPr>
          <a:xfrm>
            <a:off x="3100390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Oval 45"/>
          <p:cNvSpPr/>
          <p:nvPr/>
        </p:nvSpPr>
        <p:spPr>
          <a:xfrm>
            <a:off x="4545053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5949854" y="2666747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Freeform 30"/>
          <p:cNvSpPr/>
          <p:nvPr/>
        </p:nvSpPr>
        <p:spPr>
          <a:xfrm>
            <a:off x="2816352" y="1784909"/>
            <a:ext cx="2275027" cy="987552"/>
          </a:xfrm>
          <a:custGeom>
            <a:avLst/>
            <a:gdLst>
              <a:gd name="connsiteX0" fmla="*/ 0 w 2275027"/>
              <a:gd name="connsiteY0" fmla="*/ 0 h 987552"/>
              <a:gd name="connsiteX1" fmla="*/ 0 w 2275027"/>
              <a:gd name="connsiteY1" fmla="*/ 0 h 987552"/>
              <a:gd name="connsiteX2" fmla="*/ 1316736 w 2275027"/>
              <a:gd name="connsiteY2" fmla="*/ 7315 h 987552"/>
              <a:gd name="connsiteX3" fmla="*/ 2275027 w 2275027"/>
              <a:gd name="connsiteY3" fmla="*/ 987552 h 98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027" h="987552">
                <a:moveTo>
                  <a:pt x="0" y="0"/>
                </a:moveTo>
                <a:lnTo>
                  <a:pt x="0" y="0"/>
                </a:lnTo>
                <a:lnTo>
                  <a:pt x="1316736" y="7315"/>
                </a:lnTo>
                <a:lnTo>
                  <a:pt x="2275027" y="987552"/>
                </a:lnTo>
              </a:path>
            </a:pathLst>
          </a:custGeom>
          <a:noFill/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4408941" y="2774065"/>
            <a:ext cx="68243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395390" y="2430970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b</a:t>
            </a:r>
            <a:endParaRPr lang="nl-NL" sz="1400" dirty="0">
              <a:latin typeface="Symbol" pitchFamily="18" charset="2"/>
            </a:endParaRPr>
          </a:p>
        </p:txBody>
      </p:sp>
      <p:sp>
        <p:nvSpPr>
          <p:cNvPr id="51" name="Arc 50"/>
          <p:cNvSpPr/>
          <p:nvPr/>
        </p:nvSpPr>
        <p:spPr>
          <a:xfrm rot="15300000">
            <a:off x="4761690" y="2580008"/>
            <a:ext cx="318000" cy="3180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Arc 52"/>
          <p:cNvSpPr/>
          <p:nvPr/>
        </p:nvSpPr>
        <p:spPr>
          <a:xfrm>
            <a:off x="2837036" y="1554780"/>
            <a:ext cx="446016" cy="446016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8" name="TextBox 57"/>
          <p:cNvSpPr txBox="1"/>
          <p:nvPr/>
        </p:nvSpPr>
        <p:spPr>
          <a:xfrm>
            <a:off x="3016154" y="1415510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a</a:t>
            </a:r>
            <a:endParaRPr lang="nl-NL" sz="1400" dirty="0">
              <a:latin typeface="Symbol" pitchFamily="18" charset="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319983" y="2422291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b</a:t>
            </a:r>
            <a:endParaRPr lang="nl-NL" sz="1400" dirty="0">
              <a:latin typeface="Symbol" pitchFamily="18" charset="2"/>
            </a:endParaRPr>
          </a:p>
        </p:txBody>
      </p:sp>
      <p:sp>
        <p:nvSpPr>
          <p:cNvPr id="60" name="Arc 59"/>
          <p:cNvSpPr/>
          <p:nvPr/>
        </p:nvSpPr>
        <p:spPr>
          <a:xfrm rot="15300000">
            <a:off x="5686283" y="2571329"/>
            <a:ext cx="318000" cy="3180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1" name="Straight Connector 60"/>
          <p:cNvCxnSpPr/>
          <p:nvPr/>
        </p:nvCxnSpPr>
        <p:spPr>
          <a:xfrm flipH="1">
            <a:off x="2520149" y="1391153"/>
            <a:ext cx="682438" cy="0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949224" y="1228343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 smtClean="0"/>
              <a:t>DTH</a:t>
            </a:r>
            <a:endParaRPr lang="nl-NL" sz="1400" dirty="0"/>
          </a:p>
        </p:txBody>
      </p:sp>
      <p:cxnSp>
        <p:nvCxnSpPr>
          <p:cNvPr id="63" name="Straight Connector 62"/>
          <p:cNvCxnSpPr/>
          <p:nvPr/>
        </p:nvCxnSpPr>
        <p:spPr>
          <a:xfrm>
            <a:off x="5077393" y="2774065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249055" y="328031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36647402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809504" y="772680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 profiel</a:t>
            </a:r>
            <a:endParaRPr lang="nl-NL" sz="1400" dirty="0"/>
          </a:p>
        </p:txBody>
      </p:sp>
      <p:sp>
        <p:nvSpPr>
          <p:cNvPr id="5" name="Oval 4"/>
          <p:cNvSpPr/>
          <p:nvPr/>
        </p:nvSpPr>
        <p:spPr>
          <a:xfrm>
            <a:off x="1229030" y="228233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Freeform 3"/>
          <p:cNvSpPr/>
          <p:nvPr/>
        </p:nvSpPr>
        <p:spPr>
          <a:xfrm>
            <a:off x="148856" y="1913860"/>
            <a:ext cx="2838893" cy="637954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8893" h="637954">
                <a:moveTo>
                  <a:pt x="0" y="637954"/>
                </a:moveTo>
                <a:lnTo>
                  <a:pt x="489097" y="606056"/>
                </a:lnTo>
                <a:lnTo>
                  <a:pt x="1201479" y="489098"/>
                </a:lnTo>
                <a:lnTo>
                  <a:pt x="1881963" y="63796"/>
                </a:lnTo>
                <a:lnTo>
                  <a:pt x="2509284" y="31898"/>
                </a:lnTo>
                <a:lnTo>
                  <a:pt x="2838893" y="0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Freeform 8"/>
          <p:cNvSpPr/>
          <p:nvPr/>
        </p:nvSpPr>
        <p:spPr>
          <a:xfrm>
            <a:off x="2987749" y="1244009"/>
            <a:ext cx="2923953" cy="723014"/>
          </a:xfrm>
          <a:custGeom>
            <a:avLst/>
            <a:gdLst>
              <a:gd name="connsiteX0" fmla="*/ 0 w 2892056"/>
              <a:gd name="connsiteY0" fmla="*/ 669851 h 723014"/>
              <a:gd name="connsiteX1" fmla="*/ 233916 w 2892056"/>
              <a:gd name="connsiteY1" fmla="*/ 467833 h 723014"/>
              <a:gd name="connsiteX2" fmla="*/ 648586 w 2892056"/>
              <a:gd name="connsiteY2" fmla="*/ 170121 h 723014"/>
              <a:gd name="connsiteX3" fmla="*/ 893135 w 2892056"/>
              <a:gd name="connsiteY3" fmla="*/ 10633 h 723014"/>
              <a:gd name="connsiteX4" fmla="*/ 1339702 w 2892056"/>
              <a:gd name="connsiteY4" fmla="*/ 0 h 723014"/>
              <a:gd name="connsiteX5" fmla="*/ 1616149 w 2892056"/>
              <a:gd name="connsiteY5" fmla="*/ 10633 h 723014"/>
              <a:gd name="connsiteX6" fmla="*/ 1871330 w 2892056"/>
              <a:gd name="connsiteY6" fmla="*/ 10633 h 723014"/>
              <a:gd name="connsiteX7" fmla="*/ 2083981 w 2892056"/>
              <a:gd name="connsiteY7" fmla="*/ 265814 h 723014"/>
              <a:gd name="connsiteX8" fmla="*/ 2169042 w 2892056"/>
              <a:gd name="connsiteY8" fmla="*/ 457200 h 723014"/>
              <a:gd name="connsiteX9" fmla="*/ 2275367 w 2892056"/>
              <a:gd name="connsiteY9" fmla="*/ 563526 h 723014"/>
              <a:gd name="connsiteX10" fmla="*/ 2381693 w 2892056"/>
              <a:gd name="connsiteY10" fmla="*/ 648586 h 723014"/>
              <a:gd name="connsiteX11" fmla="*/ 2573079 w 2892056"/>
              <a:gd name="connsiteY11" fmla="*/ 723014 h 723014"/>
              <a:gd name="connsiteX12" fmla="*/ 2892056 w 2892056"/>
              <a:gd name="connsiteY12" fmla="*/ 723014 h 723014"/>
              <a:gd name="connsiteX0" fmla="*/ 0 w 2955851"/>
              <a:gd name="connsiteY0" fmla="*/ 669851 h 723014"/>
              <a:gd name="connsiteX1" fmla="*/ 233916 w 2955851"/>
              <a:gd name="connsiteY1" fmla="*/ 467833 h 723014"/>
              <a:gd name="connsiteX2" fmla="*/ 648586 w 2955851"/>
              <a:gd name="connsiteY2" fmla="*/ 170121 h 723014"/>
              <a:gd name="connsiteX3" fmla="*/ 893135 w 2955851"/>
              <a:gd name="connsiteY3" fmla="*/ 10633 h 723014"/>
              <a:gd name="connsiteX4" fmla="*/ 1339702 w 2955851"/>
              <a:gd name="connsiteY4" fmla="*/ 0 h 723014"/>
              <a:gd name="connsiteX5" fmla="*/ 1616149 w 2955851"/>
              <a:gd name="connsiteY5" fmla="*/ 10633 h 723014"/>
              <a:gd name="connsiteX6" fmla="*/ 1871330 w 2955851"/>
              <a:gd name="connsiteY6" fmla="*/ 10633 h 723014"/>
              <a:gd name="connsiteX7" fmla="*/ 2083981 w 2955851"/>
              <a:gd name="connsiteY7" fmla="*/ 265814 h 723014"/>
              <a:gd name="connsiteX8" fmla="*/ 2169042 w 2955851"/>
              <a:gd name="connsiteY8" fmla="*/ 457200 h 723014"/>
              <a:gd name="connsiteX9" fmla="*/ 2275367 w 2955851"/>
              <a:gd name="connsiteY9" fmla="*/ 563526 h 723014"/>
              <a:gd name="connsiteX10" fmla="*/ 2381693 w 2955851"/>
              <a:gd name="connsiteY10" fmla="*/ 648586 h 723014"/>
              <a:gd name="connsiteX11" fmla="*/ 2573079 w 2955851"/>
              <a:gd name="connsiteY11" fmla="*/ 723014 h 723014"/>
              <a:gd name="connsiteX12" fmla="*/ 2955851 w 2955851"/>
              <a:gd name="connsiteY12" fmla="*/ 723014 h 723014"/>
              <a:gd name="connsiteX0" fmla="*/ 0 w 2923953"/>
              <a:gd name="connsiteY0" fmla="*/ 669851 h 723014"/>
              <a:gd name="connsiteX1" fmla="*/ 233916 w 2923953"/>
              <a:gd name="connsiteY1" fmla="*/ 467833 h 723014"/>
              <a:gd name="connsiteX2" fmla="*/ 648586 w 2923953"/>
              <a:gd name="connsiteY2" fmla="*/ 170121 h 723014"/>
              <a:gd name="connsiteX3" fmla="*/ 893135 w 2923953"/>
              <a:gd name="connsiteY3" fmla="*/ 10633 h 723014"/>
              <a:gd name="connsiteX4" fmla="*/ 1339702 w 2923953"/>
              <a:gd name="connsiteY4" fmla="*/ 0 h 723014"/>
              <a:gd name="connsiteX5" fmla="*/ 1616149 w 2923953"/>
              <a:gd name="connsiteY5" fmla="*/ 10633 h 723014"/>
              <a:gd name="connsiteX6" fmla="*/ 1871330 w 2923953"/>
              <a:gd name="connsiteY6" fmla="*/ 10633 h 723014"/>
              <a:gd name="connsiteX7" fmla="*/ 2083981 w 2923953"/>
              <a:gd name="connsiteY7" fmla="*/ 265814 h 723014"/>
              <a:gd name="connsiteX8" fmla="*/ 2169042 w 2923953"/>
              <a:gd name="connsiteY8" fmla="*/ 457200 h 723014"/>
              <a:gd name="connsiteX9" fmla="*/ 2275367 w 2923953"/>
              <a:gd name="connsiteY9" fmla="*/ 563526 h 723014"/>
              <a:gd name="connsiteX10" fmla="*/ 2381693 w 2923953"/>
              <a:gd name="connsiteY10" fmla="*/ 648586 h 723014"/>
              <a:gd name="connsiteX11" fmla="*/ 2573079 w 2923953"/>
              <a:gd name="connsiteY11" fmla="*/ 723014 h 723014"/>
              <a:gd name="connsiteX12" fmla="*/ 2923953 w 2923953"/>
              <a:gd name="connsiteY12" fmla="*/ 723014 h 72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3953" h="723014">
                <a:moveTo>
                  <a:pt x="0" y="669851"/>
                </a:moveTo>
                <a:lnTo>
                  <a:pt x="233916" y="467833"/>
                </a:lnTo>
                <a:lnTo>
                  <a:pt x="648586" y="170121"/>
                </a:lnTo>
                <a:lnTo>
                  <a:pt x="893135" y="10633"/>
                </a:lnTo>
                <a:lnTo>
                  <a:pt x="1339702" y="0"/>
                </a:lnTo>
                <a:lnTo>
                  <a:pt x="1616149" y="10633"/>
                </a:lnTo>
                <a:lnTo>
                  <a:pt x="1871330" y="10633"/>
                </a:lnTo>
                <a:lnTo>
                  <a:pt x="2083981" y="265814"/>
                </a:lnTo>
                <a:lnTo>
                  <a:pt x="2169042" y="457200"/>
                </a:lnTo>
                <a:lnTo>
                  <a:pt x="2275367" y="563526"/>
                </a:lnTo>
                <a:lnTo>
                  <a:pt x="2381693" y="648586"/>
                </a:lnTo>
                <a:lnTo>
                  <a:pt x="2573079" y="723014"/>
                </a:lnTo>
                <a:lnTo>
                  <a:pt x="2923953" y="723014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Freeform 9"/>
          <p:cNvSpPr/>
          <p:nvPr/>
        </p:nvSpPr>
        <p:spPr>
          <a:xfrm>
            <a:off x="2977116" y="1031358"/>
            <a:ext cx="2945219" cy="935665"/>
          </a:xfrm>
          <a:custGeom>
            <a:avLst/>
            <a:gdLst>
              <a:gd name="connsiteX0" fmla="*/ 0 w 2945219"/>
              <a:gd name="connsiteY0" fmla="*/ 893135 h 935665"/>
              <a:gd name="connsiteX1" fmla="*/ 1222744 w 2945219"/>
              <a:gd name="connsiteY1" fmla="*/ 0 h 935665"/>
              <a:gd name="connsiteX2" fmla="*/ 2243470 w 2945219"/>
              <a:gd name="connsiteY2" fmla="*/ 0 h 935665"/>
              <a:gd name="connsiteX3" fmla="*/ 2945219 w 2945219"/>
              <a:gd name="connsiteY3" fmla="*/ 935665 h 9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5219" h="935665">
                <a:moveTo>
                  <a:pt x="0" y="893135"/>
                </a:moveTo>
                <a:lnTo>
                  <a:pt x="1222744" y="0"/>
                </a:lnTo>
                <a:lnTo>
                  <a:pt x="2243470" y="0"/>
                </a:lnTo>
                <a:lnTo>
                  <a:pt x="2945219" y="935665"/>
                </a:lnTo>
              </a:path>
            </a:pathLst>
          </a:cu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Freeform 12"/>
          <p:cNvSpPr/>
          <p:nvPr/>
        </p:nvSpPr>
        <p:spPr>
          <a:xfrm>
            <a:off x="5922335" y="1967022"/>
            <a:ext cx="3094074" cy="531628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94074" h="531628">
                <a:moveTo>
                  <a:pt x="0" y="0"/>
                </a:moveTo>
                <a:lnTo>
                  <a:pt x="212651" y="10633"/>
                </a:lnTo>
                <a:lnTo>
                  <a:pt x="425302" y="42530"/>
                </a:lnTo>
                <a:lnTo>
                  <a:pt x="754912" y="85061"/>
                </a:lnTo>
                <a:lnTo>
                  <a:pt x="903767" y="127591"/>
                </a:lnTo>
                <a:lnTo>
                  <a:pt x="1329070" y="446568"/>
                </a:lnTo>
                <a:lnTo>
                  <a:pt x="1722474" y="520996"/>
                </a:lnTo>
                <a:lnTo>
                  <a:pt x="2009553" y="520996"/>
                </a:lnTo>
                <a:lnTo>
                  <a:pt x="2711302" y="531628"/>
                </a:lnTo>
                <a:lnTo>
                  <a:pt x="3094074" y="520996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Oval 41"/>
          <p:cNvSpPr/>
          <p:nvPr/>
        </p:nvSpPr>
        <p:spPr>
          <a:xfrm>
            <a:off x="1936234" y="186482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l 42"/>
          <p:cNvSpPr/>
          <p:nvPr/>
        </p:nvSpPr>
        <p:spPr>
          <a:xfrm>
            <a:off x="2885551" y="181166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l 43"/>
          <p:cNvSpPr/>
          <p:nvPr/>
        </p:nvSpPr>
        <p:spPr>
          <a:xfrm>
            <a:off x="5809504" y="184466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6723992" y="197635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7145232" y="228233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Oval 55"/>
          <p:cNvSpPr/>
          <p:nvPr/>
        </p:nvSpPr>
        <p:spPr>
          <a:xfrm>
            <a:off x="4093808" y="92916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l 56"/>
          <p:cNvSpPr/>
          <p:nvPr/>
        </p:nvSpPr>
        <p:spPr>
          <a:xfrm>
            <a:off x="5110949" y="92837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Box 67"/>
          <p:cNvSpPr txBox="1"/>
          <p:nvPr/>
        </p:nvSpPr>
        <p:spPr>
          <a:xfrm>
            <a:off x="1139850" y="2571197"/>
            <a:ext cx="2979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buitenberm,</a:t>
            </a:r>
          </a:p>
          <a:p>
            <a:pPr algn="ctr"/>
            <a:r>
              <a:rPr lang="nl-NL" sz="1400" dirty="0" smtClean="0"/>
              <a:t>startpunt aangepaste geometrie</a:t>
            </a:r>
            <a:endParaRPr lang="nl-NL" sz="1400" dirty="0"/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5590752" y="1080457"/>
            <a:ext cx="1047091" cy="391225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</p:cNvCxnSpPr>
          <p:nvPr/>
        </p:nvCxnSpPr>
        <p:spPr>
          <a:xfrm flipV="1">
            <a:off x="2629603" y="2040651"/>
            <a:ext cx="358147" cy="53054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4319750" y="2630199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Aangepaste locatie insteek </a:t>
            </a:r>
            <a:r>
              <a:rPr lang="nl-NL" sz="1400" dirty="0" err="1" smtClean="0"/>
              <a:t>binnenberm</a:t>
            </a:r>
            <a:r>
              <a:rPr lang="nl-NL" sz="1400" dirty="0" smtClean="0"/>
              <a:t>,</a:t>
            </a:r>
          </a:p>
          <a:p>
            <a:pPr algn="ctr"/>
            <a:r>
              <a:rPr lang="nl-NL" sz="1400" dirty="0" smtClean="0"/>
              <a:t>eindpunt aangepaste geometrie</a:t>
            </a:r>
            <a:endParaRPr lang="nl-NL" sz="1400" dirty="0"/>
          </a:p>
        </p:txBody>
      </p:sp>
      <p:cxnSp>
        <p:nvCxnSpPr>
          <p:cNvPr id="73" name="Straight Arrow Connector 72"/>
          <p:cNvCxnSpPr>
            <a:stCxn id="72" idx="0"/>
          </p:cNvCxnSpPr>
          <p:nvPr/>
        </p:nvCxnSpPr>
        <p:spPr>
          <a:xfrm flipH="1" flipV="1">
            <a:off x="5922335" y="1997167"/>
            <a:ext cx="28704" cy="63303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366463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031358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Initiële (ingelezen) geometrie</a:t>
            </a:r>
            <a:endParaRPr lang="nl-NL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3261908" y="1978749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Verwijderde geometriepunten</a:t>
            </a:r>
            <a:endParaRPr lang="nl-NL" sz="1400" dirty="0"/>
          </a:p>
        </p:txBody>
      </p:sp>
      <p:cxnSp>
        <p:nvCxnSpPr>
          <p:cNvPr id="78" name="Straight Arrow Connector 77"/>
          <p:cNvCxnSpPr>
            <a:stCxn id="77" idx="0"/>
            <a:endCxn id="9" idx="7"/>
          </p:cNvCxnSpPr>
          <p:nvPr/>
        </p:nvCxnSpPr>
        <p:spPr>
          <a:xfrm flipV="1">
            <a:off x="4449725" y="1509823"/>
            <a:ext cx="622005" cy="46892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5433146" y="1844659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Oval 79"/>
          <p:cNvSpPr/>
          <p:nvPr/>
        </p:nvSpPr>
        <p:spPr>
          <a:xfrm>
            <a:off x="3787568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Oval 80"/>
          <p:cNvSpPr/>
          <p:nvPr/>
        </p:nvSpPr>
        <p:spPr>
          <a:xfrm>
            <a:off x="4746317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8313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809504" y="772680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 profiel</a:t>
            </a:r>
            <a:endParaRPr lang="nl-NL" sz="1400" dirty="0"/>
          </a:p>
        </p:txBody>
      </p:sp>
      <p:sp>
        <p:nvSpPr>
          <p:cNvPr id="4" name="Freeform 3"/>
          <p:cNvSpPr/>
          <p:nvPr/>
        </p:nvSpPr>
        <p:spPr>
          <a:xfrm>
            <a:off x="159130" y="2392684"/>
            <a:ext cx="2077172" cy="148856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838893 w 2838893"/>
              <a:gd name="connsiteY4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2077172 w 2838893"/>
              <a:gd name="connsiteY3" fmla="*/ 536407 h 637954"/>
              <a:gd name="connsiteX4" fmla="*/ 2838893 w 2838893"/>
              <a:gd name="connsiteY4" fmla="*/ 0 h 637954"/>
              <a:gd name="connsiteX0" fmla="*/ 0 w 2077172"/>
              <a:gd name="connsiteY0" fmla="*/ 148856 h 148856"/>
              <a:gd name="connsiteX1" fmla="*/ 489097 w 2077172"/>
              <a:gd name="connsiteY1" fmla="*/ 116958 h 148856"/>
              <a:gd name="connsiteX2" fmla="*/ 1201479 w 2077172"/>
              <a:gd name="connsiteY2" fmla="*/ 0 h 148856"/>
              <a:gd name="connsiteX3" fmla="*/ 2077172 w 2077172"/>
              <a:gd name="connsiteY3" fmla="*/ 47309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7172" h="148856">
                <a:moveTo>
                  <a:pt x="0" y="148856"/>
                </a:moveTo>
                <a:lnTo>
                  <a:pt x="489097" y="116958"/>
                </a:lnTo>
                <a:lnTo>
                  <a:pt x="1201479" y="0"/>
                </a:lnTo>
                <a:lnTo>
                  <a:pt x="2077172" y="47309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Freeform 8"/>
          <p:cNvSpPr/>
          <p:nvPr/>
        </p:nvSpPr>
        <p:spPr>
          <a:xfrm>
            <a:off x="2987749" y="1244009"/>
            <a:ext cx="2923953" cy="723014"/>
          </a:xfrm>
          <a:custGeom>
            <a:avLst/>
            <a:gdLst>
              <a:gd name="connsiteX0" fmla="*/ 0 w 2892056"/>
              <a:gd name="connsiteY0" fmla="*/ 669851 h 723014"/>
              <a:gd name="connsiteX1" fmla="*/ 233916 w 2892056"/>
              <a:gd name="connsiteY1" fmla="*/ 467833 h 723014"/>
              <a:gd name="connsiteX2" fmla="*/ 648586 w 2892056"/>
              <a:gd name="connsiteY2" fmla="*/ 170121 h 723014"/>
              <a:gd name="connsiteX3" fmla="*/ 893135 w 2892056"/>
              <a:gd name="connsiteY3" fmla="*/ 10633 h 723014"/>
              <a:gd name="connsiteX4" fmla="*/ 1339702 w 2892056"/>
              <a:gd name="connsiteY4" fmla="*/ 0 h 723014"/>
              <a:gd name="connsiteX5" fmla="*/ 1616149 w 2892056"/>
              <a:gd name="connsiteY5" fmla="*/ 10633 h 723014"/>
              <a:gd name="connsiteX6" fmla="*/ 1871330 w 2892056"/>
              <a:gd name="connsiteY6" fmla="*/ 10633 h 723014"/>
              <a:gd name="connsiteX7" fmla="*/ 2083981 w 2892056"/>
              <a:gd name="connsiteY7" fmla="*/ 265814 h 723014"/>
              <a:gd name="connsiteX8" fmla="*/ 2169042 w 2892056"/>
              <a:gd name="connsiteY8" fmla="*/ 457200 h 723014"/>
              <a:gd name="connsiteX9" fmla="*/ 2275367 w 2892056"/>
              <a:gd name="connsiteY9" fmla="*/ 563526 h 723014"/>
              <a:gd name="connsiteX10" fmla="*/ 2381693 w 2892056"/>
              <a:gd name="connsiteY10" fmla="*/ 648586 h 723014"/>
              <a:gd name="connsiteX11" fmla="*/ 2573079 w 2892056"/>
              <a:gd name="connsiteY11" fmla="*/ 723014 h 723014"/>
              <a:gd name="connsiteX12" fmla="*/ 2892056 w 2892056"/>
              <a:gd name="connsiteY12" fmla="*/ 723014 h 723014"/>
              <a:gd name="connsiteX0" fmla="*/ 0 w 2955851"/>
              <a:gd name="connsiteY0" fmla="*/ 669851 h 723014"/>
              <a:gd name="connsiteX1" fmla="*/ 233916 w 2955851"/>
              <a:gd name="connsiteY1" fmla="*/ 467833 h 723014"/>
              <a:gd name="connsiteX2" fmla="*/ 648586 w 2955851"/>
              <a:gd name="connsiteY2" fmla="*/ 170121 h 723014"/>
              <a:gd name="connsiteX3" fmla="*/ 893135 w 2955851"/>
              <a:gd name="connsiteY3" fmla="*/ 10633 h 723014"/>
              <a:gd name="connsiteX4" fmla="*/ 1339702 w 2955851"/>
              <a:gd name="connsiteY4" fmla="*/ 0 h 723014"/>
              <a:gd name="connsiteX5" fmla="*/ 1616149 w 2955851"/>
              <a:gd name="connsiteY5" fmla="*/ 10633 h 723014"/>
              <a:gd name="connsiteX6" fmla="*/ 1871330 w 2955851"/>
              <a:gd name="connsiteY6" fmla="*/ 10633 h 723014"/>
              <a:gd name="connsiteX7" fmla="*/ 2083981 w 2955851"/>
              <a:gd name="connsiteY7" fmla="*/ 265814 h 723014"/>
              <a:gd name="connsiteX8" fmla="*/ 2169042 w 2955851"/>
              <a:gd name="connsiteY8" fmla="*/ 457200 h 723014"/>
              <a:gd name="connsiteX9" fmla="*/ 2275367 w 2955851"/>
              <a:gd name="connsiteY9" fmla="*/ 563526 h 723014"/>
              <a:gd name="connsiteX10" fmla="*/ 2381693 w 2955851"/>
              <a:gd name="connsiteY10" fmla="*/ 648586 h 723014"/>
              <a:gd name="connsiteX11" fmla="*/ 2573079 w 2955851"/>
              <a:gd name="connsiteY11" fmla="*/ 723014 h 723014"/>
              <a:gd name="connsiteX12" fmla="*/ 2955851 w 2955851"/>
              <a:gd name="connsiteY12" fmla="*/ 723014 h 723014"/>
              <a:gd name="connsiteX0" fmla="*/ 0 w 2923953"/>
              <a:gd name="connsiteY0" fmla="*/ 669851 h 723014"/>
              <a:gd name="connsiteX1" fmla="*/ 233916 w 2923953"/>
              <a:gd name="connsiteY1" fmla="*/ 467833 h 723014"/>
              <a:gd name="connsiteX2" fmla="*/ 648586 w 2923953"/>
              <a:gd name="connsiteY2" fmla="*/ 170121 h 723014"/>
              <a:gd name="connsiteX3" fmla="*/ 893135 w 2923953"/>
              <a:gd name="connsiteY3" fmla="*/ 10633 h 723014"/>
              <a:gd name="connsiteX4" fmla="*/ 1339702 w 2923953"/>
              <a:gd name="connsiteY4" fmla="*/ 0 h 723014"/>
              <a:gd name="connsiteX5" fmla="*/ 1616149 w 2923953"/>
              <a:gd name="connsiteY5" fmla="*/ 10633 h 723014"/>
              <a:gd name="connsiteX6" fmla="*/ 1871330 w 2923953"/>
              <a:gd name="connsiteY6" fmla="*/ 10633 h 723014"/>
              <a:gd name="connsiteX7" fmla="*/ 2083981 w 2923953"/>
              <a:gd name="connsiteY7" fmla="*/ 265814 h 723014"/>
              <a:gd name="connsiteX8" fmla="*/ 2169042 w 2923953"/>
              <a:gd name="connsiteY8" fmla="*/ 457200 h 723014"/>
              <a:gd name="connsiteX9" fmla="*/ 2275367 w 2923953"/>
              <a:gd name="connsiteY9" fmla="*/ 563526 h 723014"/>
              <a:gd name="connsiteX10" fmla="*/ 2381693 w 2923953"/>
              <a:gd name="connsiteY10" fmla="*/ 648586 h 723014"/>
              <a:gd name="connsiteX11" fmla="*/ 2573079 w 2923953"/>
              <a:gd name="connsiteY11" fmla="*/ 723014 h 723014"/>
              <a:gd name="connsiteX12" fmla="*/ 2923953 w 2923953"/>
              <a:gd name="connsiteY12" fmla="*/ 723014 h 72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3953" h="723014">
                <a:moveTo>
                  <a:pt x="0" y="669851"/>
                </a:moveTo>
                <a:lnTo>
                  <a:pt x="233916" y="467833"/>
                </a:lnTo>
                <a:lnTo>
                  <a:pt x="648586" y="170121"/>
                </a:lnTo>
                <a:lnTo>
                  <a:pt x="893135" y="10633"/>
                </a:lnTo>
                <a:lnTo>
                  <a:pt x="1339702" y="0"/>
                </a:lnTo>
                <a:lnTo>
                  <a:pt x="1616149" y="10633"/>
                </a:lnTo>
                <a:lnTo>
                  <a:pt x="1871330" y="10633"/>
                </a:lnTo>
                <a:lnTo>
                  <a:pt x="2083981" y="265814"/>
                </a:lnTo>
                <a:lnTo>
                  <a:pt x="2169042" y="457200"/>
                </a:lnTo>
                <a:lnTo>
                  <a:pt x="2275367" y="563526"/>
                </a:lnTo>
                <a:lnTo>
                  <a:pt x="2381693" y="648586"/>
                </a:lnTo>
                <a:lnTo>
                  <a:pt x="2573079" y="723014"/>
                </a:lnTo>
                <a:lnTo>
                  <a:pt x="2923953" y="723014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Freeform 9"/>
          <p:cNvSpPr/>
          <p:nvPr/>
        </p:nvSpPr>
        <p:spPr>
          <a:xfrm>
            <a:off x="2237377" y="1031359"/>
            <a:ext cx="3684958" cy="1406842"/>
          </a:xfrm>
          <a:custGeom>
            <a:avLst/>
            <a:gdLst>
              <a:gd name="connsiteX0" fmla="*/ 0 w 2945219"/>
              <a:gd name="connsiteY0" fmla="*/ 893135 h 935665"/>
              <a:gd name="connsiteX1" fmla="*/ 1222744 w 2945219"/>
              <a:gd name="connsiteY1" fmla="*/ 0 h 935665"/>
              <a:gd name="connsiteX2" fmla="*/ 2243470 w 2945219"/>
              <a:gd name="connsiteY2" fmla="*/ 0 h 935665"/>
              <a:gd name="connsiteX3" fmla="*/ 2945219 w 2945219"/>
              <a:gd name="connsiteY3" fmla="*/ 935665 h 935665"/>
              <a:gd name="connsiteX0" fmla="*/ 0 w 3684958"/>
              <a:gd name="connsiteY0" fmla="*/ 1406842 h 1406842"/>
              <a:gd name="connsiteX1" fmla="*/ 1962483 w 3684958"/>
              <a:gd name="connsiteY1" fmla="*/ 0 h 1406842"/>
              <a:gd name="connsiteX2" fmla="*/ 2983209 w 3684958"/>
              <a:gd name="connsiteY2" fmla="*/ 0 h 1406842"/>
              <a:gd name="connsiteX3" fmla="*/ 3684958 w 3684958"/>
              <a:gd name="connsiteY3" fmla="*/ 935665 h 140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4958" h="1406842">
                <a:moveTo>
                  <a:pt x="0" y="1406842"/>
                </a:moveTo>
                <a:lnTo>
                  <a:pt x="1962483" y="0"/>
                </a:lnTo>
                <a:lnTo>
                  <a:pt x="2983209" y="0"/>
                </a:lnTo>
                <a:lnTo>
                  <a:pt x="3684958" y="935665"/>
                </a:lnTo>
              </a:path>
            </a:pathLst>
          </a:cu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Freeform 12"/>
          <p:cNvSpPr/>
          <p:nvPr/>
        </p:nvSpPr>
        <p:spPr>
          <a:xfrm>
            <a:off x="5922335" y="1967022"/>
            <a:ext cx="3094074" cy="531628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94074" h="531628">
                <a:moveTo>
                  <a:pt x="0" y="0"/>
                </a:moveTo>
                <a:lnTo>
                  <a:pt x="212651" y="10633"/>
                </a:lnTo>
                <a:lnTo>
                  <a:pt x="425302" y="42530"/>
                </a:lnTo>
                <a:lnTo>
                  <a:pt x="754912" y="85061"/>
                </a:lnTo>
                <a:lnTo>
                  <a:pt x="903767" y="127591"/>
                </a:lnTo>
                <a:lnTo>
                  <a:pt x="1329070" y="446568"/>
                </a:lnTo>
                <a:lnTo>
                  <a:pt x="1722474" y="520996"/>
                </a:lnTo>
                <a:lnTo>
                  <a:pt x="2009553" y="520996"/>
                </a:lnTo>
                <a:lnTo>
                  <a:pt x="2711302" y="531628"/>
                </a:lnTo>
                <a:lnTo>
                  <a:pt x="3094074" y="520996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l 42"/>
          <p:cNvSpPr/>
          <p:nvPr/>
        </p:nvSpPr>
        <p:spPr>
          <a:xfrm>
            <a:off x="2113968" y="234741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l 43"/>
          <p:cNvSpPr/>
          <p:nvPr/>
        </p:nvSpPr>
        <p:spPr>
          <a:xfrm>
            <a:off x="5809504" y="184466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6723992" y="197635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7145232" y="228233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Oval 55"/>
          <p:cNvSpPr/>
          <p:nvPr/>
        </p:nvSpPr>
        <p:spPr>
          <a:xfrm>
            <a:off x="4093808" y="92916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l 56"/>
          <p:cNvSpPr/>
          <p:nvPr/>
        </p:nvSpPr>
        <p:spPr>
          <a:xfrm>
            <a:off x="5110949" y="92837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Box 67"/>
          <p:cNvSpPr txBox="1"/>
          <p:nvPr/>
        </p:nvSpPr>
        <p:spPr>
          <a:xfrm>
            <a:off x="1024124" y="2874217"/>
            <a:ext cx="217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Buitenteen, startpunt aangepaste geometrie</a:t>
            </a:r>
            <a:endParaRPr lang="nl-NL" sz="1400" dirty="0"/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5590752" y="1080457"/>
            <a:ext cx="1047091" cy="391225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  <a:endCxn id="43" idx="4"/>
          </p:cNvCxnSpPr>
          <p:nvPr/>
        </p:nvCxnSpPr>
        <p:spPr>
          <a:xfrm flipV="1">
            <a:off x="2113968" y="2551814"/>
            <a:ext cx="102198" cy="32240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4319750" y="2630199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Aangepaste locatie insteek </a:t>
            </a:r>
            <a:r>
              <a:rPr lang="nl-NL" sz="1400" dirty="0" err="1" smtClean="0"/>
              <a:t>binnenberm</a:t>
            </a:r>
            <a:r>
              <a:rPr lang="nl-NL" sz="1400" dirty="0" smtClean="0"/>
              <a:t>,</a:t>
            </a:r>
          </a:p>
          <a:p>
            <a:pPr algn="ctr"/>
            <a:r>
              <a:rPr lang="nl-NL" sz="1400" dirty="0" smtClean="0"/>
              <a:t>eindpunt aangepaste geometrie</a:t>
            </a:r>
            <a:endParaRPr lang="nl-NL" sz="1400" dirty="0"/>
          </a:p>
        </p:txBody>
      </p:sp>
      <p:cxnSp>
        <p:nvCxnSpPr>
          <p:cNvPr id="73" name="Straight Arrow Connector 72"/>
          <p:cNvCxnSpPr>
            <a:stCxn id="72" idx="0"/>
          </p:cNvCxnSpPr>
          <p:nvPr/>
        </p:nvCxnSpPr>
        <p:spPr>
          <a:xfrm flipH="1" flipV="1">
            <a:off x="5922335" y="1997167"/>
            <a:ext cx="28704" cy="63303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551395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216290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Initiële (ingelezen) geometrie</a:t>
            </a:r>
            <a:endParaRPr lang="nl-NL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3261908" y="1978749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Verwijderde geometriepunten</a:t>
            </a:r>
            <a:endParaRPr lang="nl-NL" sz="1400" dirty="0"/>
          </a:p>
        </p:txBody>
      </p:sp>
      <p:cxnSp>
        <p:nvCxnSpPr>
          <p:cNvPr id="78" name="Straight Arrow Connector 77"/>
          <p:cNvCxnSpPr>
            <a:stCxn id="77" idx="0"/>
            <a:endCxn id="9" idx="7"/>
          </p:cNvCxnSpPr>
          <p:nvPr/>
        </p:nvCxnSpPr>
        <p:spPr>
          <a:xfrm flipV="1">
            <a:off x="4449725" y="1509823"/>
            <a:ext cx="622005" cy="46892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5433146" y="1844659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Oval 79"/>
          <p:cNvSpPr/>
          <p:nvPr/>
        </p:nvSpPr>
        <p:spPr>
          <a:xfrm>
            <a:off x="3787568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Oval 80"/>
          <p:cNvSpPr/>
          <p:nvPr/>
        </p:nvSpPr>
        <p:spPr>
          <a:xfrm>
            <a:off x="4746317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79843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922450" y="42639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 profiel</a:t>
            </a:r>
            <a:endParaRPr lang="nl-NL" sz="1400" dirty="0"/>
          </a:p>
        </p:txBody>
      </p:sp>
      <p:sp>
        <p:nvSpPr>
          <p:cNvPr id="4" name="Freeform 3"/>
          <p:cNvSpPr/>
          <p:nvPr/>
        </p:nvSpPr>
        <p:spPr>
          <a:xfrm>
            <a:off x="159130" y="2392684"/>
            <a:ext cx="2077172" cy="148856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838893 w 2838893"/>
              <a:gd name="connsiteY4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2077172 w 2838893"/>
              <a:gd name="connsiteY3" fmla="*/ 536407 h 637954"/>
              <a:gd name="connsiteX4" fmla="*/ 2838893 w 2838893"/>
              <a:gd name="connsiteY4" fmla="*/ 0 h 637954"/>
              <a:gd name="connsiteX0" fmla="*/ 0 w 2077172"/>
              <a:gd name="connsiteY0" fmla="*/ 148856 h 148856"/>
              <a:gd name="connsiteX1" fmla="*/ 489097 w 2077172"/>
              <a:gd name="connsiteY1" fmla="*/ 116958 h 148856"/>
              <a:gd name="connsiteX2" fmla="*/ 1201479 w 2077172"/>
              <a:gd name="connsiteY2" fmla="*/ 0 h 148856"/>
              <a:gd name="connsiteX3" fmla="*/ 2077172 w 2077172"/>
              <a:gd name="connsiteY3" fmla="*/ 47309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7172" h="148856">
                <a:moveTo>
                  <a:pt x="0" y="148856"/>
                </a:moveTo>
                <a:lnTo>
                  <a:pt x="489097" y="116958"/>
                </a:lnTo>
                <a:lnTo>
                  <a:pt x="1201479" y="0"/>
                </a:lnTo>
                <a:lnTo>
                  <a:pt x="2077172" y="47309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Freeform 8"/>
          <p:cNvSpPr/>
          <p:nvPr/>
        </p:nvSpPr>
        <p:spPr>
          <a:xfrm>
            <a:off x="2987749" y="1244009"/>
            <a:ext cx="2923953" cy="723014"/>
          </a:xfrm>
          <a:custGeom>
            <a:avLst/>
            <a:gdLst>
              <a:gd name="connsiteX0" fmla="*/ 0 w 2892056"/>
              <a:gd name="connsiteY0" fmla="*/ 669851 h 723014"/>
              <a:gd name="connsiteX1" fmla="*/ 233916 w 2892056"/>
              <a:gd name="connsiteY1" fmla="*/ 467833 h 723014"/>
              <a:gd name="connsiteX2" fmla="*/ 648586 w 2892056"/>
              <a:gd name="connsiteY2" fmla="*/ 170121 h 723014"/>
              <a:gd name="connsiteX3" fmla="*/ 893135 w 2892056"/>
              <a:gd name="connsiteY3" fmla="*/ 10633 h 723014"/>
              <a:gd name="connsiteX4" fmla="*/ 1339702 w 2892056"/>
              <a:gd name="connsiteY4" fmla="*/ 0 h 723014"/>
              <a:gd name="connsiteX5" fmla="*/ 1616149 w 2892056"/>
              <a:gd name="connsiteY5" fmla="*/ 10633 h 723014"/>
              <a:gd name="connsiteX6" fmla="*/ 1871330 w 2892056"/>
              <a:gd name="connsiteY6" fmla="*/ 10633 h 723014"/>
              <a:gd name="connsiteX7" fmla="*/ 2083981 w 2892056"/>
              <a:gd name="connsiteY7" fmla="*/ 265814 h 723014"/>
              <a:gd name="connsiteX8" fmla="*/ 2169042 w 2892056"/>
              <a:gd name="connsiteY8" fmla="*/ 457200 h 723014"/>
              <a:gd name="connsiteX9" fmla="*/ 2275367 w 2892056"/>
              <a:gd name="connsiteY9" fmla="*/ 563526 h 723014"/>
              <a:gd name="connsiteX10" fmla="*/ 2381693 w 2892056"/>
              <a:gd name="connsiteY10" fmla="*/ 648586 h 723014"/>
              <a:gd name="connsiteX11" fmla="*/ 2573079 w 2892056"/>
              <a:gd name="connsiteY11" fmla="*/ 723014 h 723014"/>
              <a:gd name="connsiteX12" fmla="*/ 2892056 w 2892056"/>
              <a:gd name="connsiteY12" fmla="*/ 723014 h 723014"/>
              <a:gd name="connsiteX0" fmla="*/ 0 w 2955851"/>
              <a:gd name="connsiteY0" fmla="*/ 669851 h 723014"/>
              <a:gd name="connsiteX1" fmla="*/ 233916 w 2955851"/>
              <a:gd name="connsiteY1" fmla="*/ 467833 h 723014"/>
              <a:gd name="connsiteX2" fmla="*/ 648586 w 2955851"/>
              <a:gd name="connsiteY2" fmla="*/ 170121 h 723014"/>
              <a:gd name="connsiteX3" fmla="*/ 893135 w 2955851"/>
              <a:gd name="connsiteY3" fmla="*/ 10633 h 723014"/>
              <a:gd name="connsiteX4" fmla="*/ 1339702 w 2955851"/>
              <a:gd name="connsiteY4" fmla="*/ 0 h 723014"/>
              <a:gd name="connsiteX5" fmla="*/ 1616149 w 2955851"/>
              <a:gd name="connsiteY5" fmla="*/ 10633 h 723014"/>
              <a:gd name="connsiteX6" fmla="*/ 1871330 w 2955851"/>
              <a:gd name="connsiteY6" fmla="*/ 10633 h 723014"/>
              <a:gd name="connsiteX7" fmla="*/ 2083981 w 2955851"/>
              <a:gd name="connsiteY7" fmla="*/ 265814 h 723014"/>
              <a:gd name="connsiteX8" fmla="*/ 2169042 w 2955851"/>
              <a:gd name="connsiteY8" fmla="*/ 457200 h 723014"/>
              <a:gd name="connsiteX9" fmla="*/ 2275367 w 2955851"/>
              <a:gd name="connsiteY9" fmla="*/ 563526 h 723014"/>
              <a:gd name="connsiteX10" fmla="*/ 2381693 w 2955851"/>
              <a:gd name="connsiteY10" fmla="*/ 648586 h 723014"/>
              <a:gd name="connsiteX11" fmla="*/ 2573079 w 2955851"/>
              <a:gd name="connsiteY11" fmla="*/ 723014 h 723014"/>
              <a:gd name="connsiteX12" fmla="*/ 2955851 w 2955851"/>
              <a:gd name="connsiteY12" fmla="*/ 723014 h 723014"/>
              <a:gd name="connsiteX0" fmla="*/ 0 w 2923953"/>
              <a:gd name="connsiteY0" fmla="*/ 669851 h 723014"/>
              <a:gd name="connsiteX1" fmla="*/ 233916 w 2923953"/>
              <a:gd name="connsiteY1" fmla="*/ 467833 h 723014"/>
              <a:gd name="connsiteX2" fmla="*/ 648586 w 2923953"/>
              <a:gd name="connsiteY2" fmla="*/ 170121 h 723014"/>
              <a:gd name="connsiteX3" fmla="*/ 893135 w 2923953"/>
              <a:gd name="connsiteY3" fmla="*/ 10633 h 723014"/>
              <a:gd name="connsiteX4" fmla="*/ 1339702 w 2923953"/>
              <a:gd name="connsiteY4" fmla="*/ 0 h 723014"/>
              <a:gd name="connsiteX5" fmla="*/ 1616149 w 2923953"/>
              <a:gd name="connsiteY5" fmla="*/ 10633 h 723014"/>
              <a:gd name="connsiteX6" fmla="*/ 1871330 w 2923953"/>
              <a:gd name="connsiteY6" fmla="*/ 10633 h 723014"/>
              <a:gd name="connsiteX7" fmla="*/ 2083981 w 2923953"/>
              <a:gd name="connsiteY7" fmla="*/ 265814 h 723014"/>
              <a:gd name="connsiteX8" fmla="*/ 2169042 w 2923953"/>
              <a:gd name="connsiteY8" fmla="*/ 457200 h 723014"/>
              <a:gd name="connsiteX9" fmla="*/ 2275367 w 2923953"/>
              <a:gd name="connsiteY9" fmla="*/ 563526 h 723014"/>
              <a:gd name="connsiteX10" fmla="*/ 2381693 w 2923953"/>
              <a:gd name="connsiteY10" fmla="*/ 648586 h 723014"/>
              <a:gd name="connsiteX11" fmla="*/ 2573079 w 2923953"/>
              <a:gd name="connsiteY11" fmla="*/ 723014 h 723014"/>
              <a:gd name="connsiteX12" fmla="*/ 2923953 w 2923953"/>
              <a:gd name="connsiteY12" fmla="*/ 723014 h 72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3953" h="723014">
                <a:moveTo>
                  <a:pt x="0" y="669851"/>
                </a:moveTo>
                <a:lnTo>
                  <a:pt x="233916" y="467833"/>
                </a:lnTo>
                <a:lnTo>
                  <a:pt x="648586" y="170121"/>
                </a:lnTo>
                <a:lnTo>
                  <a:pt x="893135" y="10633"/>
                </a:lnTo>
                <a:lnTo>
                  <a:pt x="1339702" y="0"/>
                </a:lnTo>
                <a:lnTo>
                  <a:pt x="1616149" y="10633"/>
                </a:lnTo>
                <a:lnTo>
                  <a:pt x="1871330" y="10633"/>
                </a:lnTo>
                <a:lnTo>
                  <a:pt x="2083981" y="265814"/>
                </a:lnTo>
                <a:lnTo>
                  <a:pt x="2169042" y="457200"/>
                </a:lnTo>
                <a:lnTo>
                  <a:pt x="2275367" y="563526"/>
                </a:lnTo>
                <a:lnTo>
                  <a:pt x="2381693" y="648586"/>
                </a:lnTo>
                <a:lnTo>
                  <a:pt x="2573079" y="723014"/>
                </a:lnTo>
                <a:lnTo>
                  <a:pt x="2923953" y="723014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Freeform 9"/>
          <p:cNvSpPr/>
          <p:nvPr/>
        </p:nvSpPr>
        <p:spPr>
          <a:xfrm>
            <a:off x="2237377" y="435457"/>
            <a:ext cx="5585677" cy="2055549"/>
          </a:xfrm>
          <a:custGeom>
            <a:avLst/>
            <a:gdLst>
              <a:gd name="connsiteX0" fmla="*/ 0 w 2945219"/>
              <a:gd name="connsiteY0" fmla="*/ 893135 h 935665"/>
              <a:gd name="connsiteX1" fmla="*/ 1222744 w 2945219"/>
              <a:gd name="connsiteY1" fmla="*/ 0 h 935665"/>
              <a:gd name="connsiteX2" fmla="*/ 2243470 w 2945219"/>
              <a:gd name="connsiteY2" fmla="*/ 0 h 935665"/>
              <a:gd name="connsiteX3" fmla="*/ 2945219 w 2945219"/>
              <a:gd name="connsiteY3" fmla="*/ 935665 h 935665"/>
              <a:gd name="connsiteX0" fmla="*/ 0 w 3684958"/>
              <a:gd name="connsiteY0" fmla="*/ 1406842 h 1406842"/>
              <a:gd name="connsiteX1" fmla="*/ 1962483 w 3684958"/>
              <a:gd name="connsiteY1" fmla="*/ 0 h 1406842"/>
              <a:gd name="connsiteX2" fmla="*/ 2983209 w 3684958"/>
              <a:gd name="connsiteY2" fmla="*/ 0 h 1406842"/>
              <a:gd name="connsiteX3" fmla="*/ 3684958 w 3684958"/>
              <a:gd name="connsiteY3" fmla="*/ 935665 h 1406842"/>
              <a:gd name="connsiteX0" fmla="*/ 0 w 3684958"/>
              <a:gd name="connsiteY0" fmla="*/ 2002744 h 2002744"/>
              <a:gd name="connsiteX1" fmla="*/ 2784416 w 3684958"/>
              <a:gd name="connsiteY1" fmla="*/ 0 h 2002744"/>
              <a:gd name="connsiteX2" fmla="*/ 2983209 w 3684958"/>
              <a:gd name="connsiteY2" fmla="*/ 595902 h 2002744"/>
              <a:gd name="connsiteX3" fmla="*/ 3684958 w 3684958"/>
              <a:gd name="connsiteY3" fmla="*/ 1531567 h 2002744"/>
              <a:gd name="connsiteX0" fmla="*/ 0 w 3866787"/>
              <a:gd name="connsiteY0" fmla="*/ 2002744 h 2002744"/>
              <a:gd name="connsiteX1" fmla="*/ 2784416 w 3866787"/>
              <a:gd name="connsiteY1" fmla="*/ 0 h 2002744"/>
              <a:gd name="connsiteX2" fmla="*/ 3866787 w 3866787"/>
              <a:gd name="connsiteY2" fmla="*/ 20549 h 2002744"/>
              <a:gd name="connsiteX3" fmla="*/ 3684958 w 3866787"/>
              <a:gd name="connsiteY3" fmla="*/ 1531567 h 2002744"/>
              <a:gd name="connsiteX0" fmla="*/ 0 w 5585677"/>
              <a:gd name="connsiteY0" fmla="*/ 2002744 h 2055549"/>
              <a:gd name="connsiteX1" fmla="*/ 2784416 w 5585677"/>
              <a:gd name="connsiteY1" fmla="*/ 0 h 2055549"/>
              <a:gd name="connsiteX2" fmla="*/ 3866787 w 5585677"/>
              <a:gd name="connsiteY2" fmla="*/ 20549 h 2055549"/>
              <a:gd name="connsiteX3" fmla="*/ 5585677 w 5585677"/>
              <a:gd name="connsiteY3" fmla="*/ 2055549 h 2055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5677" h="2055549">
                <a:moveTo>
                  <a:pt x="0" y="2002744"/>
                </a:moveTo>
                <a:lnTo>
                  <a:pt x="2784416" y="0"/>
                </a:lnTo>
                <a:lnTo>
                  <a:pt x="3866787" y="20549"/>
                </a:lnTo>
                <a:lnTo>
                  <a:pt x="5585677" y="2055549"/>
                </a:lnTo>
              </a:path>
            </a:pathLst>
          </a:cu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Freeform 12"/>
          <p:cNvSpPr/>
          <p:nvPr/>
        </p:nvSpPr>
        <p:spPr>
          <a:xfrm>
            <a:off x="5922334" y="1967022"/>
            <a:ext cx="1937634" cy="520996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2711302"/>
              <a:gd name="connsiteY0" fmla="*/ 0 h 531628"/>
              <a:gd name="connsiteX1" fmla="*/ 212651 w 2711302"/>
              <a:gd name="connsiteY1" fmla="*/ 10633 h 531628"/>
              <a:gd name="connsiteX2" fmla="*/ 425302 w 2711302"/>
              <a:gd name="connsiteY2" fmla="*/ 42530 h 531628"/>
              <a:gd name="connsiteX3" fmla="*/ 754912 w 2711302"/>
              <a:gd name="connsiteY3" fmla="*/ 85061 h 531628"/>
              <a:gd name="connsiteX4" fmla="*/ 903767 w 2711302"/>
              <a:gd name="connsiteY4" fmla="*/ 127591 h 531628"/>
              <a:gd name="connsiteX5" fmla="*/ 1329070 w 2711302"/>
              <a:gd name="connsiteY5" fmla="*/ 446568 h 531628"/>
              <a:gd name="connsiteX6" fmla="*/ 1722474 w 2711302"/>
              <a:gd name="connsiteY6" fmla="*/ 520996 h 531628"/>
              <a:gd name="connsiteX7" fmla="*/ 2009553 w 2711302"/>
              <a:gd name="connsiteY7" fmla="*/ 520996 h 531628"/>
              <a:gd name="connsiteX8" fmla="*/ 2711302 w 2711302"/>
              <a:gd name="connsiteY8" fmla="*/ 531628 h 531628"/>
              <a:gd name="connsiteX0" fmla="*/ 0 w 2009553"/>
              <a:gd name="connsiteY0" fmla="*/ 0 h 520996"/>
              <a:gd name="connsiteX1" fmla="*/ 212651 w 2009553"/>
              <a:gd name="connsiteY1" fmla="*/ 10633 h 520996"/>
              <a:gd name="connsiteX2" fmla="*/ 425302 w 2009553"/>
              <a:gd name="connsiteY2" fmla="*/ 42530 h 520996"/>
              <a:gd name="connsiteX3" fmla="*/ 754912 w 2009553"/>
              <a:gd name="connsiteY3" fmla="*/ 85061 h 520996"/>
              <a:gd name="connsiteX4" fmla="*/ 903767 w 2009553"/>
              <a:gd name="connsiteY4" fmla="*/ 127591 h 520996"/>
              <a:gd name="connsiteX5" fmla="*/ 1329070 w 2009553"/>
              <a:gd name="connsiteY5" fmla="*/ 446568 h 520996"/>
              <a:gd name="connsiteX6" fmla="*/ 1722474 w 2009553"/>
              <a:gd name="connsiteY6" fmla="*/ 520996 h 520996"/>
              <a:gd name="connsiteX7" fmla="*/ 2009553 w 2009553"/>
              <a:gd name="connsiteY7" fmla="*/ 520996 h 520996"/>
              <a:gd name="connsiteX0" fmla="*/ 0 w 1937634"/>
              <a:gd name="connsiteY0" fmla="*/ 0 h 520996"/>
              <a:gd name="connsiteX1" fmla="*/ 212651 w 1937634"/>
              <a:gd name="connsiteY1" fmla="*/ 10633 h 520996"/>
              <a:gd name="connsiteX2" fmla="*/ 425302 w 1937634"/>
              <a:gd name="connsiteY2" fmla="*/ 42530 h 520996"/>
              <a:gd name="connsiteX3" fmla="*/ 754912 w 1937634"/>
              <a:gd name="connsiteY3" fmla="*/ 85061 h 520996"/>
              <a:gd name="connsiteX4" fmla="*/ 903767 w 1937634"/>
              <a:gd name="connsiteY4" fmla="*/ 127591 h 520996"/>
              <a:gd name="connsiteX5" fmla="*/ 1329070 w 1937634"/>
              <a:gd name="connsiteY5" fmla="*/ 446568 h 520996"/>
              <a:gd name="connsiteX6" fmla="*/ 1722474 w 1937634"/>
              <a:gd name="connsiteY6" fmla="*/ 520996 h 520996"/>
              <a:gd name="connsiteX7" fmla="*/ 1937634 w 1937634"/>
              <a:gd name="connsiteY7" fmla="*/ 520996 h 520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7634" h="520996">
                <a:moveTo>
                  <a:pt x="0" y="0"/>
                </a:moveTo>
                <a:lnTo>
                  <a:pt x="212651" y="10633"/>
                </a:lnTo>
                <a:lnTo>
                  <a:pt x="425302" y="42530"/>
                </a:lnTo>
                <a:lnTo>
                  <a:pt x="754912" y="85061"/>
                </a:lnTo>
                <a:lnTo>
                  <a:pt x="903767" y="127591"/>
                </a:lnTo>
                <a:lnTo>
                  <a:pt x="1329070" y="446568"/>
                </a:lnTo>
                <a:lnTo>
                  <a:pt x="1722474" y="520996"/>
                </a:lnTo>
                <a:lnTo>
                  <a:pt x="1937634" y="520996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l 42"/>
          <p:cNvSpPr/>
          <p:nvPr/>
        </p:nvSpPr>
        <p:spPr>
          <a:xfrm>
            <a:off x="2113968" y="234741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l 43"/>
          <p:cNvSpPr/>
          <p:nvPr/>
        </p:nvSpPr>
        <p:spPr>
          <a:xfrm>
            <a:off x="7720856" y="236178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6723992" y="1976350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7145232" y="2282334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Oval 55"/>
          <p:cNvSpPr/>
          <p:nvPr/>
        </p:nvSpPr>
        <p:spPr>
          <a:xfrm>
            <a:off x="4912037" y="33325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l 56"/>
          <p:cNvSpPr/>
          <p:nvPr/>
        </p:nvSpPr>
        <p:spPr>
          <a:xfrm>
            <a:off x="6012099" y="33641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Box 67"/>
          <p:cNvSpPr txBox="1"/>
          <p:nvPr/>
        </p:nvSpPr>
        <p:spPr>
          <a:xfrm>
            <a:off x="1024124" y="2874217"/>
            <a:ext cx="217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Buitenteen, startpunt aangepaste geometrie</a:t>
            </a:r>
            <a:endParaRPr lang="nl-NL" sz="1400" dirty="0"/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7006975" y="734174"/>
            <a:ext cx="743814" cy="72905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  <a:endCxn id="43" idx="4"/>
          </p:cNvCxnSpPr>
          <p:nvPr/>
        </p:nvCxnSpPr>
        <p:spPr>
          <a:xfrm flipV="1">
            <a:off x="2113968" y="2551814"/>
            <a:ext cx="102198" cy="32240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513943" y="2876158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Aangepaste locatie binnenteen,</a:t>
            </a:r>
          </a:p>
          <a:p>
            <a:pPr algn="ctr"/>
            <a:r>
              <a:rPr lang="nl-NL" sz="1400" dirty="0" smtClean="0"/>
              <a:t>eindpunt aangepaste geometrie</a:t>
            </a:r>
            <a:endParaRPr lang="nl-NL" sz="1400" dirty="0"/>
          </a:p>
        </p:txBody>
      </p:sp>
      <p:cxnSp>
        <p:nvCxnSpPr>
          <p:cNvPr id="73" name="Straight Arrow Connector 72"/>
          <p:cNvCxnSpPr>
            <a:stCxn id="72" idx="0"/>
            <a:endCxn id="44" idx="3"/>
          </p:cNvCxnSpPr>
          <p:nvPr/>
        </p:nvCxnSpPr>
        <p:spPr>
          <a:xfrm flipV="1">
            <a:off x="7145232" y="2536244"/>
            <a:ext cx="605557" cy="33991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551395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216290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Initiële (ingelezen) geometrie</a:t>
            </a:r>
            <a:endParaRPr lang="nl-NL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3261908" y="1978749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Verwijderde geometriepunten</a:t>
            </a:r>
            <a:endParaRPr lang="nl-NL" sz="1400" dirty="0"/>
          </a:p>
        </p:txBody>
      </p:sp>
      <p:cxnSp>
        <p:nvCxnSpPr>
          <p:cNvPr id="78" name="Straight Arrow Connector 77"/>
          <p:cNvCxnSpPr>
            <a:stCxn id="77" idx="0"/>
            <a:endCxn id="9" idx="7"/>
          </p:cNvCxnSpPr>
          <p:nvPr/>
        </p:nvCxnSpPr>
        <p:spPr>
          <a:xfrm flipV="1">
            <a:off x="4449725" y="1509823"/>
            <a:ext cx="622005" cy="46892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5433146" y="1844659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Oval 79"/>
          <p:cNvSpPr/>
          <p:nvPr/>
        </p:nvSpPr>
        <p:spPr>
          <a:xfrm>
            <a:off x="3787568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Oval 80"/>
          <p:cNvSpPr/>
          <p:nvPr/>
        </p:nvSpPr>
        <p:spPr>
          <a:xfrm>
            <a:off x="4740280" y="1141811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Freeform 29"/>
          <p:cNvSpPr/>
          <p:nvPr/>
        </p:nvSpPr>
        <p:spPr>
          <a:xfrm>
            <a:off x="7823053" y="2485690"/>
            <a:ext cx="1217487" cy="10632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722474 w 3094074"/>
              <a:gd name="connsiteY5" fmla="*/ 520996 h 531628"/>
              <a:gd name="connsiteX6" fmla="*/ 2009553 w 3094074"/>
              <a:gd name="connsiteY6" fmla="*/ 520996 h 531628"/>
              <a:gd name="connsiteX7" fmla="*/ 2711302 w 3094074"/>
              <a:gd name="connsiteY7" fmla="*/ 531628 h 531628"/>
              <a:gd name="connsiteX8" fmla="*/ 3094074 w 3094074"/>
              <a:gd name="connsiteY8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1722474 w 3094074"/>
              <a:gd name="connsiteY4" fmla="*/ 520996 h 531628"/>
              <a:gd name="connsiteX5" fmla="*/ 2009553 w 3094074"/>
              <a:gd name="connsiteY5" fmla="*/ 520996 h 531628"/>
              <a:gd name="connsiteX6" fmla="*/ 2711302 w 3094074"/>
              <a:gd name="connsiteY6" fmla="*/ 531628 h 531628"/>
              <a:gd name="connsiteX7" fmla="*/ 3094074 w 3094074"/>
              <a:gd name="connsiteY7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1722474 w 3094074"/>
              <a:gd name="connsiteY3" fmla="*/ 520996 h 531628"/>
              <a:gd name="connsiteX4" fmla="*/ 2009553 w 3094074"/>
              <a:gd name="connsiteY4" fmla="*/ 520996 h 531628"/>
              <a:gd name="connsiteX5" fmla="*/ 2711302 w 3094074"/>
              <a:gd name="connsiteY5" fmla="*/ 531628 h 531628"/>
              <a:gd name="connsiteX6" fmla="*/ 3094074 w 3094074"/>
              <a:gd name="connsiteY6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1722474 w 3094074"/>
              <a:gd name="connsiteY2" fmla="*/ 520996 h 531628"/>
              <a:gd name="connsiteX3" fmla="*/ 2009553 w 3094074"/>
              <a:gd name="connsiteY3" fmla="*/ 520996 h 531628"/>
              <a:gd name="connsiteX4" fmla="*/ 2711302 w 3094074"/>
              <a:gd name="connsiteY4" fmla="*/ 531628 h 531628"/>
              <a:gd name="connsiteX5" fmla="*/ 3094074 w 3094074"/>
              <a:gd name="connsiteY5" fmla="*/ 520996 h 531628"/>
              <a:gd name="connsiteX0" fmla="*/ 0 w 3094074"/>
              <a:gd name="connsiteY0" fmla="*/ 0 h 531628"/>
              <a:gd name="connsiteX1" fmla="*/ 1722474 w 3094074"/>
              <a:gd name="connsiteY1" fmla="*/ 520996 h 531628"/>
              <a:gd name="connsiteX2" fmla="*/ 2009553 w 3094074"/>
              <a:gd name="connsiteY2" fmla="*/ 520996 h 531628"/>
              <a:gd name="connsiteX3" fmla="*/ 2711302 w 3094074"/>
              <a:gd name="connsiteY3" fmla="*/ 531628 h 531628"/>
              <a:gd name="connsiteX4" fmla="*/ 3094074 w 3094074"/>
              <a:gd name="connsiteY4" fmla="*/ 520996 h 531628"/>
              <a:gd name="connsiteX0" fmla="*/ 0 w 1371600"/>
              <a:gd name="connsiteY0" fmla="*/ 0 h 10632"/>
              <a:gd name="connsiteX1" fmla="*/ 287079 w 1371600"/>
              <a:gd name="connsiteY1" fmla="*/ 0 h 10632"/>
              <a:gd name="connsiteX2" fmla="*/ 988828 w 1371600"/>
              <a:gd name="connsiteY2" fmla="*/ 10632 h 10632"/>
              <a:gd name="connsiteX3" fmla="*/ 1371600 w 1371600"/>
              <a:gd name="connsiteY3" fmla="*/ 0 h 10632"/>
              <a:gd name="connsiteX0" fmla="*/ 0 w 1217487"/>
              <a:gd name="connsiteY0" fmla="*/ 0 h 10632"/>
              <a:gd name="connsiteX1" fmla="*/ 287079 w 1217487"/>
              <a:gd name="connsiteY1" fmla="*/ 0 h 10632"/>
              <a:gd name="connsiteX2" fmla="*/ 988828 w 1217487"/>
              <a:gd name="connsiteY2" fmla="*/ 10632 h 10632"/>
              <a:gd name="connsiteX3" fmla="*/ 1217487 w 1217487"/>
              <a:gd name="connsiteY3" fmla="*/ 0 h 1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487" h="10632">
                <a:moveTo>
                  <a:pt x="0" y="0"/>
                </a:moveTo>
                <a:lnTo>
                  <a:pt x="287079" y="0"/>
                </a:lnTo>
                <a:lnTo>
                  <a:pt x="988828" y="10632"/>
                </a:lnTo>
                <a:lnTo>
                  <a:pt x="1217487" y="0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51775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69670" y="1753495"/>
            <a:ext cx="8755162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734071 w 11062230"/>
              <a:gd name="connsiteY15" fmla="*/ 1344705 h 1936377"/>
              <a:gd name="connsiteX16" fmla="*/ 11062230 w 11062230"/>
              <a:gd name="connsiteY16" fmla="*/ 1344705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062230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734071" y="1344705"/>
                </a:lnTo>
                <a:lnTo>
                  <a:pt x="11062230" y="1344705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5086870" y="2774065"/>
            <a:ext cx="9018" cy="55581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346515" y="2767090"/>
            <a:ext cx="7190" cy="58647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31650" y="2941134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endParaRPr lang="nl-NL" sz="1400" dirty="0">
              <a:latin typeface="Symbol" pitchFamily="18" charset="2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82233" y="1382233"/>
            <a:ext cx="4669819" cy="1637414"/>
          </a:xfrm>
          <a:custGeom>
            <a:avLst/>
            <a:gdLst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36604 w 4486939"/>
              <a:gd name="connsiteY3" fmla="*/ 2126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21974 w 4486939"/>
              <a:gd name="connsiteY3" fmla="*/ 663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239017 w 4486939"/>
              <a:gd name="connsiteY3" fmla="*/ 6635 h 1637414"/>
              <a:gd name="connsiteX4" fmla="*/ 4486939 w 4486939"/>
              <a:gd name="connsiteY4" fmla="*/ 1371600 h 1637414"/>
              <a:gd name="connsiteX0" fmla="*/ 0 w 4721025"/>
              <a:gd name="connsiteY0" fmla="*/ 1637414 h 1637414"/>
              <a:gd name="connsiteX1" fmla="*/ 1424762 w 4721025"/>
              <a:gd name="connsiteY1" fmla="*/ 414669 h 1637414"/>
              <a:gd name="connsiteX2" fmla="*/ 1839431 w 4721025"/>
              <a:gd name="connsiteY2" fmla="*/ 0 h 1637414"/>
              <a:gd name="connsiteX3" fmla="*/ 3239017 w 4721025"/>
              <a:gd name="connsiteY3" fmla="*/ 6635 h 1637414"/>
              <a:gd name="connsiteX4" fmla="*/ 4721025 w 4721025"/>
              <a:gd name="connsiteY4" fmla="*/ 1371600 h 1637414"/>
              <a:gd name="connsiteX0" fmla="*/ 0 w 4669819"/>
              <a:gd name="connsiteY0" fmla="*/ 1637414 h 1637414"/>
              <a:gd name="connsiteX1" fmla="*/ 1424762 w 4669819"/>
              <a:gd name="connsiteY1" fmla="*/ 414669 h 1637414"/>
              <a:gd name="connsiteX2" fmla="*/ 1839431 w 4669819"/>
              <a:gd name="connsiteY2" fmla="*/ 0 h 1637414"/>
              <a:gd name="connsiteX3" fmla="*/ 3239017 w 4669819"/>
              <a:gd name="connsiteY3" fmla="*/ 6635 h 1637414"/>
              <a:gd name="connsiteX4" fmla="*/ 4669819 w 4669819"/>
              <a:gd name="connsiteY4" fmla="*/ 1393546 h 163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9819" h="1637414">
                <a:moveTo>
                  <a:pt x="0" y="1637414"/>
                </a:moveTo>
                <a:lnTo>
                  <a:pt x="1424762" y="414669"/>
                </a:lnTo>
                <a:lnTo>
                  <a:pt x="1839431" y="0"/>
                </a:lnTo>
                <a:lnTo>
                  <a:pt x="3239017" y="6635"/>
                </a:lnTo>
                <a:lnTo>
                  <a:pt x="4669819" y="1393546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095888" y="2984786"/>
            <a:ext cx="125422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Oval 44"/>
          <p:cNvSpPr/>
          <p:nvPr/>
        </p:nvSpPr>
        <p:spPr>
          <a:xfrm>
            <a:off x="3100390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Oval 45"/>
          <p:cNvSpPr/>
          <p:nvPr/>
        </p:nvSpPr>
        <p:spPr>
          <a:xfrm>
            <a:off x="4545053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5949854" y="2666747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4" name="TextBox 63"/>
          <p:cNvSpPr txBox="1"/>
          <p:nvPr/>
        </p:nvSpPr>
        <p:spPr>
          <a:xfrm>
            <a:off x="4243228" y="3345045"/>
            <a:ext cx="1443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 initiële </a:t>
            </a:r>
            <a:r>
              <a:rPr lang="nl-NL" sz="1400" dirty="0"/>
              <a:t>geometrie</a:t>
            </a:r>
          </a:p>
          <a:p>
            <a:pPr algn="ctr"/>
            <a:endParaRPr lang="nl-NL" sz="14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6043023" y="1582220"/>
            <a:ext cx="0" cy="118516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7302668" y="2204595"/>
            <a:ext cx="7190" cy="58647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052041" y="2422291"/>
            <a:ext cx="125422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346515" y="2161715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endParaRPr lang="nl-NL" sz="1400" dirty="0">
              <a:latin typeface="Symbol" pitchFamily="18" charset="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456825" y="3347525"/>
            <a:ext cx="180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sloot initiële geometrie</a:t>
            </a:r>
            <a:endParaRPr lang="nl-NL" sz="1400" dirty="0"/>
          </a:p>
        </p:txBody>
      </p:sp>
      <p:sp>
        <p:nvSpPr>
          <p:cNvPr id="4" name="Freeform 3"/>
          <p:cNvSpPr/>
          <p:nvPr/>
        </p:nvSpPr>
        <p:spPr>
          <a:xfrm>
            <a:off x="7302668" y="2815262"/>
            <a:ext cx="801385" cy="339048"/>
          </a:xfrm>
          <a:custGeom>
            <a:avLst/>
            <a:gdLst>
              <a:gd name="connsiteX0" fmla="*/ 0 w 801385"/>
              <a:gd name="connsiteY0" fmla="*/ 0 h 339048"/>
              <a:gd name="connsiteX1" fmla="*/ 380144 w 801385"/>
              <a:gd name="connsiteY1" fmla="*/ 339048 h 339048"/>
              <a:gd name="connsiteX2" fmla="*/ 554805 w 801385"/>
              <a:gd name="connsiteY2" fmla="*/ 339048 h 339048"/>
              <a:gd name="connsiteX3" fmla="*/ 801385 w 801385"/>
              <a:gd name="connsiteY3" fmla="*/ 41097 h 33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385" h="339048">
                <a:moveTo>
                  <a:pt x="0" y="0"/>
                </a:moveTo>
                <a:lnTo>
                  <a:pt x="380144" y="339048"/>
                </a:lnTo>
                <a:lnTo>
                  <a:pt x="554805" y="339048"/>
                </a:lnTo>
                <a:lnTo>
                  <a:pt x="801385" y="41097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6256803" y="2671867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7207660" y="271709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Straight Connector 9"/>
          <p:cNvCxnSpPr>
            <a:stCxn id="2" idx="12"/>
            <a:endCxn id="2" idx="15"/>
          </p:cNvCxnSpPr>
          <p:nvPr/>
        </p:nvCxnSpPr>
        <p:spPr>
          <a:xfrm>
            <a:off x="6365766" y="2783710"/>
            <a:ext cx="816453" cy="25333"/>
          </a:xfrm>
          <a:prstGeom prst="line">
            <a:avLst/>
          </a:pr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6290783" y="1690620"/>
            <a:ext cx="203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sloot aangepaste geometrie</a:t>
            </a:r>
            <a:endParaRPr lang="nl-NL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5321207" y="843556"/>
            <a:ext cx="1443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 aangepaste geometrie</a:t>
            </a:r>
            <a:endParaRPr lang="nl-NL" sz="1400" dirty="0"/>
          </a:p>
        </p:txBody>
      </p:sp>
      <p:sp>
        <p:nvSpPr>
          <p:cNvPr id="57" name="TextBox 56"/>
          <p:cNvSpPr txBox="1"/>
          <p:nvPr/>
        </p:nvSpPr>
        <p:spPr>
          <a:xfrm>
            <a:off x="7581200" y="3393691"/>
            <a:ext cx="1443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Ligging teensloot  in aangepaste geometrie</a:t>
            </a:r>
            <a:endParaRPr lang="nl-NL" sz="1400" dirty="0"/>
          </a:p>
          <a:p>
            <a:pPr algn="ctr"/>
            <a:endParaRPr lang="nl-NL" sz="1400" dirty="0"/>
          </a:p>
        </p:txBody>
      </p:sp>
      <p:cxnSp>
        <p:nvCxnSpPr>
          <p:cNvPr id="65" name="Straight Arrow Connector 64"/>
          <p:cNvCxnSpPr>
            <a:stCxn id="57" idx="0"/>
          </p:cNvCxnSpPr>
          <p:nvPr/>
        </p:nvCxnSpPr>
        <p:spPr>
          <a:xfrm flipH="1" flipV="1">
            <a:off x="7779471" y="2984787"/>
            <a:ext cx="523545" cy="40890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55413" y="1809600"/>
            <a:ext cx="1672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Initiële geometrie</a:t>
            </a:r>
            <a:endParaRPr lang="nl-NL" sz="1400" dirty="0"/>
          </a:p>
          <a:p>
            <a:pPr algn="ctr"/>
            <a:endParaRPr lang="nl-NL" sz="1400" dirty="0"/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756491" y="2161715"/>
            <a:ext cx="234995" cy="102752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071743" y="485025"/>
            <a:ext cx="1893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Aangepaste geometrie</a:t>
            </a:r>
            <a:endParaRPr lang="nl-NL" sz="1400" dirty="0"/>
          </a:p>
          <a:p>
            <a:pPr algn="ctr"/>
            <a:endParaRPr lang="nl-NL" sz="1400" dirty="0"/>
          </a:p>
        </p:txBody>
      </p:sp>
      <p:cxnSp>
        <p:nvCxnSpPr>
          <p:cNvPr id="69" name="Straight Arrow Connector 68"/>
          <p:cNvCxnSpPr/>
          <p:nvPr/>
        </p:nvCxnSpPr>
        <p:spPr>
          <a:xfrm flipH="1">
            <a:off x="3921162" y="785770"/>
            <a:ext cx="117499" cy="59646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0776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69670" y="1753495"/>
            <a:ext cx="8755162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396627 w 11062230"/>
              <a:gd name="connsiteY13" fmla="*/ 1731226 h 1936377"/>
              <a:gd name="connsiteX14" fmla="*/ 8552330 w 11062230"/>
              <a:gd name="connsiteY14" fmla="*/ 1344706 h 1936377"/>
              <a:gd name="connsiteX15" fmla="*/ 11062230 w 11062230"/>
              <a:gd name="connsiteY15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62230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552330" y="1344706"/>
                </a:lnTo>
                <a:lnTo>
                  <a:pt x="11062230" y="1344705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Freeform 10"/>
          <p:cNvSpPr/>
          <p:nvPr/>
        </p:nvSpPr>
        <p:spPr>
          <a:xfrm>
            <a:off x="1382233" y="1382233"/>
            <a:ext cx="3239017" cy="1637414"/>
          </a:xfrm>
          <a:custGeom>
            <a:avLst/>
            <a:gdLst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36604 w 4486939"/>
              <a:gd name="connsiteY3" fmla="*/ 2126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21974 w 4486939"/>
              <a:gd name="connsiteY3" fmla="*/ 663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239017 w 4486939"/>
              <a:gd name="connsiteY3" fmla="*/ 6635 h 1637414"/>
              <a:gd name="connsiteX4" fmla="*/ 4486939 w 4486939"/>
              <a:gd name="connsiteY4" fmla="*/ 1371600 h 1637414"/>
              <a:gd name="connsiteX0" fmla="*/ 0 w 4721025"/>
              <a:gd name="connsiteY0" fmla="*/ 1637414 h 1637414"/>
              <a:gd name="connsiteX1" fmla="*/ 1424762 w 4721025"/>
              <a:gd name="connsiteY1" fmla="*/ 414669 h 1637414"/>
              <a:gd name="connsiteX2" fmla="*/ 1839431 w 4721025"/>
              <a:gd name="connsiteY2" fmla="*/ 0 h 1637414"/>
              <a:gd name="connsiteX3" fmla="*/ 3239017 w 4721025"/>
              <a:gd name="connsiteY3" fmla="*/ 6635 h 1637414"/>
              <a:gd name="connsiteX4" fmla="*/ 4721025 w 4721025"/>
              <a:gd name="connsiteY4" fmla="*/ 1371600 h 1637414"/>
              <a:gd name="connsiteX0" fmla="*/ 0 w 4669819"/>
              <a:gd name="connsiteY0" fmla="*/ 1637414 h 1637414"/>
              <a:gd name="connsiteX1" fmla="*/ 1424762 w 4669819"/>
              <a:gd name="connsiteY1" fmla="*/ 414669 h 1637414"/>
              <a:gd name="connsiteX2" fmla="*/ 1839431 w 4669819"/>
              <a:gd name="connsiteY2" fmla="*/ 0 h 1637414"/>
              <a:gd name="connsiteX3" fmla="*/ 3239017 w 4669819"/>
              <a:gd name="connsiteY3" fmla="*/ 6635 h 1637414"/>
              <a:gd name="connsiteX4" fmla="*/ 4669819 w 4669819"/>
              <a:gd name="connsiteY4" fmla="*/ 1393546 h 1637414"/>
              <a:gd name="connsiteX0" fmla="*/ 0 w 5828768"/>
              <a:gd name="connsiteY0" fmla="*/ 1637414 h 1637414"/>
              <a:gd name="connsiteX1" fmla="*/ 1424762 w 5828768"/>
              <a:gd name="connsiteY1" fmla="*/ 414669 h 1637414"/>
              <a:gd name="connsiteX2" fmla="*/ 1839431 w 5828768"/>
              <a:gd name="connsiteY2" fmla="*/ 0 h 1637414"/>
              <a:gd name="connsiteX3" fmla="*/ 3239017 w 5828768"/>
              <a:gd name="connsiteY3" fmla="*/ 6635 h 1637414"/>
              <a:gd name="connsiteX4" fmla="*/ 5828768 w 5828768"/>
              <a:gd name="connsiteY4" fmla="*/ 1425443 h 1637414"/>
              <a:gd name="connsiteX0" fmla="*/ 0 w 5828768"/>
              <a:gd name="connsiteY0" fmla="*/ 1637414 h 1637414"/>
              <a:gd name="connsiteX1" fmla="*/ 1424762 w 5828768"/>
              <a:gd name="connsiteY1" fmla="*/ 414669 h 1637414"/>
              <a:gd name="connsiteX2" fmla="*/ 1839431 w 5828768"/>
              <a:gd name="connsiteY2" fmla="*/ 0 h 1637414"/>
              <a:gd name="connsiteX3" fmla="*/ 3239017 w 5828768"/>
              <a:gd name="connsiteY3" fmla="*/ 6635 h 1637414"/>
              <a:gd name="connsiteX4" fmla="*/ 5828768 w 5828768"/>
              <a:gd name="connsiteY4" fmla="*/ 1425443 h 1637414"/>
              <a:gd name="connsiteX0" fmla="*/ 0 w 5286507"/>
              <a:gd name="connsiteY0" fmla="*/ 1637414 h 1637414"/>
              <a:gd name="connsiteX1" fmla="*/ 1424762 w 5286507"/>
              <a:gd name="connsiteY1" fmla="*/ 414669 h 1637414"/>
              <a:gd name="connsiteX2" fmla="*/ 1839431 w 5286507"/>
              <a:gd name="connsiteY2" fmla="*/ 0 h 1637414"/>
              <a:gd name="connsiteX3" fmla="*/ 3239017 w 5286507"/>
              <a:gd name="connsiteY3" fmla="*/ 6635 h 1637414"/>
              <a:gd name="connsiteX4" fmla="*/ 5286507 w 5286507"/>
              <a:gd name="connsiteY4" fmla="*/ 1425443 h 1637414"/>
              <a:gd name="connsiteX0" fmla="*/ 0 w 5286507"/>
              <a:gd name="connsiteY0" fmla="*/ 1637414 h 1637414"/>
              <a:gd name="connsiteX1" fmla="*/ 1424762 w 5286507"/>
              <a:gd name="connsiteY1" fmla="*/ 414669 h 1637414"/>
              <a:gd name="connsiteX2" fmla="*/ 1839431 w 5286507"/>
              <a:gd name="connsiteY2" fmla="*/ 0 h 1637414"/>
              <a:gd name="connsiteX3" fmla="*/ 3239017 w 5286507"/>
              <a:gd name="connsiteY3" fmla="*/ 6635 h 1637414"/>
              <a:gd name="connsiteX4" fmla="*/ 5286507 w 5286507"/>
              <a:gd name="connsiteY4" fmla="*/ 1425443 h 1637414"/>
              <a:gd name="connsiteX0" fmla="*/ 0 w 3239017"/>
              <a:gd name="connsiteY0" fmla="*/ 1637414 h 1637414"/>
              <a:gd name="connsiteX1" fmla="*/ 1424762 w 3239017"/>
              <a:gd name="connsiteY1" fmla="*/ 414669 h 1637414"/>
              <a:gd name="connsiteX2" fmla="*/ 1839431 w 3239017"/>
              <a:gd name="connsiteY2" fmla="*/ 0 h 1637414"/>
              <a:gd name="connsiteX3" fmla="*/ 3239017 w 3239017"/>
              <a:gd name="connsiteY3" fmla="*/ 6635 h 163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9017" h="1637414">
                <a:moveTo>
                  <a:pt x="0" y="1637414"/>
                </a:moveTo>
                <a:lnTo>
                  <a:pt x="1424762" y="414669"/>
                </a:lnTo>
                <a:lnTo>
                  <a:pt x="1839431" y="0"/>
                </a:lnTo>
                <a:lnTo>
                  <a:pt x="3239017" y="6635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2694495" y="1679554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4038161" y="168859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Oval 44"/>
          <p:cNvSpPr/>
          <p:nvPr/>
        </p:nvSpPr>
        <p:spPr>
          <a:xfrm>
            <a:off x="3100390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Oval 45"/>
          <p:cNvSpPr/>
          <p:nvPr/>
        </p:nvSpPr>
        <p:spPr>
          <a:xfrm>
            <a:off x="4545053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6565729" y="268729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3" name="Straight Connector 62"/>
          <p:cNvCxnSpPr/>
          <p:nvPr/>
        </p:nvCxnSpPr>
        <p:spPr>
          <a:xfrm>
            <a:off x="6667927" y="2776282"/>
            <a:ext cx="732" cy="3242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433188" y="1753495"/>
            <a:ext cx="2591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 aangepast profiel (f</a:t>
            </a:r>
            <a:r>
              <a:rPr lang="nl-NL" sz="1400" baseline="-25000" dirty="0" smtClean="0"/>
              <a:t>opgegeven</a:t>
            </a:r>
            <a:r>
              <a:rPr lang="nl-NL" sz="1400" dirty="0" smtClean="0"/>
              <a:t> = f</a:t>
            </a:r>
            <a:r>
              <a:rPr lang="nl-NL" sz="1400" baseline="-25000" dirty="0" smtClean="0"/>
              <a:t>berekend</a:t>
            </a:r>
            <a:r>
              <a:rPr lang="nl-NL" sz="1400" dirty="0" smtClean="0"/>
              <a:t>)</a:t>
            </a:r>
            <a:endParaRPr lang="nl-NL" sz="1400" dirty="0"/>
          </a:p>
        </p:txBody>
      </p:sp>
      <p:cxnSp>
        <p:nvCxnSpPr>
          <p:cNvPr id="4" name="Straight Connector 3"/>
          <p:cNvCxnSpPr>
            <a:stCxn id="11" idx="3"/>
            <a:endCxn id="2" idx="12"/>
          </p:cNvCxnSpPr>
          <p:nvPr/>
        </p:nvCxnSpPr>
        <p:spPr>
          <a:xfrm>
            <a:off x="4621250" y="1388868"/>
            <a:ext cx="1744516" cy="1394842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0" name="Straight Connector 9"/>
          <p:cNvCxnSpPr>
            <a:stCxn id="11" idx="3"/>
            <a:endCxn id="2" idx="11"/>
          </p:cNvCxnSpPr>
          <p:nvPr/>
        </p:nvCxnSpPr>
        <p:spPr>
          <a:xfrm>
            <a:off x="4621250" y="1388868"/>
            <a:ext cx="1497608" cy="1386398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3" name="Arc 12"/>
          <p:cNvSpPr/>
          <p:nvPr/>
        </p:nvSpPr>
        <p:spPr>
          <a:xfrm rot="11129989">
            <a:off x="3483654" y="-753082"/>
            <a:ext cx="3568824" cy="3377377"/>
          </a:xfrm>
          <a:prstGeom prst="arc">
            <a:avLst>
              <a:gd name="adj1" fmla="val 14093913"/>
              <a:gd name="adj2" fmla="val 20367827"/>
            </a:avLst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TextBox 42"/>
          <p:cNvSpPr txBox="1"/>
          <p:nvPr/>
        </p:nvSpPr>
        <p:spPr>
          <a:xfrm>
            <a:off x="2898890" y="2622393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Glijcirkel</a:t>
            </a:r>
            <a:endParaRPr lang="nl-NL" sz="1400" dirty="0"/>
          </a:p>
        </p:txBody>
      </p:sp>
      <p:cxnSp>
        <p:nvCxnSpPr>
          <p:cNvPr id="44" name="Straight Arrow Connector 43"/>
          <p:cNvCxnSpPr>
            <a:stCxn id="43" idx="0"/>
          </p:cNvCxnSpPr>
          <p:nvPr/>
        </p:nvCxnSpPr>
        <p:spPr>
          <a:xfrm flipV="1">
            <a:off x="3727229" y="2200940"/>
            <a:ext cx="310932" cy="42145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394761" y="1371777"/>
            <a:ext cx="2341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Uittredepunt glijcirkel</a:t>
            </a:r>
            <a:endParaRPr lang="nl-NL" sz="1400" dirty="0"/>
          </a:p>
        </p:txBody>
      </p:sp>
      <p:cxnSp>
        <p:nvCxnSpPr>
          <p:cNvPr id="54" name="Straight Arrow Connector 53"/>
          <p:cNvCxnSpPr>
            <a:stCxn id="52" idx="2"/>
          </p:cNvCxnSpPr>
          <p:nvPr/>
        </p:nvCxnSpPr>
        <p:spPr>
          <a:xfrm flipH="1">
            <a:off x="6182455" y="1679554"/>
            <a:ext cx="383274" cy="647960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365766" y="2794613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64" idx="2"/>
          </p:cNvCxnSpPr>
          <p:nvPr/>
        </p:nvCxnSpPr>
        <p:spPr>
          <a:xfrm flipH="1">
            <a:off x="6798394" y="2276715"/>
            <a:ext cx="930616" cy="41812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066106" y="2771312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066106" y="2998380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6365766" y="2998379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049910" y="2971789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r>
              <a:rPr lang="nl-NL" sz="1400" baseline="-25000" dirty="0" smtClean="0"/>
              <a:t>S</a:t>
            </a:r>
            <a:endParaRPr lang="nl-NL" sz="1400" baseline="-25000" dirty="0"/>
          </a:p>
        </p:txBody>
      </p:sp>
      <p:sp>
        <p:nvSpPr>
          <p:cNvPr id="74" name="TextBox 73"/>
          <p:cNvSpPr txBox="1"/>
          <p:nvPr/>
        </p:nvSpPr>
        <p:spPr>
          <a:xfrm>
            <a:off x="6356907" y="2978230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r>
              <a:rPr lang="nl-NL" sz="1400" baseline="-25000" dirty="0" smtClean="0"/>
              <a:t>S</a:t>
            </a:r>
            <a:endParaRPr lang="nl-NL" sz="1400" baseline="-25000" dirty="0"/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5394761" y="2824204"/>
            <a:ext cx="625108" cy="648461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242714" y="3476267"/>
            <a:ext cx="2341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Snijpunt (S) aangepast profiel</a:t>
            </a:r>
          </a:p>
          <a:p>
            <a:pPr algn="ctr"/>
            <a:r>
              <a:rPr lang="nl-NL" sz="1400" dirty="0" smtClean="0"/>
              <a:t>met initieel profiel</a:t>
            </a:r>
            <a:endParaRPr lang="nl-NL" sz="14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4616692" y="1371777"/>
            <a:ext cx="2039875" cy="1415767"/>
          </a:xfrm>
          <a:prstGeom prst="line">
            <a:avLst/>
          </a:pr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603055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71"/>
          <p:cNvSpPr/>
          <p:nvPr/>
        </p:nvSpPr>
        <p:spPr>
          <a:xfrm>
            <a:off x="4756266" y="2427712"/>
            <a:ext cx="1439802" cy="343599"/>
          </a:xfrm>
          <a:custGeom>
            <a:avLst/>
            <a:gdLst>
              <a:gd name="connsiteX0" fmla="*/ 0 w 1024128"/>
              <a:gd name="connsiteY0" fmla="*/ 0 h 234087"/>
              <a:gd name="connsiteX1" fmla="*/ 716890 w 1024128"/>
              <a:gd name="connsiteY1" fmla="*/ 7316 h 234087"/>
              <a:gd name="connsiteX2" fmla="*/ 1024128 w 1024128"/>
              <a:gd name="connsiteY2" fmla="*/ 234087 h 234087"/>
              <a:gd name="connsiteX0" fmla="*/ 0 w 1024128"/>
              <a:gd name="connsiteY0" fmla="*/ 7314 h 241401"/>
              <a:gd name="connsiteX1" fmla="*/ 797358 w 1024128"/>
              <a:gd name="connsiteY1" fmla="*/ 0 h 241401"/>
              <a:gd name="connsiteX2" fmla="*/ 1024128 w 1024128"/>
              <a:gd name="connsiteY2" fmla="*/ 241401 h 241401"/>
              <a:gd name="connsiteX0" fmla="*/ 0 w 1038758"/>
              <a:gd name="connsiteY0" fmla="*/ 7314 h 241401"/>
              <a:gd name="connsiteX1" fmla="*/ 811988 w 1038758"/>
              <a:gd name="connsiteY1" fmla="*/ 0 h 241401"/>
              <a:gd name="connsiteX2" fmla="*/ 1038758 w 1038758"/>
              <a:gd name="connsiteY2" fmla="*/ 241401 h 241401"/>
              <a:gd name="connsiteX0" fmla="*/ 0 w 1038758"/>
              <a:gd name="connsiteY0" fmla="*/ 14629 h 241401"/>
              <a:gd name="connsiteX1" fmla="*/ 811988 w 1038758"/>
              <a:gd name="connsiteY1" fmla="*/ 0 h 241401"/>
              <a:gd name="connsiteX2" fmla="*/ 1038758 w 1038758"/>
              <a:gd name="connsiteY2" fmla="*/ 241401 h 241401"/>
              <a:gd name="connsiteX0" fmla="*/ 0 w 1046073"/>
              <a:gd name="connsiteY0" fmla="*/ 0 h 241402"/>
              <a:gd name="connsiteX1" fmla="*/ 819303 w 1046073"/>
              <a:gd name="connsiteY1" fmla="*/ 1 h 241402"/>
              <a:gd name="connsiteX2" fmla="*/ 1046073 w 1046073"/>
              <a:gd name="connsiteY2" fmla="*/ 241402 h 24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6073" h="241402">
                <a:moveTo>
                  <a:pt x="0" y="0"/>
                </a:moveTo>
                <a:lnTo>
                  <a:pt x="819303" y="1"/>
                </a:lnTo>
                <a:lnTo>
                  <a:pt x="1046073" y="241402"/>
                </a:lnTo>
              </a:path>
            </a:pathLst>
          </a:cu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269670" y="1753495"/>
            <a:ext cx="8755162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396627 w 11062230"/>
              <a:gd name="connsiteY13" fmla="*/ 1731226 h 1936377"/>
              <a:gd name="connsiteX14" fmla="*/ 8552330 w 11062230"/>
              <a:gd name="connsiteY14" fmla="*/ 1344706 h 1936377"/>
              <a:gd name="connsiteX15" fmla="*/ 11062230 w 11062230"/>
              <a:gd name="connsiteY15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62230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552330" y="1344706"/>
                </a:lnTo>
                <a:lnTo>
                  <a:pt x="11062230" y="1344705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2" name="Straight Connector 11"/>
          <p:cNvCxnSpPr>
            <a:endCxn id="5" idx="0"/>
          </p:cNvCxnSpPr>
          <p:nvPr/>
        </p:nvCxnSpPr>
        <p:spPr>
          <a:xfrm>
            <a:off x="1382232" y="2390575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811834" y="1810671"/>
            <a:ext cx="9018" cy="55581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20" idx="0"/>
          </p:cNvCxnSpPr>
          <p:nvPr/>
        </p:nvCxnSpPr>
        <p:spPr>
          <a:xfrm flipH="1">
            <a:off x="4133124" y="1803696"/>
            <a:ext cx="7190" cy="58647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982983" y="2390385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Buitenkruin</a:t>
            </a:r>
            <a:endParaRPr lang="nl-NL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304785" y="2390173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Binnenkruin</a:t>
            </a:r>
            <a:endParaRPr lang="nl-NL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60394" y="2061991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Buitenteen</a:t>
            </a:r>
            <a:endParaRPr lang="nl-NL" sz="1400" dirty="0"/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904585" y="1934086"/>
            <a:ext cx="682438" cy="0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>
            <a:off x="6981954" y="1711078"/>
            <a:ext cx="446016" cy="446016"/>
          </a:xfrm>
          <a:prstGeom prst="arc">
            <a:avLst>
              <a:gd name="adj1" fmla="val 18201797"/>
              <a:gd name="adj2" fmla="val 0"/>
            </a:avLst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TextBox 39"/>
          <p:cNvSpPr txBox="1"/>
          <p:nvPr/>
        </p:nvSpPr>
        <p:spPr>
          <a:xfrm>
            <a:off x="7212277" y="1623013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a</a:t>
            </a:r>
            <a:endParaRPr lang="nl-NL" sz="1400" dirty="0">
              <a:latin typeface="Symbol" pitchFamily="18" charset="2"/>
            </a:endParaRPr>
          </a:p>
        </p:txBody>
      </p: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2694495" y="167955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4038161" y="168859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6384494" y="2679348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4408941" y="2774065"/>
            <a:ext cx="68243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395390" y="2430970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b</a:t>
            </a:r>
            <a:endParaRPr lang="nl-NL" sz="1400" dirty="0">
              <a:latin typeface="Symbol" pitchFamily="18" charset="2"/>
            </a:endParaRPr>
          </a:p>
        </p:txBody>
      </p:sp>
      <p:sp>
        <p:nvSpPr>
          <p:cNvPr id="51" name="Arc 50"/>
          <p:cNvSpPr/>
          <p:nvPr/>
        </p:nvSpPr>
        <p:spPr>
          <a:xfrm rot="15300000">
            <a:off x="4761690" y="2580008"/>
            <a:ext cx="318000" cy="3180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Arc 59"/>
          <p:cNvSpPr/>
          <p:nvPr/>
        </p:nvSpPr>
        <p:spPr>
          <a:xfrm rot="15300000">
            <a:off x="6160722" y="2571328"/>
            <a:ext cx="318000" cy="3180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3" name="Straight Connector 62"/>
          <p:cNvCxnSpPr/>
          <p:nvPr/>
        </p:nvCxnSpPr>
        <p:spPr>
          <a:xfrm>
            <a:off x="6495897" y="2781545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667559" y="328779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</a:t>
            </a:r>
            <a:endParaRPr lang="nl-NL" sz="1400" dirty="0"/>
          </a:p>
        </p:txBody>
      </p:sp>
      <p:sp>
        <p:nvSpPr>
          <p:cNvPr id="16" name="Freeform 15"/>
          <p:cNvSpPr/>
          <p:nvPr/>
        </p:nvSpPr>
        <p:spPr>
          <a:xfrm>
            <a:off x="4659782" y="2340864"/>
            <a:ext cx="1836116" cy="438912"/>
          </a:xfrm>
          <a:custGeom>
            <a:avLst/>
            <a:gdLst>
              <a:gd name="connsiteX0" fmla="*/ 0 w 1836116"/>
              <a:gd name="connsiteY0" fmla="*/ 0 h 438912"/>
              <a:gd name="connsiteX1" fmla="*/ 1360628 w 1836116"/>
              <a:gd name="connsiteY1" fmla="*/ 0 h 438912"/>
              <a:gd name="connsiteX2" fmla="*/ 1836116 w 1836116"/>
              <a:gd name="connsiteY2" fmla="*/ 438912 h 43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36116" h="438912">
                <a:moveTo>
                  <a:pt x="0" y="0"/>
                </a:moveTo>
                <a:lnTo>
                  <a:pt x="1360628" y="0"/>
                </a:lnTo>
                <a:lnTo>
                  <a:pt x="1836116" y="438912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Oval 41"/>
          <p:cNvSpPr/>
          <p:nvPr/>
        </p:nvSpPr>
        <p:spPr>
          <a:xfrm>
            <a:off x="4545765" y="222480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TextBox 42"/>
          <p:cNvSpPr txBox="1"/>
          <p:nvPr/>
        </p:nvSpPr>
        <p:spPr>
          <a:xfrm>
            <a:off x="3742876" y="1209148"/>
            <a:ext cx="1821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Insteek </a:t>
            </a:r>
            <a:r>
              <a:rPr lang="nl-NL" sz="1400" dirty="0" err="1" smtClean="0"/>
              <a:t>binnenberm</a:t>
            </a:r>
            <a:endParaRPr lang="nl-NL" sz="1400" dirty="0" smtClean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647962" y="1516926"/>
            <a:ext cx="11820" cy="66165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099339" y="1636181"/>
            <a:ext cx="1821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Kruin </a:t>
            </a:r>
            <a:r>
              <a:rPr lang="nl-NL" sz="1400" dirty="0" err="1" smtClean="0"/>
              <a:t>binnenberm</a:t>
            </a:r>
            <a:endParaRPr lang="nl-NL" sz="1400" dirty="0" smtClean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003630" y="1934086"/>
            <a:ext cx="4655" cy="26058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498229" y="2781530"/>
            <a:ext cx="732" cy="3242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196068" y="2799861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896408" y="2776560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896408" y="3003628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196068" y="3003627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880212" y="2977037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r>
              <a:rPr lang="nl-NL" sz="1400" baseline="-25000" dirty="0" smtClean="0"/>
              <a:t>S</a:t>
            </a:r>
            <a:endParaRPr lang="nl-NL" sz="1400" baseline="-25000" dirty="0"/>
          </a:p>
        </p:txBody>
      </p:sp>
      <p:cxnSp>
        <p:nvCxnSpPr>
          <p:cNvPr id="69" name="Straight Arrow Connector 68"/>
          <p:cNvCxnSpPr>
            <a:stCxn id="70" idx="0"/>
          </p:cNvCxnSpPr>
          <p:nvPr/>
        </p:nvCxnSpPr>
        <p:spPr>
          <a:xfrm flipV="1">
            <a:off x="4870841" y="2829453"/>
            <a:ext cx="979330" cy="61223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699873" y="3441686"/>
            <a:ext cx="2341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Snijpunt (S) aangepast profiel</a:t>
            </a:r>
          </a:p>
          <a:p>
            <a:pPr algn="ctr"/>
            <a:r>
              <a:rPr lang="nl-NL" sz="1400" dirty="0" smtClean="0"/>
              <a:t>met initieel profiel</a:t>
            </a:r>
            <a:endParaRPr lang="nl-NL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6193084" y="2973177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r>
              <a:rPr lang="nl-NL" sz="1400" baseline="-25000" dirty="0" smtClean="0"/>
              <a:t>S</a:t>
            </a:r>
            <a:endParaRPr lang="nl-NL" sz="1400" baseline="-25000" dirty="0"/>
          </a:p>
        </p:txBody>
      </p:sp>
      <p:sp>
        <p:nvSpPr>
          <p:cNvPr id="30" name="Freeform 29"/>
          <p:cNvSpPr/>
          <p:nvPr/>
        </p:nvSpPr>
        <p:spPr>
          <a:xfrm>
            <a:off x="4842662" y="2531059"/>
            <a:ext cx="1046073" cy="241402"/>
          </a:xfrm>
          <a:custGeom>
            <a:avLst/>
            <a:gdLst>
              <a:gd name="connsiteX0" fmla="*/ 0 w 1024128"/>
              <a:gd name="connsiteY0" fmla="*/ 0 h 234087"/>
              <a:gd name="connsiteX1" fmla="*/ 716890 w 1024128"/>
              <a:gd name="connsiteY1" fmla="*/ 7316 h 234087"/>
              <a:gd name="connsiteX2" fmla="*/ 1024128 w 1024128"/>
              <a:gd name="connsiteY2" fmla="*/ 234087 h 234087"/>
              <a:gd name="connsiteX0" fmla="*/ 0 w 1024128"/>
              <a:gd name="connsiteY0" fmla="*/ 7314 h 241401"/>
              <a:gd name="connsiteX1" fmla="*/ 797358 w 1024128"/>
              <a:gd name="connsiteY1" fmla="*/ 0 h 241401"/>
              <a:gd name="connsiteX2" fmla="*/ 1024128 w 1024128"/>
              <a:gd name="connsiteY2" fmla="*/ 241401 h 241401"/>
              <a:gd name="connsiteX0" fmla="*/ 0 w 1038758"/>
              <a:gd name="connsiteY0" fmla="*/ 7314 h 241401"/>
              <a:gd name="connsiteX1" fmla="*/ 811988 w 1038758"/>
              <a:gd name="connsiteY1" fmla="*/ 0 h 241401"/>
              <a:gd name="connsiteX2" fmla="*/ 1038758 w 1038758"/>
              <a:gd name="connsiteY2" fmla="*/ 241401 h 241401"/>
              <a:gd name="connsiteX0" fmla="*/ 0 w 1038758"/>
              <a:gd name="connsiteY0" fmla="*/ 14629 h 241401"/>
              <a:gd name="connsiteX1" fmla="*/ 811988 w 1038758"/>
              <a:gd name="connsiteY1" fmla="*/ 0 h 241401"/>
              <a:gd name="connsiteX2" fmla="*/ 1038758 w 1038758"/>
              <a:gd name="connsiteY2" fmla="*/ 241401 h 241401"/>
              <a:gd name="connsiteX0" fmla="*/ 0 w 1046073"/>
              <a:gd name="connsiteY0" fmla="*/ 0 h 241402"/>
              <a:gd name="connsiteX1" fmla="*/ 819303 w 1046073"/>
              <a:gd name="connsiteY1" fmla="*/ 1 h 241402"/>
              <a:gd name="connsiteX2" fmla="*/ 1046073 w 1046073"/>
              <a:gd name="connsiteY2" fmla="*/ 241402 h 24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6073" h="241402">
                <a:moveTo>
                  <a:pt x="0" y="0"/>
                </a:moveTo>
                <a:lnTo>
                  <a:pt x="819303" y="1"/>
                </a:lnTo>
                <a:lnTo>
                  <a:pt x="1046073" y="241402"/>
                </a:lnTo>
              </a:path>
            </a:pathLst>
          </a:cu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" name="Straight Arrow Connector 3"/>
          <p:cNvCxnSpPr>
            <a:stCxn id="2" idx="10"/>
          </p:cNvCxnSpPr>
          <p:nvPr/>
        </p:nvCxnSpPr>
        <p:spPr>
          <a:xfrm flipV="1">
            <a:off x="5094628" y="1569398"/>
            <a:ext cx="2579732" cy="1206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5902019" y="222479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TextBox 58"/>
          <p:cNvSpPr txBox="1"/>
          <p:nvPr/>
        </p:nvSpPr>
        <p:spPr>
          <a:xfrm>
            <a:off x="5790908" y="2422291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b</a:t>
            </a:r>
            <a:endParaRPr lang="nl-NL" sz="1400" dirty="0">
              <a:latin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475535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419090" y="629639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 profiel</a:t>
            </a:r>
            <a:endParaRPr lang="nl-NL" sz="1400" dirty="0"/>
          </a:p>
        </p:txBody>
      </p:sp>
      <p:sp>
        <p:nvSpPr>
          <p:cNvPr id="4" name="Freeform 3"/>
          <p:cNvSpPr/>
          <p:nvPr/>
        </p:nvSpPr>
        <p:spPr>
          <a:xfrm>
            <a:off x="159130" y="2392684"/>
            <a:ext cx="2077172" cy="148856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838893 w 2838893"/>
              <a:gd name="connsiteY4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2077172 w 2838893"/>
              <a:gd name="connsiteY3" fmla="*/ 536407 h 637954"/>
              <a:gd name="connsiteX4" fmla="*/ 2838893 w 2838893"/>
              <a:gd name="connsiteY4" fmla="*/ 0 h 637954"/>
              <a:gd name="connsiteX0" fmla="*/ 0 w 2077172"/>
              <a:gd name="connsiteY0" fmla="*/ 148856 h 148856"/>
              <a:gd name="connsiteX1" fmla="*/ 489097 w 2077172"/>
              <a:gd name="connsiteY1" fmla="*/ 116958 h 148856"/>
              <a:gd name="connsiteX2" fmla="*/ 1201479 w 2077172"/>
              <a:gd name="connsiteY2" fmla="*/ 0 h 148856"/>
              <a:gd name="connsiteX3" fmla="*/ 2077172 w 2077172"/>
              <a:gd name="connsiteY3" fmla="*/ 47309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7172" h="148856">
                <a:moveTo>
                  <a:pt x="0" y="148856"/>
                </a:moveTo>
                <a:lnTo>
                  <a:pt x="489097" y="116958"/>
                </a:lnTo>
                <a:lnTo>
                  <a:pt x="1201479" y="0"/>
                </a:lnTo>
                <a:lnTo>
                  <a:pt x="2077172" y="47309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Freeform 8"/>
          <p:cNvSpPr/>
          <p:nvPr/>
        </p:nvSpPr>
        <p:spPr>
          <a:xfrm>
            <a:off x="2217187" y="1244009"/>
            <a:ext cx="3694515" cy="1204108"/>
          </a:xfrm>
          <a:custGeom>
            <a:avLst/>
            <a:gdLst>
              <a:gd name="connsiteX0" fmla="*/ 0 w 2892056"/>
              <a:gd name="connsiteY0" fmla="*/ 669851 h 723014"/>
              <a:gd name="connsiteX1" fmla="*/ 233916 w 2892056"/>
              <a:gd name="connsiteY1" fmla="*/ 467833 h 723014"/>
              <a:gd name="connsiteX2" fmla="*/ 648586 w 2892056"/>
              <a:gd name="connsiteY2" fmla="*/ 170121 h 723014"/>
              <a:gd name="connsiteX3" fmla="*/ 893135 w 2892056"/>
              <a:gd name="connsiteY3" fmla="*/ 10633 h 723014"/>
              <a:gd name="connsiteX4" fmla="*/ 1339702 w 2892056"/>
              <a:gd name="connsiteY4" fmla="*/ 0 h 723014"/>
              <a:gd name="connsiteX5" fmla="*/ 1616149 w 2892056"/>
              <a:gd name="connsiteY5" fmla="*/ 10633 h 723014"/>
              <a:gd name="connsiteX6" fmla="*/ 1871330 w 2892056"/>
              <a:gd name="connsiteY6" fmla="*/ 10633 h 723014"/>
              <a:gd name="connsiteX7" fmla="*/ 2083981 w 2892056"/>
              <a:gd name="connsiteY7" fmla="*/ 265814 h 723014"/>
              <a:gd name="connsiteX8" fmla="*/ 2169042 w 2892056"/>
              <a:gd name="connsiteY8" fmla="*/ 457200 h 723014"/>
              <a:gd name="connsiteX9" fmla="*/ 2275367 w 2892056"/>
              <a:gd name="connsiteY9" fmla="*/ 563526 h 723014"/>
              <a:gd name="connsiteX10" fmla="*/ 2381693 w 2892056"/>
              <a:gd name="connsiteY10" fmla="*/ 648586 h 723014"/>
              <a:gd name="connsiteX11" fmla="*/ 2573079 w 2892056"/>
              <a:gd name="connsiteY11" fmla="*/ 723014 h 723014"/>
              <a:gd name="connsiteX12" fmla="*/ 2892056 w 2892056"/>
              <a:gd name="connsiteY12" fmla="*/ 723014 h 723014"/>
              <a:gd name="connsiteX0" fmla="*/ 0 w 2955851"/>
              <a:gd name="connsiteY0" fmla="*/ 669851 h 723014"/>
              <a:gd name="connsiteX1" fmla="*/ 233916 w 2955851"/>
              <a:gd name="connsiteY1" fmla="*/ 467833 h 723014"/>
              <a:gd name="connsiteX2" fmla="*/ 648586 w 2955851"/>
              <a:gd name="connsiteY2" fmla="*/ 170121 h 723014"/>
              <a:gd name="connsiteX3" fmla="*/ 893135 w 2955851"/>
              <a:gd name="connsiteY3" fmla="*/ 10633 h 723014"/>
              <a:gd name="connsiteX4" fmla="*/ 1339702 w 2955851"/>
              <a:gd name="connsiteY4" fmla="*/ 0 h 723014"/>
              <a:gd name="connsiteX5" fmla="*/ 1616149 w 2955851"/>
              <a:gd name="connsiteY5" fmla="*/ 10633 h 723014"/>
              <a:gd name="connsiteX6" fmla="*/ 1871330 w 2955851"/>
              <a:gd name="connsiteY6" fmla="*/ 10633 h 723014"/>
              <a:gd name="connsiteX7" fmla="*/ 2083981 w 2955851"/>
              <a:gd name="connsiteY7" fmla="*/ 265814 h 723014"/>
              <a:gd name="connsiteX8" fmla="*/ 2169042 w 2955851"/>
              <a:gd name="connsiteY8" fmla="*/ 457200 h 723014"/>
              <a:gd name="connsiteX9" fmla="*/ 2275367 w 2955851"/>
              <a:gd name="connsiteY9" fmla="*/ 563526 h 723014"/>
              <a:gd name="connsiteX10" fmla="*/ 2381693 w 2955851"/>
              <a:gd name="connsiteY10" fmla="*/ 648586 h 723014"/>
              <a:gd name="connsiteX11" fmla="*/ 2573079 w 2955851"/>
              <a:gd name="connsiteY11" fmla="*/ 723014 h 723014"/>
              <a:gd name="connsiteX12" fmla="*/ 2955851 w 2955851"/>
              <a:gd name="connsiteY12" fmla="*/ 723014 h 723014"/>
              <a:gd name="connsiteX0" fmla="*/ 0 w 2923953"/>
              <a:gd name="connsiteY0" fmla="*/ 669851 h 723014"/>
              <a:gd name="connsiteX1" fmla="*/ 233916 w 2923953"/>
              <a:gd name="connsiteY1" fmla="*/ 467833 h 723014"/>
              <a:gd name="connsiteX2" fmla="*/ 648586 w 2923953"/>
              <a:gd name="connsiteY2" fmla="*/ 170121 h 723014"/>
              <a:gd name="connsiteX3" fmla="*/ 893135 w 2923953"/>
              <a:gd name="connsiteY3" fmla="*/ 10633 h 723014"/>
              <a:gd name="connsiteX4" fmla="*/ 1339702 w 2923953"/>
              <a:gd name="connsiteY4" fmla="*/ 0 h 723014"/>
              <a:gd name="connsiteX5" fmla="*/ 1616149 w 2923953"/>
              <a:gd name="connsiteY5" fmla="*/ 10633 h 723014"/>
              <a:gd name="connsiteX6" fmla="*/ 1871330 w 2923953"/>
              <a:gd name="connsiteY6" fmla="*/ 10633 h 723014"/>
              <a:gd name="connsiteX7" fmla="*/ 2083981 w 2923953"/>
              <a:gd name="connsiteY7" fmla="*/ 265814 h 723014"/>
              <a:gd name="connsiteX8" fmla="*/ 2169042 w 2923953"/>
              <a:gd name="connsiteY8" fmla="*/ 457200 h 723014"/>
              <a:gd name="connsiteX9" fmla="*/ 2275367 w 2923953"/>
              <a:gd name="connsiteY9" fmla="*/ 563526 h 723014"/>
              <a:gd name="connsiteX10" fmla="*/ 2381693 w 2923953"/>
              <a:gd name="connsiteY10" fmla="*/ 648586 h 723014"/>
              <a:gd name="connsiteX11" fmla="*/ 2573079 w 2923953"/>
              <a:gd name="connsiteY11" fmla="*/ 723014 h 723014"/>
              <a:gd name="connsiteX12" fmla="*/ 2923953 w 2923953"/>
              <a:gd name="connsiteY12" fmla="*/ 723014 h 723014"/>
              <a:gd name="connsiteX0" fmla="*/ 0 w 3694515"/>
              <a:gd name="connsiteY0" fmla="*/ 1204108 h 1204108"/>
              <a:gd name="connsiteX1" fmla="*/ 1004478 w 3694515"/>
              <a:gd name="connsiteY1" fmla="*/ 467833 h 1204108"/>
              <a:gd name="connsiteX2" fmla="*/ 1419148 w 3694515"/>
              <a:gd name="connsiteY2" fmla="*/ 170121 h 1204108"/>
              <a:gd name="connsiteX3" fmla="*/ 1663697 w 3694515"/>
              <a:gd name="connsiteY3" fmla="*/ 10633 h 1204108"/>
              <a:gd name="connsiteX4" fmla="*/ 2110264 w 3694515"/>
              <a:gd name="connsiteY4" fmla="*/ 0 h 1204108"/>
              <a:gd name="connsiteX5" fmla="*/ 2386711 w 3694515"/>
              <a:gd name="connsiteY5" fmla="*/ 10633 h 1204108"/>
              <a:gd name="connsiteX6" fmla="*/ 2641892 w 3694515"/>
              <a:gd name="connsiteY6" fmla="*/ 10633 h 1204108"/>
              <a:gd name="connsiteX7" fmla="*/ 2854543 w 3694515"/>
              <a:gd name="connsiteY7" fmla="*/ 265814 h 1204108"/>
              <a:gd name="connsiteX8" fmla="*/ 2939604 w 3694515"/>
              <a:gd name="connsiteY8" fmla="*/ 457200 h 1204108"/>
              <a:gd name="connsiteX9" fmla="*/ 3045929 w 3694515"/>
              <a:gd name="connsiteY9" fmla="*/ 563526 h 1204108"/>
              <a:gd name="connsiteX10" fmla="*/ 3152255 w 3694515"/>
              <a:gd name="connsiteY10" fmla="*/ 648586 h 1204108"/>
              <a:gd name="connsiteX11" fmla="*/ 3343641 w 3694515"/>
              <a:gd name="connsiteY11" fmla="*/ 723014 h 1204108"/>
              <a:gd name="connsiteX12" fmla="*/ 3694515 w 3694515"/>
              <a:gd name="connsiteY12" fmla="*/ 723014 h 120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94515" h="1204108">
                <a:moveTo>
                  <a:pt x="0" y="1204108"/>
                </a:moveTo>
                <a:lnTo>
                  <a:pt x="1004478" y="467833"/>
                </a:lnTo>
                <a:lnTo>
                  <a:pt x="1419148" y="170121"/>
                </a:lnTo>
                <a:lnTo>
                  <a:pt x="1663697" y="10633"/>
                </a:lnTo>
                <a:lnTo>
                  <a:pt x="2110264" y="0"/>
                </a:lnTo>
                <a:lnTo>
                  <a:pt x="2386711" y="10633"/>
                </a:lnTo>
                <a:lnTo>
                  <a:pt x="2641892" y="10633"/>
                </a:lnTo>
                <a:lnTo>
                  <a:pt x="2854543" y="265814"/>
                </a:lnTo>
                <a:lnTo>
                  <a:pt x="2939604" y="457200"/>
                </a:lnTo>
                <a:lnTo>
                  <a:pt x="3045929" y="563526"/>
                </a:lnTo>
                <a:lnTo>
                  <a:pt x="3152255" y="648586"/>
                </a:lnTo>
                <a:lnTo>
                  <a:pt x="3343641" y="723014"/>
                </a:lnTo>
                <a:lnTo>
                  <a:pt x="3694515" y="723014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Freeform 12"/>
          <p:cNvSpPr/>
          <p:nvPr/>
        </p:nvSpPr>
        <p:spPr>
          <a:xfrm>
            <a:off x="5922334" y="1967022"/>
            <a:ext cx="1937634" cy="520996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2711302"/>
              <a:gd name="connsiteY0" fmla="*/ 0 h 531628"/>
              <a:gd name="connsiteX1" fmla="*/ 212651 w 2711302"/>
              <a:gd name="connsiteY1" fmla="*/ 10633 h 531628"/>
              <a:gd name="connsiteX2" fmla="*/ 425302 w 2711302"/>
              <a:gd name="connsiteY2" fmla="*/ 42530 h 531628"/>
              <a:gd name="connsiteX3" fmla="*/ 754912 w 2711302"/>
              <a:gd name="connsiteY3" fmla="*/ 85061 h 531628"/>
              <a:gd name="connsiteX4" fmla="*/ 903767 w 2711302"/>
              <a:gd name="connsiteY4" fmla="*/ 127591 h 531628"/>
              <a:gd name="connsiteX5" fmla="*/ 1329070 w 2711302"/>
              <a:gd name="connsiteY5" fmla="*/ 446568 h 531628"/>
              <a:gd name="connsiteX6" fmla="*/ 1722474 w 2711302"/>
              <a:gd name="connsiteY6" fmla="*/ 520996 h 531628"/>
              <a:gd name="connsiteX7" fmla="*/ 2009553 w 2711302"/>
              <a:gd name="connsiteY7" fmla="*/ 520996 h 531628"/>
              <a:gd name="connsiteX8" fmla="*/ 2711302 w 2711302"/>
              <a:gd name="connsiteY8" fmla="*/ 531628 h 531628"/>
              <a:gd name="connsiteX0" fmla="*/ 0 w 2009553"/>
              <a:gd name="connsiteY0" fmla="*/ 0 h 520996"/>
              <a:gd name="connsiteX1" fmla="*/ 212651 w 2009553"/>
              <a:gd name="connsiteY1" fmla="*/ 10633 h 520996"/>
              <a:gd name="connsiteX2" fmla="*/ 425302 w 2009553"/>
              <a:gd name="connsiteY2" fmla="*/ 42530 h 520996"/>
              <a:gd name="connsiteX3" fmla="*/ 754912 w 2009553"/>
              <a:gd name="connsiteY3" fmla="*/ 85061 h 520996"/>
              <a:gd name="connsiteX4" fmla="*/ 903767 w 2009553"/>
              <a:gd name="connsiteY4" fmla="*/ 127591 h 520996"/>
              <a:gd name="connsiteX5" fmla="*/ 1329070 w 2009553"/>
              <a:gd name="connsiteY5" fmla="*/ 446568 h 520996"/>
              <a:gd name="connsiteX6" fmla="*/ 1722474 w 2009553"/>
              <a:gd name="connsiteY6" fmla="*/ 520996 h 520996"/>
              <a:gd name="connsiteX7" fmla="*/ 2009553 w 2009553"/>
              <a:gd name="connsiteY7" fmla="*/ 520996 h 520996"/>
              <a:gd name="connsiteX0" fmla="*/ 0 w 1937634"/>
              <a:gd name="connsiteY0" fmla="*/ 0 h 520996"/>
              <a:gd name="connsiteX1" fmla="*/ 212651 w 1937634"/>
              <a:gd name="connsiteY1" fmla="*/ 10633 h 520996"/>
              <a:gd name="connsiteX2" fmla="*/ 425302 w 1937634"/>
              <a:gd name="connsiteY2" fmla="*/ 42530 h 520996"/>
              <a:gd name="connsiteX3" fmla="*/ 754912 w 1937634"/>
              <a:gd name="connsiteY3" fmla="*/ 85061 h 520996"/>
              <a:gd name="connsiteX4" fmla="*/ 903767 w 1937634"/>
              <a:gd name="connsiteY4" fmla="*/ 127591 h 520996"/>
              <a:gd name="connsiteX5" fmla="*/ 1329070 w 1937634"/>
              <a:gd name="connsiteY5" fmla="*/ 446568 h 520996"/>
              <a:gd name="connsiteX6" fmla="*/ 1722474 w 1937634"/>
              <a:gd name="connsiteY6" fmla="*/ 520996 h 520996"/>
              <a:gd name="connsiteX7" fmla="*/ 1937634 w 1937634"/>
              <a:gd name="connsiteY7" fmla="*/ 520996 h 520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7634" h="520996">
                <a:moveTo>
                  <a:pt x="0" y="0"/>
                </a:moveTo>
                <a:lnTo>
                  <a:pt x="212651" y="10633"/>
                </a:lnTo>
                <a:lnTo>
                  <a:pt x="425302" y="42530"/>
                </a:lnTo>
                <a:lnTo>
                  <a:pt x="754912" y="85061"/>
                </a:lnTo>
                <a:lnTo>
                  <a:pt x="903767" y="127591"/>
                </a:lnTo>
                <a:lnTo>
                  <a:pt x="1329070" y="446568"/>
                </a:lnTo>
                <a:lnTo>
                  <a:pt x="1722474" y="520996"/>
                </a:lnTo>
                <a:lnTo>
                  <a:pt x="1937634" y="520996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l 42"/>
          <p:cNvSpPr/>
          <p:nvPr/>
        </p:nvSpPr>
        <p:spPr>
          <a:xfrm>
            <a:off x="2113968" y="234741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l 43"/>
          <p:cNvSpPr/>
          <p:nvPr/>
        </p:nvSpPr>
        <p:spPr>
          <a:xfrm>
            <a:off x="7720856" y="236178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6723992" y="1976350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7145232" y="2282334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Oval 55"/>
          <p:cNvSpPr/>
          <p:nvPr/>
        </p:nvSpPr>
        <p:spPr>
          <a:xfrm>
            <a:off x="4069556" y="937416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l 56"/>
          <p:cNvSpPr/>
          <p:nvPr/>
        </p:nvSpPr>
        <p:spPr>
          <a:xfrm>
            <a:off x="5024063" y="937416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Box 67"/>
          <p:cNvSpPr txBox="1"/>
          <p:nvPr/>
        </p:nvSpPr>
        <p:spPr>
          <a:xfrm>
            <a:off x="1024124" y="2874217"/>
            <a:ext cx="217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Buitenteen, startpunt aangepaste geometrie</a:t>
            </a:r>
            <a:endParaRPr lang="nl-NL" sz="1400" dirty="0"/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6503615" y="937416"/>
            <a:ext cx="743814" cy="72905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  <a:endCxn id="43" idx="4"/>
          </p:cNvCxnSpPr>
          <p:nvPr/>
        </p:nvCxnSpPr>
        <p:spPr>
          <a:xfrm flipV="1">
            <a:off x="2113968" y="2551814"/>
            <a:ext cx="102198" cy="32240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513943" y="2876158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Aangepaste locatie binnenteen,</a:t>
            </a:r>
          </a:p>
          <a:p>
            <a:pPr algn="ctr"/>
            <a:r>
              <a:rPr lang="nl-NL" sz="1400" dirty="0" smtClean="0"/>
              <a:t>eindpunt aangepaste geometrie</a:t>
            </a:r>
            <a:endParaRPr lang="nl-NL" sz="1400" dirty="0"/>
          </a:p>
        </p:txBody>
      </p:sp>
      <p:cxnSp>
        <p:nvCxnSpPr>
          <p:cNvPr id="73" name="Straight Arrow Connector 72"/>
          <p:cNvCxnSpPr>
            <a:stCxn id="72" idx="0"/>
            <a:endCxn id="44" idx="3"/>
          </p:cNvCxnSpPr>
          <p:nvPr/>
        </p:nvCxnSpPr>
        <p:spPr>
          <a:xfrm flipV="1">
            <a:off x="7145232" y="2536244"/>
            <a:ext cx="605557" cy="33991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551395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216290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Initiële (ingelezen) geometrie</a:t>
            </a:r>
            <a:endParaRPr lang="nl-NL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3261908" y="1978749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Verwijderde geometriepunten</a:t>
            </a:r>
            <a:endParaRPr lang="nl-NL" sz="1400" dirty="0"/>
          </a:p>
        </p:txBody>
      </p:sp>
      <p:cxnSp>
        <p:nvCxnSpPr>
          <p:cNvPr id="78" name="Straight Arrow Connector 77"/>
          <p:cNvCxnSpPr>
            <a:stCxn id="77" idx="0"/>
            <a:endCxn id="9" idx="7"/>
          </p:cNvCxnSpPr>
          <p:nvPr/>
        </p:nvCxnSpPr>
        <p:spPr>
          <a:xfrm flipV="1">
            <a:off x="4449725" y="1509823"/>
            <a:ext cx="622005" cy="46892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5433146" y="1844659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Oval 79"/>
          <p:cNvSpPr/>
          <p:nvPr/>
        </p:nvSpPr>
        <p:spPr>
          <a:xfrm>
            <a:off x="3787568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Oval 80"/>
          <p:cNvSpPr/>
          <p:nvPr/>
        </p:nvSpPr>
        <p:spPr>
          <a:xfrm>
            <a:off x="4740280" y="1141811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Freeform 29"/>
          <p:cNvSpPr/>
          <p:nvPr/>
        </p:nvSpPr>
        <p:spPr>
          <a:xfrm>
            <a:off x="7823053" y="2485690"/>
            <a:ext cx="1217487" cy="10632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722474 w 3094074"/>
              <a:gd name="connsiteY5" fmla="*/ 520996 h 531628"/>
              <a:gd name="connsiteX6" fmla="*/ 2009553 w 3094074"/>
              <a:gd name="connsiteY6" fmla="*/ 520996 h 531628"/>
              <a:gd name="connsiteX7" fmla="*/ 2711302 w 3094074"/>
              <a:gd name="connsiteY7" fmla="*/ 531628 h 531628"/>
              <a:gd name="connsiteX8" fmla="*/ 3094074 w 3094074"/>
              <a:gd name="connsiteY8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1722474 w 3094074"/>
              <a:gd name="connsiteY4" fmla="*/ 520996 h 531628"/>
              <a:gd name="connsiteX5" fmla="*/ 2009553 w 3094074"/>
              <a:gd name="connsiteY5" fmla="*/ 520996 h 531628"/>
              <a:gd name="connsiteX6" fmla="*/ 2711302 w 3094074"/>
              <a:gd name="connsiteY6" fmla="*/ 531628 h 531628"/>
              <a:gd name="connsiteX7" fmla="*/ 3094074 w 3094074"/>
              <a:gd name="connsiteY7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1722474 w 3094074"/>
              <a:gd name="connsiteY3" fmla="*/ 520996 h 531628"/>
              <a:gd name="connsiteX4" fmla="*/ 2009553 w 3094074"/>
              <a:gd name="connsiteY4" fmla="*/ 520996 h 531628"/>
              <a:gd name="connsiteX5" fmla="*/ 2711302 w 3094074"/>
              <a:gd name="connsiteY5" fmla="*/ 531628 h 531628"/>
              <a:gd name="connsiteX6" fmla="*/ 3094074 w 3094074"/>
              <a:gd name="connsiteY6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1722474 w 3094074"/>
              <a:gd name="connsiteY2" fmla="*/ 520996 h 531628"/>
              <a:gd name="connsiteX3" fmla="*/ 2009553 w 3094074"/>
              <a:gd name="connsiteY3" fmla="*/ 520996 h 531628"/>
              <a:gd name="connsiteX4" fmla="*/ 2711302 w 3094074"/>
              <a:gd name="connsiteY4" fmla="*/ 531628 h 531628"/>
              <a:gd name="connsiteX5" fmla="*/ 3094074 w 3094074"/>
              <a:gd name="connsiteY5" fmla="*/ 520996 h 531628"/>
              <a:gd name="connsiteX0" fmla="*/ 0 w 3094074"/>
              <a:gd name="connsiteY0" fmla="*/ 0 h 531628"/>
              <a:gd name="connsiteX1" fmla="*/ 1722474 w 3094074"/>
              <a:gd name="connsiteY1" fmla="*/ 520996 h 531628"/>
              <a:gd name="connsiteX2" fmla="*/ 2009553 w 3094074"/>
              <a:gd name="connsiteY2" fmla="*/ 520996 h 531628"/>
              <a:gd name="connsiteX3" fmla="*/ 2711302 w 3094074"/>
              <a:gd name="connsiteY3" fmla="*/ 531628 h 531628"/>
              <a:gd name="connsiteX4" fmla="*/ 3094074 w 3094074"/>
              <a:gd name="connsiteY4" fmla="*/ 520996 h 531628"/>
              <a:gd name="connsiteX0" fmla="*/ 0 w 1371600"/>
              <a:gd name="connsiteY0" fmla="*/ 0 h 10632"/>
              <a:gd name="connsiteX1" fmla="*/ 287079 w 1371600"/>
              <a:gd name="connsiteY1" fmla="*/ 0 h 10632"/>
              <a:gd name="connsiteX2" fmla="*/ 988828 w 1371600"/>
              <a:gd name="connsiteY2" fmla="*/ 10632 h 10632"/>
              <a:gd name="connsiteX3" fmla="*/ 1371600 w 1371600"/>
              <a:gd name="connsiteY3" fmla="*/ 0 h 10632"/>
              <a:gd name="connsiteX0" fmla="*/ 0 w 1217487"/>
              <a:gd name="connsiteY0" fmla="*/ 0 h 10632"/>
              <a:gd name="connsiteX1" fmla="*/ 287079 w 1217487"/>
              <a:gd name="connsiteY1" fmla="*/ 0 h 10632"/>
              <a:gd name="connsiteX2" fmla="*/ 988828 w 1217487"/>
              <a:gd name="connsiteY2" fmla="*/ 10632 h 10632"/>
              <a:gd name="connsiteX3" fmla="*/ 1217487 w 1217487"/>
              <a:gd name="connsiteY3" fmla="*/ 0 h 1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487" h="10632">
                <a:moveTo>
                  <a:pt x="0" y="0"/>
                </a:moveTo>
                <a:lnTo>
                  <a:pt x="287079" y="0"/>
                </a:lnTo>
                <a:lnTo>
                  <a:pt x="988828" y="10632"/>
                </a:lnTo>
                <a:lnTo>
                  <a:pt x="1217487" y="0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2219218" y="1037690"/>
            <a:ext cx="5609690" cy="1438382"/>
          </a:xfrm>
          <a:custGeom>
            <a:avLst/>
            <a:gdLst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5126804 w 5609690"/>
              <a:gd name="connsiteY4" fmla="*/ 688368 h 1438382"/>
              <a:gd name="connsiteX5" fmla="*/ 5609690 w 5609690"/>
              <a:gd name="connsiteY5" fmla="*/ 1438382 h 1438382"/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4890499 w 5609690"/>
              <a:gd name="connsiteY4" fmla="*/ 678094 h 1438382"/>
              <a:gd name="connsiteX5" fmla="*/ 5609690 w 5609690"/>
              <a:gd name="connsiteY5" fmla="*/ 1438382 h 1438382"/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4890499 w 5609690"/>
              <a:gd name="connsiteY4" fmla="*/ 688368 h 1438382"/>
              <a:gd name="connsiteX5" fmla="*/ 5609690 w 5609690"/>
              <a:gd name="connsiteY5" fmla="*/ 1438382 h 143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09690" h="1438382">
                <a:moveTo>
                  <a:pt x="0" y="1397285"/>
                </a:moveTo>
                <a:lnTo>
                  <a:pt x="1952090" y="0"/>
                </a:lnTo>
                <a:lnTo>
                  <a:pt x="2907586" y="0"/>
                </a:lnTo>
                <a:lnTo>
                  <a:pt x="3472665" y="688368"/>
                </a:lnTo>
                <a:lnTo>
                  <a:pt x="4890499" y="688368"/>
                </a:lnTo>
                <a:lnTo>
                  <a:pt x="5609690" y="1438382"/>
                </a:lnTo>
              </a:path>
            </a:pathLst>
          </a:custGeom>
          <a:noFill/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Oval 26"/>
          <p:cNvSpPr/>
          <p:nvPr/>
        </p:nvSpPr>
        <p:spPr>
          <a:xfrm>
            <a:off x="5586171" y="160945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l 27"/>
          <p:cNvSpPr/>
          <p:nvPr/>
        </p:nvSpPr>
        <p:spPr>
          <a:xfrm>
            <a:off x="7006975" y="160945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7114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419090" y="629639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 profiel</a:t>
            </a:r>
            <a:endParaRPr lang="nl-NL" sz="1400" dirty="0"/>
          </a:p>
        </p:txBody>
      </p:sp>
      <p:sp>
        <p:nvSpPr>
          <p:cNvPr id="4" name="Freeform 3"/>
          <p:cNvSpPr/>
          <p:nvPr/>
        </p:nvSpPr>
        <p:spPr>
          <a:xfrm>
            <a:off x="159130" y="2392684"/>
            <a:ext cx="2077172" cy="148856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838893 w 2838893"/>
              <a:gd name="connsiteY4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2077172 w 2838893"/>
              <a:gd name="connsiteY3" fmla="*/ 536407 h 637954"/>
              <a:gd name="connsiteX4" fmla="*/ 2838893 w 2838893"/>
              <a:gd name="connsiteY4" fmla="*/ 0 h 637954"/>
              <a:gd name="connsiteX0" fmla="*/ 0 w 2077172"/>
              <a:gd name="connsiteY0" fmla="*/ 148856 h 148856"/>
              <a:gd name="connsiteX1" fmla="*/ 489097 w 2077172"/>
              <a:gd name="connsiteY1" fmla="*/ 116958 h 148856"/>
              <a:gd name="connsiteX2" fmla="*/ 1201479 w 2077172"/>
              <a:gd name="connsiteY2" fmla="*/ 0 h 148856"/>
              <a:gd name="connsiteX3" fmla="*/ 2077172 w 2077172"/>
              <a:gd name="connsiteY3" fmla="*/ 47309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7172" h="148856">
                <a:moveTo>
                  <a:pt x="0" y="148856"/>
                </a:moveTo>
                <a:lnTo>
                  <a:pt x="489097" y="116958"/>
                </a:lnTo>
                <a:lnTo>
                  <a:pt x="1201479" y="0"/>
                </a:lnTo>
                <a:lnTo>
                  <a:pt x="2077172" y="47309"/>
                </a:lnTo>
              </a:path>
            </a:pathLst>
          </a:custGeom>
          <a:ln w="19050"/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l 42"/>
          <p:cNvSpPr/>
          <p:nvPr/>
        </p:nvSpPr>
        <p:spPr>
          <a:xfrm>
            <a:off x="2113968" y="234741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l 43"/>
          <p:cNvSpPr/>
          <p:nvPr/>
        </p:nvSpPr>
        <p:spPr>
          <a:xfrm>
            <a:off x="7720856" y="236178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Oval 55"/>
          <p:cNvSpPr/>
          <p:nvPr/>
        </p:nvSpPr>
        <p:spPr>
          <a:xfrm>
            <a:off x="4069556" y="937416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l 56"/>
          <p:cNvSpPr/>
          <p:nvPr/>
        </p:nvSpPr>
        <p:spPr>
          <a:xfrm>
            <a:off x="5024063" y="937416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Box 67"/>
          <p:cNvSpPr txBox="1"/>
          <p:nvPr/>
        </p:nvSpPr>
        <p:spPr>
          <a:xfrm>
            <a:off x="1024124" y="2874217"/>
            <a:ext cx="217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Buitenteen, startpunt aangepaste geometrie</a:t>
            </a:r>
            <a:endParaRPr lang="nl-NL" sz="1400" dirty="0"/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6503615" y="937416"/>
            <a:ext cx="743814" cy="72905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  <a:endCxn id="43" idx="4"/>
          </p:cNvCxnSpPr>
          <p:nvPr/>
        </p:nvCxnSpPr>
        <p:spPr>
          <a:xfrm flipV="1">
            <a:off x="2113968" y="2551814"/>
            <a:ext cx="102198" cy="32240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513943" y="2876158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Aangepaste locatie binnenteen,</a:t>
            </a:r>
          </a:p>
          <a:p>
            <a:pPr algn="ctr"/>
            <a:r>
              <a:rPr lang="nl-NL" sz="1400" dirty="0" smtClean="0"/>
              <a:t>eindpunt aangepaste geometrie</a:t>
            </a:r>
            <a:endParaRPr lang="nl-NL" sz="1400" dirty="0"/>
          </a:p>
        </p:txBody>
      </p:sp>
      <p:cxnSp>
        <p:nvCxnSpPr>
          <p:cNvPr id="73" name="Straight Arrow Connector 72"/>
          <p:cNvCxnSpPr>
            <a:stCxn id="72" idx="0"/>
            <a:endCxn id="44" idx="3"/>
          </p:cNvCxnSpPr>
          <p:nvPr/>
        </p:nvCxnSpPr>
        <p:spPr>
          <a:xfrm flipV="1">
            <a:off x="7145232" y="2536244"/>
            <a:ext cx="605557" cy="33991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551395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216290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Initiële (ingelezen) geometrie</a:t>
            </a:r>
            <a:endParaRPr lang="nl-NL" sz="1400" dirty="0"/>
          </a:p>
        </p:txBody>
      </p:sp>
      <p:sp>
        <p:nvSpPr>
          <p:cNvPr id="30" name="Freeform 29"/>
          <p:cNvSpPr/>
          <p:nvPr/>
        </p:nvSpPr>
        <p:spPr>
          <a:xfrm>
            <a:off x="7823053" y="2485690"/>
            <a:ext cx="1217487" cy="10632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722474 w 3094074"/>
              <a:gd name="connsiteY5" fmla="*/ 520996 h 531628"/>
              <a:gd name="connsiteX6" fmla="*/ 2009553 w 3094074"/>
              <a:gd name="connsiteY6" fmla="*/ 520996 h 531628"/>
              <a:gd name="connsiteX7" fmla="*/ 2711302 w 3094074"/>
              <a:gd name="connsiteY7" fmla="*/ 531628 h 531628"/>
              <a:gd name="connsiteX8" fmla="*/ 3094074 w 3094074"/>
              <a:gd name="connsiteY8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1722474 w 3094074"/>
              <a:gd name="connsiteY4" fmla="*/ 520996 h 531628"/>
              <a:gd name="connsiteX5" fmla="*/ 2009553 w 3094074"/>
              <a:gd name="connsiteY5" fmla="*/ 520996 h 531628"/>
              <a:gd name="connsiteX6" fmla="*/ 2711302 w 3094074"/>
              <a:gd name="connsiteY6" fmla="*/ 531628 h 531628"/>
              <a:gd name="connsiteX7" fmla="*/ 3094074 w 3094074"/>
              <a:gd name="connsiteY7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1722474 w 3094074"/>
              <a:gd name="connsiteY3" fmla="*/ 520996 h 531628"/>
              <a:gd name="connsiteX4" fmla="*/ 2009553 w 3094074"/>
              <a:gd name="connsiteY4" fmla="*/ 520996 h 531628"/>
              <a:gd name="connsiteX5" fmla="*/ 2711302 w 3094074"/>
              <a:gd name="connsiteY5" fmla="*/ 531628 h 531628"/>
              <a:gd name="connsiteX6" fmla="*/ 3094074 w 3094074"/>
              <a:gd name="connsiteY6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1722474 w 3094074"/>
              <a:gd name="connsiteY2" fmla="*/ 520996 h 531628"/>
              <a:gd name="connsiteX3" fmla="*/ 2009553 w 3094074"/>
              <a:gd name="connsiteY3" fmla="*/ 520996 h 531628"/>
              <a:gd name="connsiteX4" fmla="*/ 2711302 w 3094074"/>
              <a:gd name="connsiteY4" fmla="*/ 531628 h 531628"/>
              <a:gd name="connsiteX5" fmla="*/ 3094074 w 3094074"/>
              <a:gd name="connsiteY5" fmla="*/ 520996 h 531628"/>
              <a:gd name="connsiteX0" fmla="*/ 0 w 3094074"/>
              <a:gd name="connsiteY0" fmla="*/ 0 h 531628"/>
              <a:gd name="connsiteX1" fmla="*/ 1722474 w 3094074"/>
              <a:gd name="connsiteY1" fmla="*/ 520996 h 531628"/>
              <a:gd name="connsiteX2" fmla="*/ 2009553 w 3094074"/>
              <a:gd name="connsiteY2" fmla="*/ 520996 h 531628"/>
              <a:gd name="connsiteX3" fmla="*/ 2711302 w 3094074"/>
              <a:gd name="connsiteY3" fmla="*/ 531628 h 531628"/>
              <a:gd name="connsiteX4" fmla="*/ 3094074 w 3094074"/>
              <a:gd name="connsiteY4" fmla="*/ 520996 h 531628"/>
              <a:gd name="connsiteX0" fmla="*/ 0 w 1371600"/>
              <a:gd name="connsiteY0" fmla="*/ 0 h 10632"/>
              <a:gd name="connsiteX1" fmla="*/ 287079 w 1371600"/>
              <a:gd name="connsiteY1" fmla="*/ 0 h 10632"/>
              <a:gd name="connsiteX2" fmla="*/ 988828 w 1371600"/>
              <a:gd name="connsiteY2" fmla="*/ 10632 h 10632"/>
              <a:gd name="connsiteX3" fmla="*/ 1371600 w 1371600"/>
              <a:gd name="connsiteY3" fmla="*/ 0 h 10632"/>
              <a:gd name="connsiteX0" fmla="*/ 0 w 1217487"/>
              <a:gd name="connsiteY0" fmla="*/ 0 h 10632"/>
              <a:gd name="connsiteX1" fmla="*/ 287079 w 1217487"/>
              <a:gd name="connsiteY1" fmla="*/ 0 h 10632"/>
              <a:gd name="connsiteX2" fmla="*/ 988828 w 1217487"/>
              <a:gd name="connsiteY2" fmla="*/ 10632 h 10632"/>
              <a:gd name="connsiteX3" fmla="*/ 1217487 w 1217487"/>
              <a:gd name="connsiteY3" fmla="*/ 0 h 1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487" h="10632">
                <a:moveTo>
                  <a:pt x="0" y="0"/>
                </a:moveTo>
                <a:lnTo>
                  <a:pt x="287079" y="0"/>
                </a:lnTo>
                <a:lnTo>
                  <a:pt x="988828" y="10632"/>
                </a:lnTo>
                <a:lnTo>
                  <a:pt x="1217487" y="0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2219218" y="1037690"/>
            <a:ext cx="5609690" cy="1438382"/>
          </a:xfrm>
          <a:custGeom>
            <a:avLst/>
            <a:gdLst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5126804 w 5609690"/>
              <a:gd name="connsiteY4" fmla="*/ 688368 h 1438382"/>
              <a:gd name="connsiteX5" fmla="*/ 5609690 w 5609690"/>
              <a:gd name="connsiteY5" fmla="*/ 1438382 h 1438382"/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4890499 w 5609690"/>
              <a:gd name="connsiteY4" fmla="*/ 678094 h 1438382"/>
              <a:gd name="connsiteX5" fmla="*/ 5609690 w 5609690"/>
              <a:gd name="connsiteY5" fmla="*/ 1438382 h 1438382"/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4890499 w 5609690"/>
              <a:gd name="connsiteY4" fmla="*/ 688368 h 1438382"/>
              <a:gd name="connsiteX5" fmla="*/ 5609690 w 5609690"/>
              <a:gd name="connsiteY5" fmla="*/ 1438382 h 143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09690" h="1438382">
                <a:moveTo>
                  <a:pt x="0" y="1397285"/>
                </a:moveTo>
                <a:lnTo>
                  <a:pt x="1952090" y="0"/>
                </a:lnTo>
                <a:lnTo>
                  <a:pt x="2907586" y="0"/>
                </a:lnTo>
                <a:lnTo>
                  <a:pt x="3472665" y="688368"/>
                </a:lnTo>
                <a:lnTo>
                  <a:pt x="4890499" y="688368"/>
                </a:lnTo>
                <a:lnTo>
                  <a:pt x="5609690" y="1438382"/>
                </a:lnTo>
              </a:path>
            </a:pathLst>
          </a:custGeom>
          <a:noFill/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Oval 26"/>
          <p:cNvSpPr/>
          <p:nvPr/>
        </p:nvSpPr>
        <p:spPr>
          <a:xfrm>
            <a:off x="5586171" y="160945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l 27"/>
          <p:cNvSpPr/>
          <p:nvPr/>
        </p:nvSpPr>
        <p:spPr>
          <a:xfrm>
            <a:off x="7006975" y="160945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3686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65814" y="3721395"/>
            <a:ext cx="8782493" cy="92857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Freeform 11"/>
          <p:cNvSpPr/>
          <p:nvPr/>
        </p:nvSpPr>
        <p:spPr>
          <a:xfrm>
            <a:off x="265814" y="1765005"/>
            <a:ext cx="8782493" cy="1956390"/>
          </a:xfrm>
          <a:custGeom>
            <a:avLst/>
            <a:gdLst>
              <a:gd name="connsiteX0" fmla="*/ 31898 w 8782493"/>
              <a:gd name="connsiteY0" fmla="*/ 1509823 h 1956390"/>
              <a:gd name="connsiteX1" fmla="*/ 637953 w 8782493"/>
              <a:gd name="connsiteY1" fmla="*/ 1403497 h 1956390"/>
              <a:gd name="connsiteX2" fmla="*/ 1095153 w 8782493"/>
              <a:gd name="connsiteY2" fmla="*/ 1265274 h 1956390"/>
              <a:gd name="connsiteX3" fmla="*/ 1765005 w 8782493"/>
              <a:gd name="connsiteY3" fmla="*/ 733646 h 1956390"/>
              <a:gd name="connsiteX4" fmla="*/ 2041451 w 8782493"/>
              <a:gd name="connsiteY4" fmla="*/ 499730 h 1956390"/>
              <a:gd name="connsiteX5" fmla="*/ 2519916 w 8782493"/>
              <a:gd name="connsiteY5" fmla="*/ 10632 h 1956390"/>
              <a:gd name="connsiteX6" fmla="*/ 2860158 w 8782493"/>
              <a:gd name="connsiteY6" fmla="*/ 0 h 1956390"/>
              <a:gd name="connsiteX7" fmla="*/ 3296093 w 8782493"/>
              <a:gd name="connsiteY7" fmla="*/ 10632 h 1956390"/>
              <a:gd name="connsiteX8" fmla="*/ 3870251 w 8782493"/>
              <a:gd name="connsiteY8" fmla="*/ 31897 h 1956390"/>
              <a:gd name="connsiteX9" fmla="*/ 4837814 w 8782493"/>
              <a:gd name="connsiteY9" fmla="*/ 1020725 h 1956390"/>
              <a:gd name="connsiteX10" fmla="*/ 5114260 w 8782493"/>
              <a:gd name="connsiteY10" fmla="*/ 1031358 h 1956390"/>
              <a:gd name="connsiteX11" fmla="*/ 5709684 w 8782493"/>
              <a:gd name="connsiteY11" fmla="*/ 1084521 h 1956390"/>
              <a:gd name="connsiteX12" fmla="*/ 6018028 w 8782493"/>
              <a:gd name="connsiteY12" fmla="*/ 1105786 h 1956390"/>
              <a:gd name="connsiteX13" fmla="*/ 6347637 w 8782493"/>
              <a:gd name="connsiteY13" fmla="*/ 1137683 h 1956390"/>
              <a:gd name="connsiteX14" fmla="*/ 6794205 w 8782493"/>
              <a:gd name="connsiteY14" fmla="*/ 1180214 h 1956390"/>
              <a:gd name="connsiteX15" fmla="*/ 7230139 w 8782493"/>
              <a:gd name="connsiteY15" fmla="*/ 1180214 h 1956390"/>
              <a:gd name="connsiteX16" fmla="*/ 7453423 w 8782493"/>
              <a:gd name="connsiteY16" fmla="*/ 1158948 h 1956390"/>
              <a:gd name="connsiteX17" fmla="*/ 7793665 w 8782493"/>
              <a:gd name="connsiteY17" fmla="*/ 1190846 h 1956390"/>
              <a:gd name="connsiteX18" fmla="*/ 8314660 w 8782493"/>
              <a:gd name="connsiteY18" fmla="*/ 1212111 h 1956390"/>
              <a:gd name="connsiteX19" fmla="*/ 8782493 w 8782493"/>
              <a:gd name="connsiteY19" fmla="*/ 1233376 h 1956390"/>
              <a:gd name="connsiteX20" fmla="*/ 8782493 w 8782493"/>
              <a:gd name="connsiteY20" fmla="*/ 1956390 h 1956390"/>
              <a:gd name="connsiteX21" fmla="*/ 0 w 8782493"/>
              <a:gd name="connsiteY21" fmla="*/ 1956390 h 1956390"/>
              <a:gd name="connsiteX22" fmla="*/ 31898 w 8782493"/>
              <a:gd name="connsiteY22" fmla="*/ 1509823 h 1956390"/>
              <a:gd name="connsiteX0" fmla="*/ 10633 w 8782493"/>
              <a:gd name="connsiteY0" fmla="*/ 1509823 h 1956390"/>
              <a:gd name="connsiteX1" fmla="*/ 637953 w 8782493"/>
              <a:gd name="connsiteY1" fmla="*/ 1403497 h 1956390"/>
              <a:gd name="connsiteX2" fmla="*/ 1095153 w 8782493"/>
              <a:gd name="connsiteY2" fmla="*/ 1265274 h 1956390"/>
              <a:gd name="connsiteX3" fmla="*/ 1765005 w 8782493"/>
              <a:gd name="connsiteY3" fmla="*/ 733646 h 1956390"/>
              <a:gd name="connsiteX4" fmla="*/ 2041451 w 8782493"/>
              <a:gd name="connsiteY4" fmla="*/ 499730 h 1956390"/>
              <a:gd name="connsiteX5" fmla="*/ 2519916 w 8782493"/>
              <a:gd name="connsiteY5" fmla="*/ 10632 h 1956390"/>
              <a:gd name="connsiteX6" fmla="*/ 2860158 w 8782493"/>
              <a:gd name="connsiteY6" fmla="*/ 0 h 1956390"/>
              <a:gd name="connsiteX7" fmla="*/ 3296093 w 8782493"/>
              <a:gd name="connsiteY7" fmla="*/ 10632 h 1956390"/>
              <a:gd name="connsiteX8" fmla="*/ 3870251 w 8782493"/>
              <a:gd name="connsiteY8" fmla="*/ 31897 h 1956390"/>
              <a:gd name="connsiteX9" fmla="*/ 4837814 w 8782493"/>
              <a:gd name="connsiteY9" fmla="*/ 1020725 h 1956390"/>
              <a:gd name="connsiteX10" fmla="*/ 5114260 w 8782493"/>
              <a:gd name="connsiteY10" fmla="*/ 1031358 h 1956390"/>
              <a:gd name="connsiteX11" fmla="*/ 5709684 w 8782493"/>
              <a:gd name="connsiteY11" fmla="*/ 1084521 h 1956390"/>
              <a:gd name="connsiteX12" fmla="*/ 6018028 w 8782493"/>
              <a:gd name="connsiteY12" fmla="*/ 1105786 h 1956390"/>
              <a:gd name="connsiteX13" fmla="*/ 6347637 w 8782493"/>
              <a:gd name="connsiteY13" fmla="*/ 1137683 h 1956390"/>
              <a:gd name="connsiteX14" fmla="*/ 6794205 w 8782493"/>
              <a:gd name="connsiteY14" fmla="*/ 1180214 h 1956390"/>
              <a:gd name="connsiteX15" fmla="*/ 7230139 w 8782493"/>
              <a:gd name="connsiteY15" fmla="*/ 1180214 h 1956390"/>
              <a:gd name="connsiteX16" fmla="*/ 7453423 w 8782493"/>
              <a:gd name="connsiteY16" fmla="*/ 1158948 h 1956390"/>
              <a:gd name="connsiteX17" fmla="*/ 7793665 w 8782493"/>
              <a:gd name="connsiteY17" fmla="*/ 1190846 h 1956390"/>
              <a:gd name="connsiteX18" fmla="*/ 8314660 w 8782493"/>
              <a:gd name="connsiteY18" fmla="*/ 1212111 h 1956390"/>
              <a:gd name="connsiteX19" fmla="*/ 8782493 w 8782493"/>
              <a:gd name="connsiteY19" fmla="*/ 1233376 h 1956390"/>
              <a:gd name="connsiteX20" fmla="*/ 8782493 w 8782493"/>
              <a:gd name="connsiteY20" fmla="*/ 1956390 h 1956390"/>
              <a:gd name="connsiteX21" fmla="*/ 0 w 8782493"/>
              <a:gd name="connsiteY21" fmla="*/ 1956390 h 1956390"/>
              <a:gd name="connsiteX22" fmla="*/ 10633 w 8782493"/>
              <a:gd name="connsiteY22" fmla="*/ 1509823 h 195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782493" h="1956390">
                <a:moveTo>
                  <a:pt x="10633" y="1509823"/>
                </a:moveTo>
                <a:lnTo>
                  <a:pt x="637953" y="1403497"/>
                </a:lnTo>
                <a:lnTo>
                  <a:pt x="1095153" y="1265274"/>
                </a:lnTo>
                <a:lnTo>
                  <a:pt x="1765005" y="733646"/>
                </a:lnTo>
                <a:lnTo>
                  <a:pt x="2041451" y="499730"/>
                </a:lnTo>
                <a:lnTo>
                  <a:pt x="2519916" y="10632"/>
                </a:lnTo>
                <a:lnTo>
                  <a:pt x="2860158" y="0"/>
                </a:lnTo>
                <a:lnTo>
                  <a:pt x="3296093" y="10632"/>
                </a:lnTo>
                <a:lnTo>
                  <a:pt x="3870251" y="31897"/>
                </a:lnTo>
                <a:lnTo>
                  <a:pt x="4837814" y="1020725"/>
                </a:lnTo>
                <a:lnTo>
                  <a:pt x="5114260" y="1031358"/>
                </a:lnTo>
                <a:lnTo>
                  <a:pt x="5709684" y="1084521"/>
                </a:lnTo>
                <a:lnTo>
                  <a:pt x="6018028" y="1105786"/>
                </a:lnTo>
                <a:lnTo>
                  <a:pt x="6347637" y="1137683"/>
                </a:lnTo>
                <a:lnTo>
                  <a:pt x="6794205" y="1180214"/>
                </a:lnTo>
                <a:lnTo>
                  <a:pt x="7230139" y="1180214"/>
                </a:lnTo>
                <a:lnTo>
                  <a:pt x="7453423" y="1158948"/>
                </a:lnTo>
                <a:lnTo>
                  <a:pt x="7793665" y="1190846"/>
                </a:lnTo>
                <a:lnTo>
                  <a:pt x="8314660" y="1212111"/>
                </a:lnTo>
                <a:lnTo>
                  <a:pt x="8782493" y="1233376"/>
                </a:lnTo>
                <a:lnTo>
                  <a:pt x="8782493" y="1956390"/>
                </a:lnTo>
                <a:lnTo>
                  <a:pt x="0" y="1956390"/>
                </a:lnTo>
                <a:lnTo>
                  <a:pt x="10633" y="150982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269670" y="1753495"/>
            <a:ext cx="8787059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396627 w 11062230"/>
              <a:gd name="connsiteY13" fmla="*/ 1731226 h 1936377"/>
              <a:gd name="connsiteX14" fmla="*/ 8552330 w 11062230"/>
              <a:gd name="connsiteY14" fmla="*/ 1344706 h 1936377"/>
              <a:gd name="connsiteX15" fmla="*/ 11062230 w 11062230"/>
              <a:gd name="connsiteY15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471110 w 11062230"/>
              <a:gd name="connsiteY11" fmla="*/ 1410038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471110 w 11062230"/>
              <a:gd name="connsiteY11" fmla="*/ 1410038 h 1936377"/>
              <a:gd name="connsiteX12" fmla="*/ 8548838 w 11062230"/>
              <a:gd name="connsiteY12" fmla="*/ 1515611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471110 w 11062230"/>
              <a:gd name="connsiteY11" fmla="*/ 1410038 h 1936377"/>
              <a:gd name="connsiteX12" fmla="*/ 8548838 w 11062230"/>
              <a:gd name="connsiteY12" fmla="*/ 1515611 h 1936377"/>
              <a:gd name="connsiteX13" fmla="*/ 9412127 w 11062230"/>
              <a:gd name="connsiteY13" fmla="*/ 1493703 h 1936377"/>
              <a:gd name="connsiteX14" fmla="*/ 11062230 w 11062230"/>
              <a:gd name="connsiteY14" fmla="*/ 1344705 h 1936377"/>
              <a:gd name="connsiteX0" fmla="*/ 0 w 11102532"/>
              <a:gd name="connsiteY0" fmla="*/ 1936377 h 1936377"/>
              <a:gd name="connsiteX1" fmla="*/ 785308 w 11102532"/>
              <a:gd name="connsiteY1" fmla="*/ 1796527 h 1936377"/>
              <a:gd name="connsiteX2" fmla="*/ 1387737 w 11102532"/>
              <a:gd name="connsiteY2" fmla="*/ 1602890 h 1936377"/>
              <a:gd name="connsiteX3" fmla="*/ 1828800 w 11102532"/>
              <a:gd name="connsiteY3" fmla="*/ 1280160 h 1936377"/>
              <a:gd name="connsiteX4" fmla="*/ 2312894 w 11102532"/>
              <a:gd name="connsiteY4" fmla="*/ 882127 h 1936377"/>
              <a:gd name="connsiteX5" fmla="*/ 2786231 w 11102532"/>
              <a:gd name="connsiteY5" fmla="*/ 430306 h 1936377"/>
              <a:gd name="connsiteX6" fmla="*/ 3162748 w 11102532"/>
              <a:gd name="connsiteY6" fmla="*/ 32273 h 1936377"/>
              <a:gd name="connsiteX7" fmla="*/ 3636085 w 11102532"/>
              <a:gd name="connsiteY7" fmla="*/ 0 h 1936377"/>
              <a:gd name="connsiteX8" fmla="*/ 4496697 w 11102532"/>
              <a:gd name="connsiteY8" fmla="*/ 32273 h 1936377"/>
              <a:gd name="connsiteX9" fmla="*/ 4873214 w 11102532"/>
              <a:gd name="connsiteY9" fmla="*/ 53789 h 1936377"/>
              <a:gd name="connsiteX10" fmla="*/ 6096380 w 11102532"/>
              <a:gd name="connsiteY10" fmla="*/ 1302927 h 1936377"/>
              <a:gd name="connsiteX11" fmla="*/ 7471110 w 11102532"/>
              <a:gd name="connsiteY11" fmla="*/ 1410038 h 1936377"/>
              <a:gd name="connsiteX12" fmla="*/ 8548838 w 11102532"/>
              <a:gd name="connsiteY12" fmla="*/ 1515611 h 1936377"/>
              <a:gd name="connsiteX13" fmla="*/ 9412127 w 11102532"/>
              <a:gd name="connsiteY13" fmla="*/ 1493703 h 1936377"/>
              <a:gd name="connsiteX14" fmla="*/ 11102532 w 11102532"/>
              <a:gd name="connsiteY14" fmla="*/ 1588520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102532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471110" y="1410038"/>
                </a:lnTo>
                <a:lnTo>
                  <a:pt x="8548838" y="1515611"/>
                </a:lnTo>
                <a:lnTo>
                  <a:pt x="9412127" y="1493703"/>
                </a:lnTo>
                <a:lnTo>
                  <a:pt x="11102532" y="1588520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7626812" y="282380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3" name="Straight Connector 62"/>
          <p:cNvCxnSpPr/>
          <p:nvPr/>
        </p:nvCxnSpPr>
        <p:spPr>
          <a:xfrm>
            <a:off x="5676191" y="2827651"/>
            <a:ext cx="732" cy="3242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113181" y="1573224"/>
            <a:ext cx="2196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Binnenteen aangepast </a:t>
            </a:r>
          </a:p>
          <a:p>
            <a:pPr algn="ctr"/>
            <a:r>
              <a:rPr lang="nl-NL" sz="1400" dirty="0" smtClean="0"/>
              <a:t>profiel</a:t>
            </a:r>
            <a:endParaRPr lang="nl-NL" sz="1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891339" y="2411666"/>
            <a:ext cx="478948" cy="382947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2" name="TextBox 51"/>
          <p:cNvSpPr txBox="1"/>
          <p:nvPr/>
        </p:nvSpPr>
        <p:spPr>
          <a:xfrm>
            <a:off x="5394761" y="1371777"/>
            <a:ext cx="2341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err="1" smtClean="0"/>
              <a:t>H</a:t>
            </a:r>
            <a:r>
              <a:rPr lang="nl-NL" sz="1400" baseline="-25000" dirty="0" err="1" smtClean="0"/>
              <a:t>berm</a:t>
            </a:r>
            <a:endParaRPr lang="nl-NL" sz="1400" baseline="-25000" dirty="0"/>
          </a:p>
        </p:txBody>
      </p:sp>
      <p:cxnSp>
        <p:nvCxnSpPr>
          <p:cNvPr id="54" name="Straight Arrow Connector 53"/>
          <p:cNvCxnSpPr>
            <a:stCxn id="52" idx="2"/>
          </p:cNvCxnSpPr>
          <p:nvPr/>
        </p:nvCxnSpPr>
        <p:spPr>
          <a:xfrm flipH="1">
            <a:off x="6182455" y="1679554"/>
            <a:ext cx="383274" cy="647960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374030" y="2782184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12" idx="16"/>
          </p:cNvCxnSpPr>
          <p:nvPr/>
        </p:nvCxnSpPr>
        <p:spPr>
          <a:xfrm flipH="1">
            <a:off x="7719237" y="2061272"/>
            <a:ext cx="510363" cy="862681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077237" y="2998380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5376897" y="2998379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365171" y="2965801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r>
              <a:rPr lang="nl-NL" sz="1400" baseline="-25000" dirty="0" smtClean="0"/>
              <a:t>S</a:t>
            </a:r>
            <a:endParaRPr lang="nl-NL" sz="1400" baseline="-25000" dirty="0"/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5072425" y="4143400"/>
            <a:ext cx="3294805" cy="1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077394" y="2782184"/>
            <a:ext cx="0" cy="150883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730249" y="2417793"/>
            <a:ext cx="2382932" cy="1"/>
          </a:xfrm>
          <a:prstGeom prst="line">
            <a:avLst/>
          </a:pr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9670" y="3721395"/>
            <a:ext cx="8787059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69670" y="4649971"/>
            <a:ext cx="8787059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367230" y="2971789"/>
            <a:ext cx="0" cy="1331654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47161" y="3860043"/>
            <a:ext cx="2341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err="1" smtClean="0"/>
              <a:t>L</a:t>
            </a:r>
            <a:r>
              <a:rPr lang="nl-NL" sz="1400" baseline="-25000" dirty="0" err="1" smtClean="0"/>
              <a:t>max</a:t>
            </a:r>
            <a:endParaRPr lang="nl-NL" sz="1400" baseline="-25000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7134447" y="2430919"/>
            <a:ext cx="605683" cy="495082"/>
          </a:xfrm>
          <a:prstGeom prst="line">
            <a:avLst/>
          </a:pr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31" name="TextBox 30"/>
          <p:cNvSpPr txBox="1"/>
          <p:nvPr/>
        </p:nvSpPr>
        <p:spPr>
          <a:xfrm>
            <a:off x="5045957" y="2967261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r>
              <a:rPr lang="nl-NL" sz="1400" baseline="-25000" dirty="0" smtClean="0"/>
              <a:t>S</a:t>
            </a:r>
            <a:endParaRPr lang="nl-NL" sz="1400" baseline="-250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5190225" y="2435024"/>
            <a:ext cx="478948" cy="382947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712352" y="2939712"/>
            <a:ext cx="732" cy="3242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399558" y="2915511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390699" y="3068703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>
                <a:latin typeface="Symbol" pitchFamily="18" charset="2"/>
              </a:rPr>
              <a:t>D</a:t>
            </a:r>
            <a:r>
              <a:rPr lang="nl-NL" sz="1400" baseline="-25000" dirty="0" smtClean="0"/>
              <a:t>S</a:t>
            </a:r>
            <a:endParaRPr lang="nl-NL" sz="1400" baseline="-25000" dirty="0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7410918" y="3083837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676191" y="3086988"/>
            <a:ext cx="1714508" cy="0"/>
          </a:xfrm>
          <a:prstGeom prst="straightConnector1">
            <a:avLst/>
          </a:prstGeom>
          <a:ln w="9525">
            <a:prstDash val="dash"/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798394" y="2435853"/>
            <a:ext cx="599903" cy="479658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88125" y="2424210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376897" y="2454538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698077" y="2483554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029137" y="2513490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335773" y="2513490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642409" y="2570321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945027" y="2513490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337671" y="2133775"/>
            <a:ext cx="402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smtClean="0"/>
              <a:t>H</a:t>
            </a:r>
            <a:endParaRPr lang="nl-NL" sz="1400" baseline="-25000" dirty="0"/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7251663" y="2316475"/>
            <a:ext cx="191637" cy="167079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4628051" y="2315411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43915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199" y="620688"/>
            <a:ext cx="3996444" cy="684076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Sloot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aanwezig</a:t>
            </a:r>
            <a:r>
              <a:rPr lang="en-US" sz="1600" b="1" dirty="0" smtClean="0">
                <a:solidFill>
                  <a:schemeClr val="tx1"/>
                </a:solidFill>
              </a:rPr>
              <a:t> in </a:t>
            </a:r>
            <a:r>
              <a:rPr lang="en-US" sz="1600" b="1" dirty="0" err="1" smtClean="0">
                <a:solidFill>
                  <a:schemeClr val="tx1"/>
                </a:solidFill>
              </a:rPr>
              <a:t>profiel</a:t>
            </a:r>
            <a:r>
              <a:rPr lang="en-US" sz="1600" b="1" dirty="0" smtClean="0">
                <a:solidFill>
                  <a:schemeClr val="tx1"/>
                </a:solidFill>
              </a:rPr>
              <a:t>?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(check met characteristic points)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371624" y="1836410"/>
            <a:ext cx="3996444" cy="1296144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Bepaal</a:t>
            </a:r>
            <a:r>
              <a:rPr lang="en-US" sz="1600" b="1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B: </a:t>
            </a:r>
            <a:r>
              <a:rPr lang="en-US" sz="1600" b="1" dirty="0" err="1" smtClean="0">
                <a:solidFill>
                  <a:schemeClr val="tx1"/>
                </a:solidFill>
              </a:rPr>
              <a:t>slootbreedte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H: </a:t>
            </a:r>
            <a:r>
              <a:rPr lang="en-US" sz="1600" b="1" dirty="0" err="1" smtClean="0">
                <a:solidFill>
                  <a:schemeClr val="tx1"/>
                </a:solidFill>
              </a:rPr>
              <a:t>dikte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slappe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lagenpakket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t.p.v</a:t>
            </a:r>
            <a:r>
              <a:rPr lang="en-US" sz="1600" b="1" dirty="0" smtClean="0">
                <a:solidFill>
                  <a:schemeClr val="tx1"/>
                </a:solidFill>
              </a:rPr>
              <a:t>. </a:t>
            </a:r>
            <a:r>
              <a:rPr lang="en-US" sz="1600" b="1" dirty="0" err="1" smtClean="0">
                <a:solidFill>
                  <a:schemeClr val="tx1"/>
                </a:solidFill>
              </a:rPr>
              <a:t>maaiveld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h: </a:t>
            </a:r>
            <a:r>
              <a:rPr lang="en-US" sz="1600" b="1" dirty="0" err="1">
                <a:solidFill>
                  <a:schemeClr val="tx1"/>
                </a:solidFill>
              </a:rPr>
              <a:t>dikte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slappe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lagenpakket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t.p.v</a:t>
            </a:r>
            <a:r>
              <a:rPr lang="en-US" sz="1600" b="1" dirty="0">
                <a:solidFill>
                  <a:schemeClr val="tx1"/>
                </a:solidFill>
              </a:rPr>
              <a:t>. </a:t>
            </a:r>
            <a:r>
              <a:rPr lang="en-US" sz="1600" b="1" dirty="0" err="1" smtClean="0">
                <a:solidFill>
                  <a:schemeClr val="tx1"/>
                </a:solidFill>
              </a:rPr>
              <a:t>sloot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73512" y="3510150"/>
            <a:ext cx="3996444" cy="540060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H &gt; B  en  h &gt;= B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5439" y="4386456"/>
            <a:ext cx="2016224" cy="1324696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Opdrijf-berekening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728107" y="4394240"/>
            <a:ext cx="2016224" cy="1324696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Geen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opdrijf-berekening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ter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plaatse</a:t>
            </a:r>
            <a:r>
              <a:rPr lang="en-US" sz="1600" b="1" dirty="0" smtClean="0">
                <a:solidFill>
                  <a:schemeClr val="tx1"/>
                </a:solidFill>
              </a:rPr>
              <a:t> van de </a:t>
            </a:r>
            <a:r>
              <a:rPr lang="en-US" sz="1600" b="1" dirty="0" err="1" smtClean="0">
                <a:solidFill>
                  <a:schemeClr val="tx1"/>
                </a:solidFill>
              </a:rPr>
              <a:t>sloot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64370" y="4394240"/>
            <a:ext cx="2016224" cy="1324696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Opdrijfberekening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ter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plaatse</a:t>
            </a:r>
            <a:r>
              <a:rPr lang="en-US" sz="1600" b="1" dirty="0" smtClean="0">
                <a:solidFill>
                  <a:schemeClr val="tx1"/>
                </a:solidFill>
              </a:rPr>
              <a:t> van de </a:t>
            </a:r>
            <a:r>
              <a:rPr lang="en-US" sz="1600" b="1" dirty="0" err="1" smtClean="0">
                <a:solidFill>
                  <a:schemeClr val="tx1"/>
                </a:solidFill>
              </a:rPr>
              <a:t>sloot</a:t>
            </a:r>
            <a:endParaRPr lang="en-GB" sz="1600" b="1" dirty="0">
              <a:solidFill>
                <a:schemeClr val="tx1"/>
              </a:solidFill>
            </a:endParaRPr>
          </a:p>
        </p:txBody>
      </p:sp>
      <p:cxnSp>
        <p:nvCxnSpPr>
          <p:cNvPr id="10" name="Elbow Connector 9"/>
          <p:cNvCxnSpPr>
            <a:stCxn id="2" idx="2"/>
            <a:endCxn id="6" idx="0"/>
          </p:cNvCxnSpPr>
          <p:nvPr/>
        </p:nvCxnSpPr>
        <p:spPr>
          <a:xfrm rot="5400000">
            <a:off x="636140" y="2392175"/>
            <a:ext cx="3081692" cy="906870"/>
          </a:xfrm>
          <a:prstGeom prst="bentConnector3">
            <a:avLst>
              <a:gd name="adj1" fmla="val 839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2" idx="2"/>
            <a:endCxn id="3" idx="0"/>
          </p:cNvCxnSpPr>
          <p:nvPr/>
        </p:nvCxnSpPr>
        <p:spPr>
          <a:xfrm rot="16200000" flipH="1">
            <a:off x="3234310" y="700874"/>
            <a:ext cx="531646" cy="1739425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3" idx="2"/>
            <a:endCxn id="4" idx="0"/>
          </p:cNvCxnSpPr>
          <p:nvPr/>
        </p:nvCxnSpPr>
        <p:spPr>
          <a:xfrm rot="16200000" flipH="1">
            <a:off x="4181992" y="3320408"/>
            <a:ext cx="377596" cy="188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2"/>
            <a:endCxn id="8" idx="0"/>
          </p:cNvCxnSpPr>
          <p:nvPr/>
        </p:nvCxnSpPr>
        <p:spPr>
          <a:xfrm rot="16200000" flipH="1">
            <a:off x="4200093" y="4221851"/>
            <a:ext cx="344030" cy="74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4" idx="3"/>
            <a:endCxn id="7" idx="1"/>
          </p:cNvCxnSpPr>
          <p:nvPr/>
        </p:nvCxnSpPr>
        <p:spPr>
          <a:xfrm>
            <a:off x="6369956" y="3780180"/>
            <a:ext cx="358151" cy="127640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054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4210</TotalTime>
  <Words>1392</Words>
  <Application>Microsoft Office PowerPoint</Application>
  <PresentationFormat>On-screen Show (4:3)</PresentationFormat>
  <Paragraphs>715</Paragraphs>
  <Slides>47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Office-thema</vt:lpstr>
      <vt:lpstr>Document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Erik Vastenburg</dc:creator>
  <cp:lastModifiedBy>Irene van der Zwan</cp:lastModifiedBy>
  <cp:revision>223</cp:revision>
  <dcterms:created xsi:type="dcterms:W3CDTF">2011-02-18T11:45:26Z</dcterms:created>
  <dcterms:modified xsi:type="dcterms:W3CDTF">2017-02-04T09:40:37Z</dcterms:modified>
</cp:coreProperties>
</file>