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303" r:id="rId2"/>
    <p:sldId id="258" r:id="rId3"/>
    <p:sldId id="304" r:id="rId4"/>
    <p:sldId id="306" r:id="rId5"/>
    <p:sldId id="307" r:id="rId6"/>
    <p:sldId id="308" r:id="rId7"/>
    <p:sldId id="309" r:id="rId8"/>
    <p:sldId id="298" r:id="rId9"/>
    <p:sldId id="285" r:id="rId10"/>
    <p:sldId id="286" r:id="rId11"/>
    <p:sldId id="287" r:id="rId12"/>
    <p:sldId id="288" r:id="rId13"/>
    <p:sldId id="290" r:id="rId14"/>
    <p:sldId id="291" r:id="rId15"/>
    <p:sldId id="292" r:id="rId16"/>
    <p:sldId id="289" r:id="rId17"/>
    <p:sldId id="295" r:id="rId18"/>
    <p:sldId id="312" r:id="rId19"/>
    <p:sldId id="294" r:id="rId20"/>
    <p:sldId id="293" r:id="rId21"/>
    <p:sldId id="296" r:id="rId22"/>
    <p:sldId id="297" r:id="rId23"/>
    <p:sldId id="299" r:id="rId24"/>
    <p:sldId id="300" r:id="rId25"/>
    <p:sldId id="301" r:id="rId26"/>
    <p:sldId id="263" r:id="rId27"/>
    <p:sldId id="264" r:id="rId28"/>
    <p:sldId id="267" r:id="rId29"/>
    <p:sldId id="266" r:id="rId30"/>
    <p:sldId id="265" r:id="rId31"/>
    <p:sldId id="279" r:id="rId32"/>
    <p:sldId id="280" r:id="rId33"/>
    <p:sldId id="284" r:id="rId34"/>
    <p:sldId id="281" r:id="rId35"/>
    <p:sldId id="282" r:id="rId36"/>
    <p:sldId id="283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  <p:sldId id="278" r:id="rId47"/>
    <p:sldId id="311" r:id="rId48"/>
  </p:sldIdLst>
  <p:sldSz cx="9144000" cy="6858000" type="screen4x3"/>
  <p:notesSz cx="6858000" cy="9144000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D03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2857" autoAdjust="0"/>
  </p:normalViewPr>
  <p:slideViewPr>
    <p:cSldViewPr snapToObjects="1">
      <p:cViewPr varScale="1">
        <p:scale>
          <a:sx n="77" d="100"/>
          <a:sy n="77" d="100"/>
        </p:scale>
        <p:origin x="-1474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B160F36-3A23-4F87-A25B-7C99B97F9EE9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l-NL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765A7F-415F-4306-A6BE-76589D8074B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3330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LocationID and cross section</a:t>
            </a:r>
          </a:p>
        </p:txBody>
      </p:sp>
      <p:sp>
        <p:nvSpPr>
          <p:cNvPr id="174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D40BEE-CD10-48F7-8017-17EF26D54395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LocationID and cross section</a:t>
            </a:r>
          </a:p>
        </p:txBody>
      </p:sp>
      <p:sp>
        <p:nvSpPr>
          <p:cNvPr id="19459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5E0BEA-E171-4F4C-B82E-230C4333D136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765A7F-415F-4306-A6BE-76589D8074B2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0434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M-Soilbase UI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02BEB1-B35F-4787-AE68-E20CBD34B16B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ExpertKnowledgeRRD Binnenwaarts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0528FD-1054-4873-A9F9-1AF8B480F4AC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ExpertKnowledgeRRD Binnenwaarts</a:t>
            </a: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DDB996-E9A8-42FA-839F-4E8A30614D1B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ExpertKnowledgeRRD Buitenwaarts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65471F-DF2C-43D5-8F65-2D2F221E9850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822CB5-E106-42F4-9ACE-7B0B19820166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In het geval PL2 niet gegeven is, dan wordt polderpeil gepakt.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70EF5E-540A-4561-8B0D-680768B22E17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C67E58-4570-414D-9CE5-2CF017B0510C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F8964D-17D1-4486-8585-05A631400296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nl-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9BC1BD-B50F-4AC0-BF39-CFA2FAB7ECD8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nl-N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0E8485-13E8-48F1-88C0-C8DFFE4D113A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nl-N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8DE668-D3EB-4205-862F-3E969B51E029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nl-N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B65F9C-1B5C-4CF7-8DD4-392DCF9BC0DB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nl-N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C29D6-3180-4111-B42D-C52C0AEA53D4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nl-N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A6E793-2651-48E9-BD7D-F21A0D3ED85A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nl-N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0A389D-248F-4DBC-BC9A-AA76332EC0A5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nl-N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524EB7-9F8C-4FBD-8158-A85D1788178C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nl-N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smtClean="0"/>
              <a:t>ExpertKnowledgeLinearInDike</a:t>
            </a:r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0663EE-925E-4776-8B16-4A82362B1CE6}" type="slidenum">
              <a:rPr lang="nl-N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3F14F-CCEC-4C20-AF7A-7B929A2C285D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85AD8-EEA4-40AA-9257-913525D4411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1E891-5858-4506-8A2C-4C85896EF7D0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F2720-55B3-4949-A846-B8076344626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6F5F4-936F-4CC8-ABAD-B877E5687A87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F1C15-9525-4017-9892-4315E2105B6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B3DAD-29F3-402F-B0CA-EF750184928A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D56A6-D7BF-4F7E-ABEE-929F5F176BC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55280-670B-4E3D-9CD7-F0F65CA6787D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1A511-0B28-4ADA-B153-B60162E2F3E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385BB-AC14-40FB-890F-F36F1BCE2534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20DF8-A40C-4D8D-A5A0-05FAC024E89E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A01B0-D53D-47F1-8A7E-56E341E608DD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FA41C-F194-4EB9-8E8F-473622C76B5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6EEBA-81FE-4B40-BAC1-9B0299C41568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1A405-9232-4892-943F-225E43684AF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49072-D7DC-4A9E-844F-198A2B2C8D5A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3789A-3265-4FE9-A609-3942258807EB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F5D86-B9B6-41F1-BAE8-8BEBB2255F6A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DFB5F-7679-4BCD-A49D-9F23011782E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1F3C8-2834-4299-A6CC-AEA1CF01883D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03BF5-CEA0-4CF5-80DB-E7F91A3EB47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Titelstijl van model bewerken</a:t>
            </a:r>
          </a:p>
        </p:txBody>
      </p:sp>
      <p:sp>
        <p:nvSpPr>
          <p:cNvPr id="29699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2B74691-9448-4A85-BBBA-E5A6AEC56D96}" type="datetimeFigureOut">
              <a:rPr lang="nl-NL"/>
              <a:pPr>
                <a:defRPr/>
              </a:pPr>
              <a:t>15-8-2017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36FE4C-CF91-4BC6-9ED1-18D2B657C286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05104" y="1985157"/>
            <a:ext cx="3170237" cy="3151188"/>
            <a:chOff x="2505104" y="1985157"/>
            <a:chExt cx="3170237" cy="3151188"/>
          </a:xfrm>
        </p:grpSpPr>
        <p:sp>
          <p:nvSpPr>
            <p:cNvPr id="4" name="AutoShape 8"/>
            <p:cNvSpPr>
              <a:spLocks noChangeAspect="1" noChangeArrowheads="1" noTextEdit="1"/>
            </p:cNvSpPr>
            <p:nvPr/>
          </p:nvSpPr>
          <p:spPr bwMode="auto">
            <a:xfrm>
              <a:off x="2505104" y="1985157"/>
              <a:ext cx="3170237" cy="315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3406804" y="1988332"/>
              <a:ext cx="427037" cy="3119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3406804" y="1988332"/>
              <a:ext cx="427037" cy="3119438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3944966" y="1988332"/>
              <a:ext cx="427038" cy="3119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3944966" y="1988332"/>
              <a:ext cx="427038" cy="3119438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>
              <a:off x="4486304" y="1988332"/>
              <a:ext cx="427037" cy="3119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4486304" y="1988332"/>
              <a:ext cx="427037" cy="3119438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5027641" y="1988332"/>
              <a:ext cx="427038" cy="3119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5027641" y="1988332"/>
              <a:ext cx="427038" cy="3119438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7"/>
            <p:cNvSpPr>
              <a:spLocks noChangeArrowheads="1"/>
            </p:cNvSpPr>
            <p:nvPr/>
          </p:nvSpPr>
          <p:spPr bwMode="auto">
            <a:xfrm>
              <a:off x="3406804" y="1988332"/>
              <a:ext cx="427037" cy="3119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18"/>
            <p:cNvSpPr>
              <a:spLocks noChangeArrowheads="1"/>
            </p:cNvSpPr>
            <p:nvPr/>
          </p:nvSpPr>
          <p:spPr bwMode="auto">
            <a:xfrm>
              <a:off x="3406804" y="1988332"/>
              <a:ext cx="427037" cy="311943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3944966" y="1988332"/>
              <a:ext cx="427038" cy="3119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3944966" y="1988332"/>
              <a:ext cx="427038" cy="311943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4486304" y="1988332"/>
              <a:ext cx="427037" cy="3119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22"/>
            <p:cNvSpPr>
              <a:spLocks noChangeArrowheads="1"/>
            </p:cNvSpPr>
            <p:nvPr/>
          </p:nvSpPr>
          <p:spPr bwMode="auto">
            <a:xfrm>
              <a:off x="4486304" y="1988332"/>
              <a:ext cx="427037" cy="311943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23"/>
            <p:cNvSpPr>
              <a:spLocks noChangeArrowheads="1"/>
            </p:cNvSpPr>
            <p:nvPr/>
          </p:nvSpPr>
          <p:spPr bwMode="auto">
            <a:xfrm>
              <a:off x="5027641" y="1988332"/>
              <a:ext cx="427038" cy="3119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24"/>
            <p:cNvSpPr>
              <a:spLocks noChangeArrowheads="1"/>
            </p:cNvSpPr>
            <p:nvPr/>
          </p:nvSpPr>
          <p:spPr bwMode="auto">
            <a:xfrm>
              <a:off x="5027641" y="1988332"/>
              <a:ext cx="427038" cy="311943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2508279" y="2928132"/>
              <a:ext cx="3119437" cy="428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2508279" y="2928132"/>
              <a:ext cx="3119437" cy="428625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2508279" y="3469470"/>
              <a:ext cx="3119437" cy="4254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Rectangle 28"/>
            <p:cNvSpPr>
              <a:spLocks noChangeArrowheads="1"/>
            </p:cNvSpPr>
            <p:nvPr/>
          </p:nvSpPr>
          <p:spPr bwMode="auto">
            <a:xfrm>
              <a:off x="2508279" y="3469470"/>
              <a:ext cx="3119437" cy="42545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Rectangle 29"/>
            <p:cNvSpPr>
              <a:spLocks noChangeArrowheads="1"/>
            </p:cNvSpPr>
            <p:nvPr/>
          </p:nvSpPr>
          <p:spPr bwMode="auto">
            <a:xfrm>
              <a:off x="2508279" y="4009220"/>
              <a:ext cx="3119437" cy="4270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30"/>
            <p:cNvSpPr>
              <a:spLocks noChangeArrowheads="1"/>
            </p:cNvSpPr>
            <p:nvPr/>
          </p:nvSpPr>
          <p:spPr bwMode="auto">
            <a:xfrm>
              <a:off x="2508279" y="4009220"/>
              <a:ext cx="3119437" cy="427037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2508279" y="4553732"/>
              <a:ext cx="3119437" cy="427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32"/>
            <p:cNvSpPr>
              <a:spLocks noChangeArrowheads="1"/>
            </p:cNvSpPr>
            <p:nvPr/>
          </p:nvSpPr>
          <p:spPr bwMode="auto">
            <a:xfrm>
              <a:off x="2508279" y="4553732"/>
              <a:ext cx="3119437" cy="427038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Rectangle 33"/>
            <p:cNvSpPr>
              <a:spLocks noChangeArrowheads="1"/>
            </p:cNvSpPr>
            <p:nvPr/>
          </p:nvSpPr>
          <p:spPr bwMode="auto">
            <a:xfrm>
              <a:off x="2508279" y="2928132"/>
              <a:ext cx="3119437" cy="428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Rectangle 34"/>
            <p:cNvSpPr>
              <a:spLocks noChangeArrowheads="1"/>
            </p:cNvSpPr>
            <p:nvPr/>
          </p:nvSpPr>
          <p:spPr bwMode="auto">
            <a:xfrm>
              <a:off x="2508279" y="2928132"/>
              <a:ext cx="3119437" cy="428625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35"/>
            <p:cNvSpPr>
              <a:spLocks noChangeArrowheads="1"/>
            </p:cNvSpPr>
            <p:nvPr/>
          </p:nvSpPr>
          <p:spPr bwMode="auto">
            <a:xfrm>
              <a:off x="2508279" y="3469470"/>
              <a:ext cx="3119437" cy="4254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Rectangle 36"/>
            <p:cNvSpPr>
              <a:spLocks noChangeArrowheads="1"/>
            </p:cNvSpPr>
            <p:nvPr/>
          </p:nvSpPr>
          <p:spPr bwMode="auto">
            <a:xfrm>
              <a:off x="2508279" y="3469470"/>
              <a:ext cx="3119437" cy="42545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Rectangle 37"/>
            <p:cNvSpPr>
              <a:spLocks noChangeArrowheads="1"/>
            </p:cNvSpPr>
            <p:nvPr/>
          </p:nvSpPr>
          <p:spPr bwMode="auto">
            <a:xfrm>
              <a:off x="2508279" y="4009220"/>
              <a:ext cx="3119437" cy="4270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Rectangle 38"/>
            <p:cNvSpPr>
              <a:spLocks noChangeArrowheads="1"/>
            </p:cNvSpPr>
            <p:nvPr/>
          </p:nvSpPr>
          <p:spPr bwMode="auto">
            <a:xfrm>
              <a:off x="2508279" y="4009220"/>
              <a:ext cx="3119437" cy="427037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39"/>
            <p:cNvSpPr>
              <a:spLocks noChangeArrowheads="1"/>
            </p:cNvSpPr>
            <p:nvPr/>
          </p:nvSpPr>
          <p:spPr bwMode="auto">
            <a:xfrm>
              <a:off x="2508279" y="4553732"/>
              <a:ext cx="3119437" cy="427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Rectangle 40"/>
            <p:cNvSpPr>
              <a:spLocks noChangeArrowheads="1"/>
            </p:cNvSpPr>
            <p:nvPr/>
          </p:nvSpPr>
          <p:spPr bwMode="auto">
            <a:xfrm>
              <a:off x="2508279" y="4553732"/>
              <a:ext cx="3119437" cy="42703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41"/>
            <p:cNvSpPr>
              <a:spLocks noChangeArrowheads="1"/>
            </p:cNvSpPr>
            <p:nvPr/>
          </p:nvSpPr>
          <p:spPr bwMode="auto">
            <a:xfrm>
              <a:off x="2594004" y="4683907"/>
              <a:ext cx="55624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100" dirty="0"/>
                <a:t>Base data</a:t>
              </a:r>
              <a:endParaRPr lang="nl-NL" sz="1100" dirty="0"/>
            </a:p>
          </p:txBody>
        </p:sp>
        <p:sp>
          <p:nvSpPr>
            <p:cNvPr id="38" name="Rectangle 42"/>
            <p:cNvSpPr>
              <a:spLocks noChangeArrowheads="1"/>
            </p:cNvSpPr>
            <p:nvPr/>
          </p:nvSpPr>
          <p:spPr bwMode="auto">
            <a:xfrm>
              <a:off x="2594004" y="4167970"/>
              <a:ext cx="873637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100" dirty="0"/>
                <a:t>Schematisation</a:t>
              </a:r>
              <a:endParaRPr lang="en-US" b="0" dirty="0"/>
            </a:p>
          </p:txBody>
        </p:sp>
        <p:sp>
          <p:nvSpPr>
            <p:cNvPr id="39" name="Rectangle 43"/>
            <p:cNvSpPr>
              <a:spLocks noChangeArrowheads="1"/>
            </p:cNvSpPr>
            <p:nvPr/>
          </p:nvSpPr>
          <p:spPr bwMode="auto">
            <a:xfrm>
              <a:off x="2594004" y="3615520"/>
              <a:ext cx="120065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100" dirty="0"/>
                <a:t>Calculation (models) </a:t>
              </a:r>
              <a:endParaRPr lang="en-US" b="0" dirty="0"/>
            </a:p>
          </p:txBody>
        </p:sp>
        <p:sp>
          <p:nvSpPr>
            <p:cNvPr id="40" name="Rectangle 44"/>
            <p:cNvSpPr>
              <a:spLocks noChangeArrowheads="1"/>
            </p:cNvSpPr>
            <p:nvPr/>
          </p:nvSpPr>
          <p:spPr bwMode="auto">
            <a:xfrm>
              <a:off x="2594004" y="3066750"/>
              <a:ext cx="152285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100" dirty="0"/>
                <a:t>Analysis/communications </a:t>
              </a:r>
              <a:r>
                <a:rPr lang="en-US" sz="1100" b="0" dirty="0" smtClean="0">
                  <a:solidFill>
                    <a:srgbClr val="000000"/>
                  </a:solidFill>
                </a:rPr>
                <a:t> </a:t>
              </a:r>
              <a:endParaRPr lang="en-US" b="0" dirty="0"/>
            </a:p>
          </p:txBody>
        </p:sp>
        <p:sp>
          <p:nvSpPr>
            <p:cNvPr id="43" name="Rectangle 47"/>
            <p:cNvSpPr>
              <a:spLocks noChangeArrowheads="1"/>
            </p:cNvSpPr>
            <p:nvPr/>
          </p:nvSpPr>
          <p:spPr bwMode="auto">
            <a:xfrm rot="5400000">
              <a:off x="3238785" y="2386038"/>
              <a:ext cx="767839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100" dirty="0"/>
                <a:t>Management</a:t>
              </a:r>
              <a:endParaRPr lang="en-US" b="0" dirty="0"/>
            </a:p>
          </p:txBody>
        </p:sp>
        <p:sp>
          <p:nvSpPr>
            <p:cNvPr id="44" name="Rectangle 48"/>
            <p:cNvSpPr>
              <a:spLocks noChangeArrowheads="1"/>
            </p:cNvSpPr>
            <p:nvPr/>
          </p:nvSpPr>
          <p:spPr bwMode="auto">
            <a:xfrm rot="5400000">
              <a:off x="4347161" y="2364261"/>
              <a:ext cx="705321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100" dirty="0"/>
                <a:t>Assessment </a:t>
              </a:r>
              <a:endParaRPr lang="en-US" b="0" dirty="0"/>
            </a:p>
          </p:txBody>
        </p:sp>
        <p:sp>
          <p:nvSpPr>
            <p:cNvPr id="45" name="Rectangle 49"/>
            <p:cNvSpPr>
              <a:spLocks noChangeArrowheads="1"/>
            </p:cNvSpPr>
            <p:nvPr/>
          </p:nvSpPr>
          <p:spPr bwMode="auto">
            <a:xfrm rot="5400000">
              <a:off x="4913664" y="2394231"/>
              <a:ext cx="58990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100" dirty="0"/>
                <a:t>Calamities</a:t>
              </a:r>
              <a:endParaRPr lang="en-US" b="0" dirty="0"/>
            </a:p>
          </p:txBody>
        </p:sp>
        <p:sp>
          <p:nvSpPr>
            <p:cNvPr id="46" name="Rectangle 50"/>
            <p:cNvSpPr>
              <a:spLocks noChangeArrowheads="1"/>
            </p:cNvSpPr>
            <p:nvPr/>
          </p:nvSpPr>
          <p:spPr bwMode="auto">
            <a:xfrm rot="5400000">
              <a:off x="3955899" y="2394230"/>
              <a:ext cx="36548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100" dirty="0"/>
                <a:t>Policy </a:t>
              </a:r>
              <a:endParaRPr lang="en-US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6708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7488" y="544513"/>
            <a:ext cx="8789987" cy="6218237"/>
            <a:chOff x="217488" y="544513"/>
            <a:chExt cx="8789987" cy="6218237"/>
          </a:xfrm>
        </p:grpSpPr>
        <p:sp>
          <p:nvSpPr>
            <p:cNvPr id="24" name="Afgeronde rechthoek 23"/>
            <p:cNvSpPr/>
            <p:nvPr/>
          </p:nvSpPr>
          <p:spPr>
            <a:xfrm>
              <a:off x="1905000" y="544513"/>
              <a:ext cx="5394325" cy="6218237"/>
            </a:xfrm>
            <a:prstGeom prst="roundRect">
              <a:avLst>
                <a:gd name="adj" fmla="val 5138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DAM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smtClean="0">
                  <a:solidFill>
                    <a:schemeClr val="tx1"/>
                  </a:solidFill>
                </a:rPr>
                <a:t>Dikes strength Analysis </a:t>
              </a:r>
              <a:r>
                <a:rPr lang="en-US" sz="1600" dirty="0">
                  <a:solidFill>
                    <a:schemeClr val="tx1"/>
                  </a:solidFill>
                </a:rPr>
                <a:t>Module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Afgeronde rechthoek 7"/>
            <p:cNvSpPr/>
            <p:nvPr/>
          </p:nvSpPr>
          <p:spPr>
            <a:xfrm>
              <a:off x="2068738" y="4641282"/>
              <a:ext cx="5101649" cy="140089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Interpreted</a:t>
              </a:r>
              <a:r>
                <a:rPr lang="nl-NL" sz="1200" dirty="0" smtClean="0">
                  <a:solidFill>
                    <a:schemeClr val="tx1"/>
                  </a:solidFill>
                </a:rPr>
                <a:t> data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1200" dirty="0" smtClean="0">
                  <a:solidFill>
                    <a:schemeClr val="tx1"/>
                  </a:solidFill>
                </a:rPr>
                <a:t> on field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measurement</a:t>
              </a:r>
              <a:r>
                <a:rPr lang="nl-NL" sz="1200" dirty="0" smtClean="0">
                  <a:solidFill>
                    <a:schemeClr val="tx1"/>
                  </a:solidFill>
                </a:rPr>
                <a:t> (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Raw</a:t>
              </a:r>
              <a:r>
                <a:rPr lang="nl-NL" sz="1200" dirty="0" smtClean="0">
                  <a:solidFill>
                    <a:schemeClr val="tx1"/>
                  </a:solidFill>
                </a:rPr>
                <a:t> data)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4" name="Magnetische schijf 3"/>
            <p:cNvSpPr/>
            <p:nvPr/>
          </p:nvSpPr>
          <p:spPr>
            <a:xfrm>
              <a:off x="2289175" y="5165725"/>
              <a:ext cx="1063625" cy="1419225"/>
            </a:xfrm>
            <a:prstGeom prst="flowChartMagneticDisk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Subsoil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 smtClean="0">
                  <a:solidFill>
                    <a:schemeClr val="tx1"/>
                  </a:solidFill>
                </a:rPr>
                <a:t>Based on geotechnical survey an measurements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5" name="Magnetische schijf 4"/>
            <p:cNvSpPr/>
            <p:nvPr/>
          </p:nvSpPr>
          <p:spPr>
            <a:xfrm>
              <a:off x="3519488" y="5165725"/>
              <a:ext cx="1063625" cy="1419225"/>
            </a:xfrm>
            <a:prstGeom prst="flowChartMagneticDisk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Geometry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measurements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(laser </a:t>
              </a:r>
              <a:r>
                <a:rPr lang="nl-NL" sz="800" i="1" dirty="0" err="1">
                  <a:solidFill>
                    <a:schemeClr val="tx1"/>
                  </a:solidFill>
                </a:rPr>
                <a:t>altimetry</a:t>
              </a:r>
              <a:r>
                <a:rPr lang="nl-NL" sz="800" i="1" dirty="0">
                  <a:solidFill>
                    <a:schemeClr val="tx1"/>
                  </a:solidFill>
                </a:rPr>
                <a:t>, GPS </a:t>
              </a:r>
              <a:r>
                <a:rPr lang="nl-NL" sz="800" i="1" dirty="0" smtClean="0">
                  <a:solidFill>
                    <a:schemeClr val="tx1"/>
                  </a:solidFill>
                </a:rPr>
                <a:t>etc</a:t>
              </a:r>
              <a:r>
                <a:rPr lang="nl-NL" sz="800" i="1" dirty="0">
                  <a:solidFill>
                    <a:schemeClr val="tx1"/>
                  </a:solidFill>
                </a:rPr>
                <a:t>.) 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6" name="Magnetische schijf 5"/>
            <p:cNvSpPr/>
            <p:nvPr/>
          </p:nvSpPr>
          <p:spPr>
            <a:xfrm>
              <a:off x="4745038" y="5165725"/>
              <a:ext cx="1063625" cy="1419225"/>
            </a:xfrm>
            <a:prstGeom prst="flowChartMagneticDisk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Observations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dike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inspections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7" name="Magnetische schijf 6"/>
            <p:cNvSpPr/>
            <p:nvPr/>
          </p:nvSpPr>
          <p:spPr>
            <a:xfrm>
              <a:off x="5957888" y="5165725"/>
              <a:ext cx="1063625" cy="1419225"/>
            </a:xfrm>
            <a:prstGeom prst="flowChartMagneticDisk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Hydraulic</a:t>
              </a:r>
              <a:r>
                <a:rPr lang="nl-NL" sz="1200" b="1" dirty="0" smtClean="0">
                  <a:solidFill>
                    <a:schemeClr val="tx1"/>
                  </a:solidFill>
                </a:rPr>
                <a:t> model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smtClean="0">
                  <a:solidFill>
                    <a:schemeClr val="tx1"/>
                  </a:solidFill>
                </a:rPr>
                <a:t>Base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geohydraulic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measurements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9" name="Afgeronde rechthoek 8"/>
            <p:cNvSpPr/>
            <p:nvPr/>
          </p:nvSpPr>
          <p:spPr>
            <a:xfrm>
              <a:off x="2068738" y="3648091"/>
              <a:ext cx="5101649" cy="628438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Automatic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crosssection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generation</a:t>
              </a:r>
              <a:r>
                <a:rPr lang="nl-NL" sz="1200" dirty="0" smtClean="0">
                  <a:solidFill>
                    <a:schemeClr val="tx1"/>
                  </a:solidFill>
                </a:rPr>
                <a:t>,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1200" dirty="0" smtClean="0">
                  <a:solidFill>
                    <a:schemeClr val="tx1"/>
                  </a:solidFill>
                </a:rPr>
                <a:t> on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schematization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algorithmes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i.e.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legal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guide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lines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expert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knowledge</a:t>
              </a:r>
              <a:r>
                <a:rPr lang="nl-NL" sz="1200" dirty="0" smtClean="0">
                  <a:solidFill>
                    <a:schemeClr val="tx1"/>
                  </a:solidFill>
                </a:rPr>
                <a:t>) 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Afgeronde rechthoek 9"/>
            <p:cNvSpPr/>
            <p:nvPr/>
          </p:nvSpPr>
          <p:spPr>
            <a:xfrm>
              <a:off x="2068739" y="2654898"/>
              <a:ext cx="5101649" cy="628438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Stability</a:t>
              </a:r>
              <a:r>
                <a:rPr lang="nl-NL" sz="1200" dirty="0" smtClean="0">
                  <a:solidFill>
                    <a:schemeClr val="tx1"/>
                  </a:solidFill>
                </a:rPr>
                <a:t> analysis </a:t>
              </a:r>
              <a:r>
                <a:rPr lang="nl-NL" sz="1200" dirty="0">
                  <a:solidFill>
                    <a:schemeClr val="tx1"/>
                  </a:solidFill>
                </a:rPr>
                <a:t>in batch</a:t>
              </a:r>
              <a:br>
                <a:rPr lang="nl-NL" sz="1200" dirty="0">
                  <a:solidFill>
                    <a:schemeClr val="tx1"/>
                  </a:solidFill>
                </a:rPr>
              </a:b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SlopeW</a:t>
              </a:r>
              <a:r>
                <a:rPr lang="nl-NL" sz="1200" dirty="0" smtClean="0">
                  <a:solidFill>
                    <a:schemeClr val="tx1"/>
                  </a:solidFill>
                </a:rPr>
                <a:t>, 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Bishop </a:t>
              </a:r>
              <a:r>
                <a:rPr lang="nl-NL" sz="1200" i="1" dirty="0">
                  <a:solidFill>
                    <a:schemeClr val="tx1"/>
                  </a:solidFill>
                </a:rPr>
                <a:t>, </a:t>
              </a:r>
              <a:r>
                <a:rPr lang="nl-NL" sz="1200" i="1" dirty="0" err="1">
                  <a:solidFill>
                    <a:schemeClr val="tx1"/>
                  </a:solidFill>
                </a:rPr>
                <a:t>Uplift</a:t>
              </a:r>
              <a:r>
                <a:rPr lang="nl-NL" sz="1200" i="1" dirty="0">
                  <a:solidFill>
                    <a:schemeClr val="tx1"/>
                  </a:solidFill>
                </a:rPr>
                <a:t>, </a:t>
              </a:r>
              <a:r>
                <a:rPr lang="nl-NL" sz="1200" i="1" dirty="0" err="1">
                  <a:solidFill>
                    <a:schemeClr val="tx1"/>
                  </a:solidFill>
                </a:rPr>
                <a:t>Piping</a:t>
              </a:r>
              <a:r>
                <a:rPr lang="nl-NL" sz="1200" i="1" dirty="0">
                  <a:solidFill>
                    <a:schemeClr val="tx1"/>
                  </a:solidFill>
                </a:rPr>
                <a:t> etc.</a:t>
              </a:r>
              <a:r>
                <a:rPr lang="nl-NL" sz="1200" dirty="0">
                  <a:solidFill>
                    <a:schemeClr val="tx1"/>
                  </a:solidFill>
                </a:rPr>
                <a:t>) </a:t>
              </a:r>
            </a:p>
          </p:txBody>
        </p:sp>
        <p:sp>
          <p:nvSpPr>
            <p:cNvPr id="11" name="Afgeronde rechthoek 10"/>
            <p:cNvSpPr/>
            <p:nvPr/>
          </p:nvSpPr>
          <p:spPr>
            <a:xfrm>
              <a:off x="2068738" y="1674799"/>
              <a:ext cx="5101649" cy="628438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Results</a:t>
              </a:r>
              <a:r>
                <a:rPr lang="nl-NL" sz="1200" dirty="0" smtClean="0">
                  <a:solidFill>
                    <a:schemeClr val="tx1"/>
                  </a:solidFill>
                </a:rPr>
                <a:t>, analysis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presentation</a:t>
              </a:r>
              <a:endParaRPr lang="nl-NL" sz="1200" dirty="0" smtClean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i.e. GIS</a:t>
              </a:r>
              <a:r>
                <a:rPr lang="nl-NL" sz="1200" i="1" dirty="0">
                  <a:solidFill>
                    <a:schemeClr val="tx1"/>
                  </a:solidFill>
                </a:rPr>
                <a:t>, FEWS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webapplications</a:t>
              </a:r>
              <a:r>
                <a:rPr lang="nl-NL" sz="1200" dirty="0" smtClean="0">
                  <a:solidFill>
                    <a:schemeClr val="tx1"/>
                  </a:solidFill>
                </a:rPr>
                <a:t>)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Rechte verbindingslijn met pijl 12"/>
            <p:cNvCxnSpPr>
              <a:stCxn id="0" idx="0"/>
              <a:endCxn id="0" idx="2"/>
            </p:cNvCxnSpPr>
            <p:nvPr/>
          </p:nvCxnSpPr>
          <p:spPr>
            <a:xfrm flipV="1">
              <a:off x="4619625" y="4276725"/>
              <a:ext cx="0" cy="3651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Rechte verbindingslijn met pijl 14"/>
            <p:cNvCxnSpPr>
              <a:stCxn id="0" idx="0"/>
              <a:endCxn id="0" idx="2"/>
            </p:cNvCxnSpPr>
            <p:nvPr/>
          </p:nvCxnSpPr>
          <p:spPr>
            <a:xfrm flipV="1">
              <a:off x="4619625" y="3282950"/>
              <a:ext cx="0" cy="3651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Rechte verbindingslijn met pijl 17"/>
            <p:cNvCxnSpPr>
              <a:stCxn id="0" idx="0"/>
              <a:endCxn id="0" idx="2"/>
            </p:cNvCxnSpPr>
            <p:nvPr/>
          </p:nvCxnSpPr>
          <p:spPr>
            <a:xfrm flipH="1" flipV="1">
              <a:off x="4619625" y="2303463"/>
              <a:ext cx="0" cy="35083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Afgeronde rechthoek 22"/>
            <p:cNvSpPr/>
            <p:nvPr/>
          </p:nvSpPr>
          <p:spPr>
            <a:xfrm>
              <a:off x="217488" y="544513"/>
              <a:ext cx="1465262" cy="62865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Hydraulic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solidFill>
                    <a:schemeClr val="tx1"/>
                  </a:solidFill>
                </a:rPr>
                <a:t>load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Afgeronde rechthoek 24"/>
            <p:cNvSpPr/>
            <p:nvPr/>
          </p:nvSpPr>
          <p:spPr>
            <a:xfrm>
              <a:off x="7543800" y="544513"/>
              <a:ext cx="1463675" cy="62865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Consequenses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Pijl links 26"/>
            <p:cNvSpPr/>
            <p:nvPr/>
          </p:nvSpPr>
          <p:spPr>
            <a:xfrm>
              <a:off x="7177088" y="785813"/>
              <a:ext cx="476250" cy="15081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28" name="Pijl links 27"/>
            <p:cNvSpPr/>
            <p:nvPr/>
          </p:nvSpPr>
          <p:spPr>
            <a:xfrm>
              <a:off x="1592263" y="785813"/>
              <a:ext cx="476250" cy="15081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56" descr="Beschrijving: N:\Units\Geo-engineering\DKS\Speerpunten\DAM\Figuren\Software component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" b="4337"/>
          <a:stretch>
            <a:fillRect/>
          </a:stretch>
        </p:blipFill>
        <p:spPr bwMode="auto">
          <a:xfrm>
            <a:off x="2264438" y="1282027"/>
            <a:ext cx="51054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>
            <a:spLocks/>
          </p:cNvSpPr>
          <p:nvPr/>
        </p:nvSpPr>
        <p:spPr>
          <a:xfrm>
            <a:off x="2117349" y="2492288"/>
            <a:ext cx="973455" cy="1428750"/>
          </a:xfrm>
          <a:prstGeom prst="roundRect">
            <a:avLst/>
          </a:prstGeom>
          <a:noFill/>
          <a:ln w="25400" cap="flat" cmpd="sng" algn="ctr">
            <a:solidFill>
              <a:srgbClr val="C0504D"/>
            </a:solidFill>
            <a:prstDash val="sysDash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4" name="Flowchart: Connector 3"/>
          <p:cNvSpPr>
            <a:spLocks noChangeArrowheads="1"/>
          </p:cNvSpPr>
          <p:nvPr/>
        </p:nvSpPr>
        <p:spPr bwMode="auto">
          <a:xfrm>
            <a:off x="2088225" y="2148290"/>
            <a:ext cx="352425" cy="352425"/>
          </a:xfrm>
          <a:prstGeom prst="flowChartConnector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lnSpc>
                <a:spcPts val="1275"/>
              </a:lnSpc>
              <a:spcAft>
                <a:spcPts val="0"/>
              </a:spcAft>
            </a:pPr>
            <a:r>
              <a:rPr lang="en-GB" sz="1400" b="1" dirty="0">
                <a:effectLst/>
                <a:latin typeface="Arial"/>
                <a:ea typeface="Times New Roman"/>
              </a:rPr>
              <a:t>A</a:t>
            </a:r>
            <a:endParaRPr lang="nl-NL" sz="1050" dirty="0">
              <a:effectLst/>
              <a:latin typeface="Arial"/>
              <a:ea typeface="Times New Roman"/>
            </a:endParaRP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 flipH="1">
            <a:off x="3267016" y="2606837"/>
            <a:ext cx="49530" cy="342900"/>
          </a:xfrm>
          <a:prstGeom prst="straightConnector1">
            <a:avLst/>
          </a:prstGeom>
          <a:noFill/>
          <a:ln w="25400">
            <a:solidFill>
              <a:srgbClr val="C0504D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Flowchart: Connector 5"/>
          <p:cNvSpPr>
            <a:spLocks noChangeArrowheads="1"/>
          </p:cNvSpPr>
          <p:nvPr/>
        </p:nvSpPr>
        <p:spPr bwMode="auto">
          <a:xfrm>
            <a:off x="3237689" y="2208902"/>
            <a:ext cx="352425" cy="352425"/>
          </a:xfrm>
          <a:prstGeom prst="flowChartConnector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lnSpc>
                <a:spcPts val="1275"/>
              </a:lnSpc>
              <a:spcAft>
                <a:spcPts val="0"/>
              </a:spcAft>
            </a:pPr>
            <a:r>
              <a:rPr lang="en-GB" sz="1400" b="1">
                <a:effectLst/>
                <a:latin typeface="Arial"/>
                <a:ea typeface="Times New Roman"/>
              </a:rPr>
              <a:t>B</a:t>
            </a:r>
            <a:endParaRPr lang="nl-NL" sz="1050">
              <a:effectLst/>
              <a:latin typeface="Arial"/>
              <a:ea typeface="Times New Roman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3924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7" name="Picture 56" descr="Beschrijving: N:\Units\Geo-engineering\DKS\Speerpunten\DAM\Figuren\Software component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" b="4337"/>
          <a:stretch>
            <a:fillRect/>
          </a:stretch>
        </p:blipFill>
        <p:spPr bwMode="auto">
          <a:xfrm>
            <a:off x="152400" y="609600"/>
            <a:ext cx="51054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>
            <a:spLocks/>
          </p:cNvSpPr>
          <p:nvPr/>
        </p:nvSpPr>
        <p:spPr>
          <a:xfrm>
            <a:off x="1353820" y="4632960"/>
            <a:ext cx="973455" cy="1428750"/>
          </a:xfrm>
          <a:prstGeom prst="roundRect">
            <a:avLst/>
          </a:prstGeom>
          <a:noFill/>
          <a:ln w="25400" cap="flat" cmpd="sng" algn="ctr">
            <a:solidFill>
              <a:srgbClr val="C0504D"/>
            </a:solidFill>
            <a:prstDash val="sysDash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12" name="Flowchart: Connector 11"/>
          <p:cNvSpPr>
            <a:spLocks noChangeArrowheads="1"/>
          </p:cNvSpPr>
          <p:nvPr/>
        </p:nvSpPr>
        <p:spPr bwMode="auto">
          <a:xfrm>
            <a:off x="1188720" y="4420235"/>
            <a:ext cx="352425" cy="352425"/>
          </a:xfrm>
          <a:prstGeom prst="flowChartConnector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lnSpc>
                <a:spcPts val="1275"/>
              </a:lnSpc>
              <a:spcAft>
                <a:spcPts val="0"/>
              </a:spcAft>
            </a:pPr>
            <a:r>
              <a:rPr lang="en-GB" sz="1400" b="1">
                <a:effectLst/>
                <a:latin typeface="Arial"/>
                <a:ea typeface="Times New Roman"/>
              </a:rPr>
              <a:t>A</a:t>
            </a:r>
            <a:endParaRPr lang="nl-NL" sz="1050">
              <a:effectLst/>
              <a:latin typeface="Arial"/>
              <a:ea typeface="Times New Roman"/>
            </a:endParaRPr>
          </a:p>
        </p:txBody>
      </p: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flipH="1">
            <a:off x="2475230" y="4877435"/>
            <a:ext cx="49530" cy="342900"/>
          </a:xfrm>
          <a:prstGeom prst="straightConnector1">
            <a:avLst/>
          </a:prstGeom>
          <a:noFill/>
          <a:ln w="25400">
            <a:solidFill>
              <a:srgbClr val="C0504D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Flowchart: Connector 13"/>
          <p:cNvSpPr>
            <a:spLocks noChangeArrowheads="1"/>
          </p:cNvSpPr>
          <p:nvPr/>
        </p:nvSpPr>
        <p:spPr bwMode="auto">
          <a:xfrm>
            <a:off x="2370455" y="4534535"/>
            <a:ext cx="352425" cy="352425"/>
          </a:xfrm>
          <a:prstGeom prst="flowChartConnector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lnSpc>
                <a:spcPts val="1275"/>
              </a:lnSpc>
              <a:spcAft>
                <a:spcPts val="0"/>
              </a:spcAft>
            </a:pPr>
            <a:r>
              <a:rPr lang="en-GB" sz="1400" b="1">
                <a:effectLst/>
                <a:latin typeface="Arial"/>
                <a:ea typeface="Times New Roman"/>
              </a:rPr>
              <a:t>B</a:t>
            </a:r>
            <a:endParaRPr lang="nl-NL" sz="1050">
              <a:effectLst/>
              <a:latin typeface="Arial"/>
              <a:ea typeface="Times New Roman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152400" y="4076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730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3898" y="2672916"/>
            <a:ext cx="1620180" cy="126014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Base data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28305" y="940948"/>
            <a:ext cx="169218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Assessment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3588" y="2768853"/>
            <a:ext cx="1692188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Response to third-party plans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7924" y="5233845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Granting exemptions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68144" y="4509120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Drafting policy plans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14009" y="802449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Calamity prevention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39539" y="3212976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Calamity response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72200" y="1822556"/>
            <a:ext cx="1692188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Contribution to third-party plans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5576" y="4185954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Maintenance of approval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39652" y="5233845"/>
            <a:ext cx="169218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Inspection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5576" y="1637890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Major maintenance </a:t>
            </a:r>
            <a:endParaRPr lang="nl-NL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555776" y="2096852"/>
            <a:ext cx="1033264" cy="77860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360103" y="2284221"/>
            <a:ext cx="1012097" cy="4846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860032" y="1448780"/>
            <a:ext cx="386363" cy="10807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687216" y="3319247"/>
            <a:ext cx="6606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347864" y="1448780"/>
            <a:ext cx="637220" cy="9514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8878" y="4076201"/>
            <a:ext cx="844149" cy="39089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000970" y="4185954"/>
            <a:ext cx="984114" cy="94547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4526124" y="4293096"/>
            <a:ext cx="0" cy="8623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5360103" y="3859307"/>
            <a:ext cx="724065" cy="43378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5482133" y="3319246"/>
            <a:ext cx="724064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43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schrijving: C:\Users\Erik &amp; Vianne\Desktop\DAM6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9" t="18645" r="13225" b="12411"/>
          <a:stretch>
            <a:fillRect/>
          </a:stretch>
        </p:blipFill>
        <p:spPr bwMode="auto">
          <a:xfrm>
            <a:off x="1223628" y="1268760"/>
            <a:ext cx="6372708" cy="4356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2215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39552" y="1232756"/>
            <a:ext cx="7956884" cy="4032448"/>
            <a:chOff x="539552" y="1232756"/>
            <a:chExt cx="7956884" cy="4032448"/>
          </a:xfrm>
        </p:grpSpPr>
        <p:pic>
          <p:nvPicPr>
            <p:cNvPr id="2" name="Picture 1" descr="Beschrijving: Dia2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6" t="10574" r="2586" b="40585"/>
            <a:stretch>
              <a:fillRect/>
            </a:stretch>
          </p:blipFill>
          <p:spPr bwMode="auto">
            <a:xfrm>
              <a:off x="539552" y="1232756"/>
              <a:ext cx="7956884" cy="40324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1151620" y="1592796"/>
              <a:ext cx="1728192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Data location 3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267744" y="3248980"/>
              <a:ext cx="1728192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Data location 2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27684" y="4581128"/>
              <a:ext cx="1728192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Data location 1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48164" y="3861048"/>
              <a:ext cx="1728192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Data area 1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24128" y="4572551"/>
              <a:ext cx="1728192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Data area 1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37773" y="3250794"/>
              <a:ext cx="1728192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Data area 1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84068" y="1592796"/>
              <a:ext cx="1728192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Data area 2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14440" y="2240868"/>
              <a:ext cx="1009688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Area 1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71511" y="1423519"/>
              <a:ext cx="1009689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Area 2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33409" y="2956592"/>
              <a:ext cx="1001304" cy="58477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New location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63588" y="2664204"/>
              <a:ext cx="1001304" cy="58477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New location</a:t>
              </a:r>
              <a:endParaRPr lang="nl-NL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803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23628" y="1052736"/>
            <a:ext cx="6516724" cy="4860540"/>
            <a:chOff x="1223628" y="1052736"/>
            <a:chExt cx="6516724" cy="4860540"/>
          </a:xfrm>
        </p:grpSpPr>
        <p:pic>
          <p:nvPicPr>
            <p:cNvPr id="2" name="Picture 1" descr="Beschrijving: Dia3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3628" y="1052736"/>
              <a:ext cx="6516724" cy="48605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3851920" y="1159007"/>
              <a:ext cx="1512168" cy="646331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Initial base 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data area 1</a:t>
              </a:r>
              <a:endParaRPr lang="nl-NL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51767" y="2525241"/>
              <a:ext cx="2304256" cy="646331"/>
            </a:xfrm>
            <a:prstGeom prst="rect">
              <a:avLst/>
            </a:prstGeom>
            <a:solidFill>
              <a:srgbClr val="82D030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More detail for base data in area 2</a:t>
              </a:r>
              <a:endParaRPr lang="nl-NL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1108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7488" y="544513"/>
            <a:ext cx="8789987" cy="6218237"/>
            <a:chOff x="217488" y="544513"/>
            <a:chExt cx="8789987" cy="6218237"/>
          </a:xfrm>
        </p:grpSpPr>
        <p:sp>
          <p:nvSpPr>
            <p:cNvPr id="24" name="Afgeronde rechthoek 23"/>
            <p:cNvSpPr/>
            <p:nvPr/>
          </p:nvSpPr>
          <p:spPr>
            <a:xfrm>
              <a:off x="1905000" y="544513"/>
              <a:ext cx="5394325" cy="6218237"/>
            </a:xfrm>
            <a:prstGeom prst="roundRect">
              <a:avLst>
                <a:gd name="adj" fmla="val 5138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DAM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smtClean="0">
                  <a:solidFill>
                    <a:schemeClr val="tx1"/>
                  </a:solidFill>
                </a:rPr>
                <a:t>Dikes strength Analysis </a:t>
              </a:r>
              <a:r>
                <a:rPr lang="en-US" sz="1600" dirty="0">
                  <a:solidFill>
                    <a:schemeClr val="tx1"/>
                  </a:solidFill>
                </a:rPr>
                <a:t>Module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Afgeronde rechthoek 7"/>
            <p:cNvSpPr/>
            <p:nvPr/>
          </p:nvSpPr>
          <p:spPr>
            <a:xfrm>
              <a:off x="2068738" y="4641282"/>
              <a:ext cx="5101649" cy="1400894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Interpreted</a:t>
              </a:r>
              <a:r>
                <a:rPr lang="nl-NL" sz="1200" dirty="0" smtClean="0">
                  <a:solidFill>
                    <a:schemeClr val="tx1"/>
                  </a:solidFill>
                </a:rPr>
                <a:t> data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1200" dirty="0" smtClean="0">
                  <a:solidFill>
                    <a:schemeClr val="tx1"/>
                  </a:solidFill>
                </a:rPr>
                <a:t> on field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measurement</a:t>
              </a:r>
              <a:r>
                <a:rPr lang="nl-NL" sz="1200" dirty="0" smtClean="0">
                  <a:solidFill>
                    <a:schemeClr val="tx1"/>
                  </a:solidFill>
                </a:rPr>
                <a:t> (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Raw</a:t>
              </a:r>
              <a:r>
                <a:rPr lang="nl-NL" sz="1200" dirty="0" smtClean="0">
                  <a:solidFill>
                    <a:schemeClr val="tx1"/>
                  </a:solidFill>
                </a:rPr>
                <a:t> data)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4" name="Magnetische schijf 3"/>
            <p:cNvSpPr/>
            <p:nvPr/>
          </p:nvSpPr>
          <p:spPr>
            <a:xfrm>
              <a:off x="2289175" y="5165725"/>
              <a:ext cx="1063625" cy="1419225"/>
            </a:xfrm>
            <a:prstGeom prst="flowChartMagneticDisk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Subsoil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 smtClean="0">
                  <a:solidFill>
                    <a:schemeClr val="tx1"/>
                  </a:solidFill>
                </a:rPr>
                <a:t>Based on geotechnical survey an measurements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5" name="Magnetische schijf 4"/>
            <p:cNvSpPr/>
            <p:nvPr/>
          </p:nvSpPr>
          <p:spPr>
            <a:xfrm>
              <a:off x="3519488" y="5165725"/>
              <a:ext cx="1063625" cy="1419225"/>
            </a:xfrm>
            <a:prstGeom prst="flowChartMagneticDisk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Geometry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measurements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(laser </a:t>
              </a:r>
              <a:r>
                <a:rPr lang="nl-NL" sz="800" i="1" dirty="0" err="1">
                  <a:solidFill>
                    <a:schemeClr val="tx1"/>
                  </a:solidFill>
                </a:rPr>
                <a:t>altimetry</a:t>
              </a:r>
              <a:r>
                <a:rPr lang="nl-NL" sz="800" i="1" dirty="0">
                  <a:solidFill>
                    <a:schemeClr val="tx1"/>
                  </a:solidFill>
                </a:rPr>
                <a:t>, GPS </a:t>
              </a:r>
              <a:r>
                <a:rPr lang="nl-NL" sz="800" i="1" dirty="0" smtClean="0">
                  <a:solidFill>
                    <a:schemeClr val="tx1"/>
                  </a:solidFill>
                </a:rPr>
                <a:t>etc</a:t>
              </a:r>
              <a:r>
                <a:rPr lang="nl-NL" sz="800" i="1" dirty="0">
                  <a:solidFill>
                    <a:schemeClr val="tx1"/>
                  </a:solidFill>
                </a:rPr>
                <a:t>.) 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6" name="Magnetische schijf 5"/>
            <p:cNvSpPr/>
            <p:nvPr/>
          </p:nvSpPr>
          <p:spPr>
            <a:xfrm>
              <a:off x="4745038" y="5165725"/>
              <a:ext cx="1063625" cy="1419225"/>
            </a:xfrm>
            <a:prstGeom prst="flowChartMagneticDisk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Observations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dike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inspections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7" name="Magnetische schijf 6"/>
            <p:cNvSpPr/>
            <p:nvPr/>
          </p:nvSpPr>
          <p:spPr>
            <a:xfrm>
              <a:off x="5957888" y="5165725"/>
              <a:ext cx="1063625" cy="1419225"/>
            </a:xfrm>
            <a:prstGeom prst="flowChartMagneticDisk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Hydraulic</a:t>
              </a:r>
              <a:r>
                <a:rPr lang="nl-NL" sz="1200" b="1" dirty="0" smtClean="0">
                  <a:solidFill>
                    <a:schemeClr val="tx1"/>
                  </a:solidFill>
                </a:rPr>
                <a:t> model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smtClean="0">
                  <a:solidFill>
                    <a:schemeClr val="tx1"/>
                  </a:solidFill>
                </a:rPr>
                <a:t>Base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geohydraulic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measurements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9" name="Afgeronde rechthoek 8"/>
            <p:cNvSpPr/>
            <p:nvPr/>
          </p:nvSpPr>
          <p:spPr>
            <a:xfrm>
              <a:off x="2068738" y="3648091"/>
              <a:ext cx="5101649" cy="62843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Automatic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crosssection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generation</a:t>
              </a:r>
              <a:r>
                <a:rPr lang="nl-NL" sz="1200" dirty="0" smtClean="0">
                  <a:solidFill>
                    <a:schemeClr val="tx1"/>
                  </a:solidFill>
                </a:rPr>
                <a:t>,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1200" dirty="0" smtClean="0">
                  <a:solidFill>
                    <a:schemeClr val="tx1"/>
                  </a:solidFill>
                </a:rPr>
                <a:t> on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schematization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algorithmes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i.e.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legal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guide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lines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expert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knowledge</a:t>
              </a:r>
              <a:r>
                <a:rPr lang="nl-NL" sz="1200" dirty="0" smtClean="0">
                  <a:solidFill>
                    <a:schemeClr val="tx1"/>
                  </a:solidFill>
                </a:rPr>
                <a:t>) 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Afgeronde rechthoek 9"/>
            <p:cNvSpPr/>
            <p:nvPr/>
          </p:nvSpPr>
          <p:spPr>
            <a:xfrm>
              <a:off x="2068739" y="2654898"/>
              <a:ext cx="5101649" cy="62843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Stability</a:t>
              </a:r>
              <a:r>
                <a:rPr lang="nl-NL" sz="1200" dirty="0" smtClean="0">
                  <a:solidFill>
                    <a:schemeClr val="tx1"/>
                  </a:solidFill>
                </a:rPr>
                <a:t> analysis </a:t>
              </a:r>
              <a:r>
                <a:rPr lang="nl-NL" sz="1200" dirty="0">
                  <a:solidFill>
                    <a:schemeClr val="tx1"/>
                  </a:solidFill>
                </a:rPr>
                <a:t>in batch</a:t>
              </a:r>
              <a:br>
                <a:rPr lang="nl-NL" sz="1200" dirty="0">
                  <a:solidFill>
                    <a:schemeClr val="tx1"/>
                  </a:solidFill>
                </a:rPr>
              </a:b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SlopeW</a:t>
              </a:r>
              <a:r>
                <a:rPr lang="nl-NL" sz="1200" dirty="0" smtClean="0">
                  <a:solidFill>
                    <a:schemeClr val="tx1"/>
                  </a:solidFill>
                </a:rPr>
                <a:t>, 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Bishop </a:t>
              </a:r>
              <a:r>
                <a:rPr lang="nl-NL" sz="1200" i="1" dirty="0">
                  <a:solidFill>
                    <a:schemeClr val="tx1"/>
                  </a:solidFill>
                </a:rPr>
                <a:t>, </a:t>
              </a:r>
              <a:r>
                <a:rPr lang="nl-NL" sz="1200" i="1" dirty="0" err="1">
                  <a:solidFill>
                    <a:schemeClr val="tx1"/>
                  </a:solidFill>
                </a:rPr>
                <a:t>Uplift</a:t>
              </a:r>
              <a:r>
                <a:rPr lang="nl-NL" sz="1200" i="1" dirty="0">
                  <a:solidFill>
                    <a:schemeClr val="tx1"/>
                  </a:solidFill>
                </a:rPr>
                <a:t>, </a:t>
              </a:r>
              <a:r>
                <a:rPr lang="nl-NL" sz="1200" i="1" dirty="0" err="1">
                  <a:solidFill>
                    <a:schemeClr val="tx1"/>
                  </a:solidFill>
                </a:rPr>
                <a:t>Piping</a:t>
              </a:r>
              <a:r>
                <a:rPr lang="nl-NL" sz="1200" i="1" dirty="0">
                  <a:solidFill>
                    <a:schemeClr val="tx1"/>
                  </a:solidFill>
                </a:rPr>
                <a:t> etc.</a:t>
              </a:r>
              <a:r>
                <a:rPr lang="nl-NL" sz="1200" dirty="0">
                  <a:solidFill>
                    <a:schemeClr val="tx1"/>
                  </a:solidFill>
                </a:rPr>
                <a:t>) </a:t>
              </a:r>
            </a:p>
          </p:txBody>
        </p:sp>
        <p:sp>
          <p:nvSpPr>
            <p:cNvPr id="11" name="Afgeronde rechthoek 10"/>
            <p:cNvSpPr/>
            <p:nvPr/>
          </p:nvSpPr>
          <p:spPr>
            <a:xfrm>
              <a:off x="2068738" y="1674799"/>
              <a:ext cx="5101649" cy="62843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Results</a:t>
              </a:r>
              <a:r>
                <a:rPr lang="nl-NL" sz="1200" dirty="0" smtClean="0">
                  <a:solidFill>
                    <a:schemeClr val="tx1"/>
                  </a:solidFill>
                </a:rPr>
                <a:t>, analysis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presentation</a:t>
              </a:r>
              <a:endParaRPr lang="nl-NL" sz="1200" dirty="0" smtClean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i.e. GIS</a:t>
              </a:r>
              <a:r>
                <a:rPr lang="nl-NL" sz="1200" i="1" dirty="0">
                  <a:solidFill>
                    <a:schemeClr val="tx1"/>
                  </a:solidFill>
                </a:rPr>
                <a:t>, FEWS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webapplications</a:t>
              </a:r>
              <a:r>
                <a:rPr lang="nl-NL" sz="1200" dirty="0" smtClean="0">
                  <a:solidFill>
                    <a:schemeClr val="tx1"/>
                  </a:solidFill>
                </a:rPr>
                <a:t>)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Rechte verbindingslijn met pijl 12"/>
            <p:cNvCxnSpPr/>
            <p:nvPr/>
          </p:nvCxnSpPr>
          <p:spPr>
            <a:xfrm flipV="1">
              <a:off x="4619625" y="4276725"/>
              <a:ext cx="0" cy="3651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Rechte verbindingslijn met pijl 14"/>
            <p:cNvCxnSpPr/>
            <p:nvPr/>
          </p:nvCxnSpPr>
          <p:spPr>
            <a:xfrm flipV="1">
              <a:off x="4619625" y="3282950"/>
              <a:ext cx="0" cy="3651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Rechte verbindingslijn met pijl 17"/>
            <p:cNvCxnSpPr/>
            <p:nvPr/>
          </p:nvCxnSpPr>
          <p:spPr>
            <a:xfrm flipH="1" flipV="1">
              <a:off x="4619625" y="2303463"/>
              <a:ext cx="0" cy="35083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Afgeronde rechthoek 22"/>
            <p:cNvSpPr/>
            <p:nvPr/>
          </p:nvSpPr>
          <p:spPr>
            <a:xfrm>
              <a:off x="217488" y="544513"/>
              <a:ext cx="1465262" cy="62865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Hydraulic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solidFill>
                    <a:schemeClr val="tx1"/>
                  </a:solidFill>
                </a:rPr>
                <a:t>load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Afgeronde rechthoek 24"/>
            <p:cNvSpPr/>
            <p:nvPr/>
          </p:nvSpPr>
          <p:spPr>
            <a:xfrm>
              <a:off x="7543800" y="544513"/>
              <a:ext cx="1463675" cy="62865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Consequenses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Pijl links 26"/>
            <p:cNvSpPr/>
            <p:nvPr/>
          </p:nvSpPr>
          <p:spPr>
            <a:xfrm>
              <a:off x="7177088" y="785813"/>
              <a:ext cx="476250" cy="15081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28" name="Pijl links 27"/>
            <p:cNvSpPr/>
            <p:nvPr/>
          </p:nvSpPr>
          <p:spPr>
            <a:xfrm>
              <a:off x="1592263" y="785813"/>
              <a:ext cx="476250" cy="15081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7777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Afbeelding 1" descr="Location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0" y="1216025"/>
            <a:ext cx="6221413" cy="4548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cxnSp>
        <p:nvCxnSpPr>
          <p:cNvPr id="5" name="Rechte verbindingslijn met pijl 4"/>
          <p:cNvCxnSpPr/>
          <p:nvPr/>
        </p:nvCxnSpPr>
        <p:spPr>
          <a:xfrm flipH="1">
            <a:off x="3392488" y="3255963"/>
            <a:ext cx="544512" cy="63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met pijl 7"/>
          <p:cNvCxnSpPr/>
          <p:nvPr/>
        </p:nvCxnSpPr>
        <p:spPr>
          <a:xfrm>
            <a:off x="4117975" y="2466975"/>
            <a:ext cx="24606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>
            <a:off x="4117975" y="3182938"/>
            <a:ext cx="24606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/>
          <p:cNvCxnSpPr/>
          <p:nvPr/>
        </p:nvCxnSpPr>
        <p:spPr>
          <a:xfrm>
            <a:off x="4117975" y="2565400"/>
            <a:ext cx="24606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Afbeelding 2" descr="cross-section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9025" y="1114425"/>
            <a:ext cx="6621463" cy="4891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cxnSp>
        <p:nvCxnSpPr>
          <p:cNvPr id="4" name="Rechte verbindingslijn met pijl 3"/>
          <p:cNvCxnSpPr/>
          <p:nvPr/>
        </p:nvCxnSpPr>
        <p:spPr>
          <a:xfrm>
            <a:off x="3995738" y="2647950"/>
            <a:ext cx="2444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met pijl 4"/>
          <p:cNvCxnSpPr/>
          <p:nvPr/>
        </p:nvCxnSpPr>
        <p:spPr>
          <a:xfrm flipH="1">
            <a:off x="3082925" y="3486150"/>
            <a:ext cx="712788" cy="12017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Afbeelding 1" descr="Intersection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" y="835025"/>
            <a:ext cx="7031038" cy="4873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3" name="Rechte verbindingslijn met pijl 2"/>
          <p:cNvCxnSpPr/>
          <p:nvPr/>
        </p:nvCxnSpPr>
        <p:spPr>
          <a:xfrm>
            <a:off x="3995738" y="2371725"/>
            <a:ext cx="2444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met pijl 4"/>
          <p:cNvCxnSpPr/>
          <p:nvPr/>
        </p:nvCxnSpPr>
        <p:spPr>
          <a:xfrm flipH="1">
            <a:off x="2659063" y="2622550"/>
            <a:ext cx="1085850" cy="203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Ovaal 5"/>
          <p:cNvSpPr/>
          <p:nvPr/>
        </p:nvSpPr>
        <p:spPr>
          <a:xfrm>
            <a:off x="2474913" y="2751138"/>
            <a:ext cx="184150" cy="184150"/>
          </a:xfrm>
          <a:prstGeom prst="ellipse">
            <a:avLst/>
          </a:prstGeom>
          <a:noFill/>
          <a:ln w="28575" cmpd="sng">
            <a:solidFill>
              <a:srgbClr val="82D0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Afbeelding 1" descr="In vlak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5663" y="1031875"/>
            <a:ext cx="7215187" cy="4632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3" name="Rechte verbindingslijn met pijl 2"/>
          <p:cNvCxnSpPr/>
          <p:nvPr/>
        </p:nvCxnSpPr>
        <p:spPr>
          <a:xfrm>
            <a:off x="5173663" y="2667000"/>
            <a:ext cx="24447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al 3"/>
          <p:cNvSpPr/>
          <p:nvPr/>
        </p:nvSpPr>
        <p:spPr>
          <a:xfrm>
            <a:off x="2227263" y="4011613"/>
            <a:ext cx="184150" cy="184150"/>
          </a:xfrm>
          <a:prstGeom prst="ellipse">
            <a:avLst/>
          </a:prstGeom>
          <a:noFill/>
          <a:ln w="28575" cmpd="sng">
            <a:solidFill>
              <a:srgbClr val="82D0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cxnSp>
        <p:nvCxnSpPr>
          <p:cNvPr id="5" name="Rechte verbindingslijn met pijl 4"/>
          <p:cNvCxnSpPr/>
          <p:nvPr/>
        </p:nvCxnSpPr>
        <p:spPr>
          <a:xfrm flipH="1">
            <a:off x="2484438" y="3211513"/>
            <a:ext cx="2540000" cy="901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144463" y="1471613"/>
          <a:ext cx="9282112" cy="353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Document" r:id="rId3" imgW="5536996" imgH="2108122" progId="">
                  <p:embed/>
                </p:oleObj>
              </mc:Choice>
              <mc:Fallback>
                <p:oleObj name="Document" r:id="rId3" imgW="5536996" imgH="2108122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3" y="1471613"/>
                        <a:ext cx="9282112" cy="353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210025" y="1442833"/>
            <a:ext cx="8972571" cy="4352185"/>
            <a:chOff x="210025" y="1442833"/>
            <a:chExt cx="8972571" cy="435218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025" y="1442833"/>
              <a:ext cx="8972571" cy="4352185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287524" y="1442833"/>
              <a:ext cx="8592191" cy="4352185"/>
              <a:chOff x="287524" y="1442833"/>
              <a:chExt cx="8592191" cy="4352185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287524" y="1880828"/>
                <a:ext cx="160813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Surface level outside</a:t>
                </a:r>
                <a:endParaRPr lang="nl-NL" sz="1200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145610" y="4303486"/>
                <a:ext cx="126028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Dike toe at river</a:t>
                </a:r>
                <a:endParaRPr lang="nl-NL" sz="12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475656" y="2672916"/>
                <a:ext cx="159050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Shoulder top outside</a:t>
                </a:r>
                <a:endParaRPr lang="nl-NL" sz="12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2284284" y="3897052"/>
                <a:ext cx="17091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Shoulder base outside</a:t>
                </a:r>
                <a:endParaRPr lang="nl-NL" sz="12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591780" y="2298917"/>
                <a:ext cx="126028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Dike top at river</a:t>
                </a:r>
                <a:endParaRPr lang="nl-NL" sz="12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374320" y="1442833"/>
                <a:ext cx="14730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Traffic load outside</a:t>
                </a:r>
                <a:endParaRPr lang="nl-NL" sz="12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391727" y="3475782"/>
                <a:ext cx="13784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Traffic load inside</a:t>
                </a:r>
                <a:endParaRPr lang="nl-NL" sz="12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696311" y="2018389"/>
                <a:ext cx="13869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Dike top at polder</a:t>
                </a:r>
                <a:endParaRPr lang="nl-NL" sz="12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760132" y="2602522"/>
                <a:ext cx="14959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Shoulder top inside</a:t>
                </a:r>
                <a:endParaRPr lang="nl-NL" sz="12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374107" y="4164986"/>
                <a:ext cx="16578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Shoulder base inside</a:t>
                </a:r>
                <a:endParaRPr lang="nl-NL" sz="12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995773" y="4426225"/>
                <a:ext cx="13869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Dike toe at polder</a:t>
                </a:r>
                <a:endParaRPr lang="nl-NL" sz="12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869136" y="4977172"/>
                <a:ext cx="16866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Bottom ditch dike side</a:t>
                </a:r>
                <a:endParaRPr lang="nl-NL" sz="12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056276" y="5518019"/>
                <a:ext cx="17876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Bottom ditch </a:t>
                </a:r>
                <a:r>
                  <a:rPr lang="en-US" sz="1200" dirty="0" err="1" smtClean="0"/>
                  <a:t>polderside</a:t>
                </a:r>
                <a:endParaRPr lang="nl-NL" sz="12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56276" y="2949914"/>
                <a:ext cx="13260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Ditch polder side</a:t>
                </a:r>
                <a:endParaRPr lang="nl-NL" sz="12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614692" y="3341926"/>
                <a:ext cx="11817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Ditch dike side</a:t>
                </a:r>
                <a:endParaRPr lang="nl-NL" sz="1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366159" y="2157827"/>
                <a:ext cx="1513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Surface level inside</a:t>
                </a:r>
                <a:endParaRPr lang="nl-NL" sz="1200" dirty="0"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3300413" y="3035300"/>
            <a:ext cx="2508250" cy="7969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/>
              <a:t>LOCATIONID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/>
              <a:t>(DAM 1.0 Locatie)</a:t>
            </a:r>
          </a:p>
        </p:txBody>
      </p:sp>
      <p:sp>
        <p:nvSpPr>
          <p:cNvPr id="4" name="Afgeronde rechthoek 3"/>
          <p:cNvSpPr/>
          <p:nvPr/>
        </p:nvSpPr>
        <p:spPr>
          <a:xfrm>
            <a:off x="3300413" y="1881188"/>
            <a:ext cx="2508250" cy="5619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 err="1"/>
              <a:t>Locatie.shp</a:t>
            </a:r>
            <a:endParaRPr lang="nl-NL" dirty="0"/>
          </a:p>
        </p:txBody>
      </p:sp>
      <p:sp>
        <p:nvSpPr>
          <p:cNvPr id="5" name="Afgeronde rechthoek 4"/>
          <p:cNvSpPr/>
          <p:nvPr/>
        </p:nvSpPr>
        <p:spPr>
          <a:xfrm>
            <a:off x="349250" y="3148013"/>
            <a:ext cx="2351088" cy="5619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 err="1"/>
              <a:t>Cross-section.shp</a:t>
            </a:r>
            <a:endParaRPr lang="nl-NL" dirty="0"/>
          </a:p>
        </p:txBody>
      </p:sp>
      <p:sp>
        <p:nvSpPr>
          <p:cNvPr id="6" name="Afgeronde rechthoek 5"/>
          <p:cNvSpPr/>
          <p:nvPr/>
        </p:nvSpPr>
        <p:spPr>
          <a:xfrm>
            <a:off x="6397625" y="3148013"/>
            <a:ext cx="2351088" cy="5619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 err="1"/>
              <a:t>Surfacelines.csv</a:t>
            </a:r>
            <a:endParaRPr lang="nl-NL" dirty="0"/>
          </a:p>
        </p:txBody>
      </p:sp>
      <p:sp>
        <p:nvSpPr>
          <p:cNvPr id="7" name="Afgeronde rechthoek 6"/>
          <p:cNvSpPr/>
          <p:nvPr/>
        </p:nvSpPr>
        <p:spPr>
          <a:xfrm>
            <a:off x="3314700" y="4527550"/>
            <a:ext cx="2506663" cy="5619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 err="1"/>
              <a:t>Characteristicpoints.csv</a:t>
            </a:r>
            <a:endParaRPr lang="nl-NL" dirty="0"/>
          </a:p>
        </p:txBody>
      </p:sp>
      <p:cxnSp>
        <p:nvCxnSpPr>
          <p:cNvPr id="14" name="Rechte verbindingslijn met pijl 13"/>
          <p:cNvCxnSpPr>
            <a:stCxn id="5" idx="3"/>
            <a:endCxn id="3" idx="1"/>
          </p:cNvCxnSpPr>
          <p:nvPr/>
        </p:nvCxnSpPr>
        <p:spPr>
          <a:xfrm>
            <a:off x="2700338" y="3429000"/>
            <a:ext cx="600075" cy="47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stCxn id="6" idx="1"/>
            <a:endCxn id="3" idx="3"/>
          </p:cNvCxnSpPr>
          <p:nvPr/>
        </p:nvCxnSpPr>
        <p:spPr>
          <a:xfrm flipH="1">
            <a:off x="5808663" y="3429000"/>
            <a:ext cx="588962" cy="47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>
            <a:stCxn id="4" idx="2"/>
            <a:endCxn id="3" idx="0"/>
          </p:cNvCxnSpPr>
          <p:nvPr/>
        </p:nvCxnSpPr>
        <p:spPr>
          <a:xfrm>
            <a:off x="4554538" y="2443163"/>
            <a:ext cx="0" cy="5921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>
            <a:stCxn id="7" idx="0"/>
            <a:endCxn id="3" idx="2"/>
          </p:cNvCxnSpPr>
          <p:nvPr/>
        </p:nvCxnSpPr>
        <p:spPr>
          <a:xfrm flipH="1" flipV="1">
            <a:off x="4554538" y="3832225"/>
            <a:ext cx="12700" cy="695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Afbeelding 1" descr="DAM Edit Design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5900"/>
            <a:ext cx="9144000" cy="6408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Afbeelding 2" descr="untitled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/>
          <a:stretch>
            <a:fillRect/>
          </a:stretch>
        </p:blipFill>
        <p:spPr bwMode="auto">
          <a:xfrm>
            <a:off x="900113" y="457200"/>
            <a:ext cx="7169150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7651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" name="Vrije vorm 19"/>
          <p:cNvSpPr/>
          <p:nvPr/>
        </p:nvSpPr>
        <p:spPr>
          <a:xfrm>
            <a:off x="3779838" y="3536950"/>
            <a:ext cx="36512" cy="2398713"/>
          </a:xfrm>
          <a:custGeom>
            <a:avLst/>
            <a:gdLst>
              <a:gd name="connsiteX0" fmla="*/ 0 w 35626"/>
              <a:gd name="connsiteY0" fmla="*/ 2398816 h 2398816"/>
              <a:gd name="connsiteX1" fmla="*/ 35626 w 35626"/>
              <a:gd name="connsiteY1" fmla="*/ 0 h 239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626" h="2398816">
                <a:moveTo>
                  <a:pt x="0" y="2398816"/>
                </a:moveTo>
                <a:lnTo>
                  <a:pt x="35626" y="0"/>
                </a:lnTo>
              </a:path>
            </a:pathLst>
          </a:custGeom>
          <a:ln w="76200"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1" name="Vrije vorm 20"/>
          <p:cNvSpPr/>
          <p:nvPr/>
        </p:nvSpPr>
        <p:spPr>
          <a:xfrm>
            <a:off x="3811588" y="1971675"/>
            <a:ext cx="641350" cy="1566863"/>
          </a:xfrm>
          <a:custGeom>
            <a:avLst/>
            <a:gdLst>
              <a:gd name="connsiteX0" fmla="*/ 0 w 641268"/>
              <a:gd name="connsiteY0" fmla="*/ 1567543 h 1567543"/>
              <a:gd name="connsiteX1" fmla="*/ 11876 w 641268"/>
              <a:gd name="connsiteY1" fmla="*/ 1009402 h 1567543"/>
              <a:gd name="connsiteX2" fmla="*/ 641268 w 641268"/>
              <a:gd name="connsiteY2" fmla="*/ 0 h 156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8" h="1567543">
                <a:moveTo>
                  <a:pt x="0" y="1567543"/>
                </a:moveTo>
                <a:lnTo>
                  <a:pt x="11876" y="1009402"/>
                </a:lnTo>
                <a:lnTo>
                  <a:pt x="641268" y="0"/>
                </a:lnTo>
              </a:path>
            </a:pathLst>
          </a:custGeom>
          <a:ln w="76200"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2" name="Vrije vorm 21"/>
          <p:cNvSpPr/>
          <p:nvPr/>
        </p:nvSpPr>
        <p:spPr>
          <a:xfrm>
            <a:off x="4441825" y="463550"/>
            <a:ext cx="949325" cy="1508125"/>
          </a:xfrm>
          <a:custGeom>
            <a:avLst/>
            <a:gdLst>
              <a:gd name="connsiteX0" fmla="*/ 0 w 950026"/>
              <a:gd name="connsiteY0" fmla="*/ 1508166 h 1508166"/>
              <a:gd name="connsiteX1" fmla="*/ 950026 w 950026"/>
              <a:gd name="connsiteY1" fmla="*/ 0 h 150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6" h="1508166">
                <a:moveTo>
                  <a:pt x="0" y="1508166"/>
                </a:moveTo>
                <a:lnTo>
                  <a:pt x="950026" y="0"/>
                </a:lnTo>
              </a:path>
            </a:pathLst>
          </a:custGeom>
          <a:ln w="76200"/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3" name="Tekstvak 22"/>
          <p:cNvSpPr txBox="1"/>
          <p:nvPr/>
        </p:nvSpPr>
        <p:spPr>
          <a:xfrm>
            <a:off x="2447925" y="728663"/>
            <a:ext cx="1728788" cy="36988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>
                <a:solidFill>
                  <a:schemeClr val="tx1"/>
                </a:solidFill>
              </a:rPr>
              <a:t>Segment 3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1735138" y="2457450"/>
            <a:ext cx="1728787" cy="3683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>
                <a:solidFill>
                  <a:schemeClr val="tx1"/>
                </a:solidFill>
              </a:rPr>
              <a:t>Segment 2</a:t>
            </a:r>
          </a:p>
        </p:txBody>
      </p:sp>
      <p:sp>
        <p:nvSpPr>
          <p:cNvPr id="25" name="Tekstvak 24"/>
          <p:cNvSpPr txBox="1"/>
          <p:nvPr/>
        </p:nvSpPr>
        <p:spPr>
          <a:xfrm>
            <a:off x="1420813" y="4756150"/>
            <a:ext cx="1727200" cy="3698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dirty="0">
                <a:solidFill>
                  <a:schemeClr val="tx1"/>
                </a:solidFill>
              </a:rPr>
              <a:t>Segment 1</a:t>
            </a:r>
          </a:p>
        </p:txBody>
      </p:sp>
      <p:cxnSp>
        <p:nvCxnSpPr>
          <p:cNvPr id="27" name="Rechte verbindingslijn met pijl 26"/>
          <p:cNvCxnSpPr>
            <a:stCxn id="23" idx="3"/>
          </p:cNvCxnSpPr>
          <p:nvPr/>
        </p:nvCxnSpPr>
        <p:spPr>
          <a:xfrm>
            <a:off x="4176713" y="912813"/>
            <a:ext cx="790575" cy="1857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met pijl 28"/>
          <p:cNvCxnSpPr>
            <a:stCxn id="24" idx="3"/>
          </p:cNvCxnSpPr>
          <p:nvPr/>
        </p:nvCxnSpPr>
        <p:spPr>
          <a:xfrm flipV="1">
            <a:off x="3463925" y="2636838"/>
            <a:ext cx="531813" cy="47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met pijl 30"/>
          <p:cNvCxnSpPr>
            <a:stCxn id="25" idx="3"/>
          </p:cNvCxnSpPr>
          <p:nvPr/>
        </p:nvCxnSpPr>
        <p:spPr>
          <a:xfrm>
            <a:off x="3148013" y="4941888"/>
            <a:ext cx="63182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625232" y="5312089"/>
            <a:ext cx="5579791" cy="8626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Material -&gt; parameters </a:t>
            </a:r>
            <a:endParaRPr lang="en-GB" sz="2400" dirty="0"/>
          </a:p>
        </p:txBody>
      </p:sp>
      <p:sp>
        <p:nvSpPr>
          <p:cNvPr id="16" name="Rectangle 15"/>
          <p:cNvSpPr/>
          <p:nvPr/>
        </p:nvSpPr>
        <p:spPr>
          <a:xfrm>
            <a:off x="640243" y="4022420"/>
            <a:ext cx="5579791" cy="8626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Soil layer -&gt; material name </a:t>
            </a:r>
            <a:endParaRPr lang="en-GB" sz="2400" dirty="0"/>
          </a:p>
        </p:txBody>
      </p:sp>
      <p:sp>
        <p:nvSpPr>
          <p:cNvPr id="2" name="Rectangle 1"/>
          <p:cNvSpPr/>
          <p:nvPr/>
        </p:nvSpPr>
        <p:spPr>
          <a:xfrm>
            <a:off x="628478" y="594055"/>
            <a:ext cx="5585674" cy="8435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Soil segments -&gt; location</a:t>
            </a:r>
            <a:endParaRPr lang="en-GB" sz="24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267" y="648807"/>
            <a:ext cx="1399565" cy="71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4361" y="1658167"/>
            <a:ext cx="5585673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Soil segment -&gt; soil scenario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060" y="1710255"/>
            <a:ext cx="1469977" cy="8191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4361" y="2834288"/>
            <a:ext cx="5585673" cy="8803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Soil profile -&gt; soil layers</a:t>
            </a:r>
            <a:endParaRPr lang="en-GB" sz="2400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0" t="5484" r="1" b="26314"/>
          <a:stretch/>
        </p:blipFill>
        <p:spPr bwMode="auto">
          <a:xfrm>
            <a:off x="5064785" y="4136145"/>
            <a:ext cx="587372" cy="6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53"/>
          <a:stretch/>
        </p:blipFill>
        <p:spPr bwMode="auto">
          <a:xfrm>
            <a:off x="4773991" y="5346408"/>
            <a:ext cx="1168960" cy="795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43152" y="55900"/>
            <a:ext cx="1810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Properties: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43152" y="777187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Situated on map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3152" y="1715124"/>
            <a:ext cx="2634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Name soil profiles</a:t>
            </a:r>
          </a:p>
          <a:p>
            <a:r>
              <a:rPr lang="en-US" sz="2400" dirty="0" smtClean="0"/>
              <a:t>Probability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3152" y="4038261"/>
            <a:ext cx="21371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Material name</a:t>
            </a:r>
          </a:p>
          <a:p>
            <a:r>
              <a:rPr lang="en-US" sz="2400" dirty="0" smtClean="0"/>
              <a:t>Aquifer y/n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807" y="5144097"/>
            <a:ext cx="21371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Material name</a:t>
            </a:r>
          </a:p>
          <a:p>
            <a:r>
              <a:rPr lang="en-US" sz="2400" dirty="0" smtClean="0"/>
              <a:t>Soil type</a:t>
            </a:r>
          </a:p>
          <a:p>
            <a:r>
              <a:rPr lang="en-US" sz="2400" dirty="0" smtClean="0"/>
              <a:t>Parameters</a:t>
            </a: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18"/>
          <a:stretch/>
        </p:blipFill>
        <p:spPr bwMode="auto">
          <a:xfrm>
            <a:off x="5124286" y="2905865"/>
            <a:ext cx="468370" cy="65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505687" y="2817811"/>
            <a:ext cx="25667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Layer boundaries</a:t>
            </a:r>
          </a:p>
          <a:p>
            <a:endParaRPr lang="en-US" sz="2400" dirty="0"/>
          </a:p>
        </p:txBody>
      </p:sp>
      <p:sp>
        <p:nvSpPr>
          <p:cNvPr id="11" name="Right Arrow 10"/>
          <p:cNvSpPr/>
          <p:nvPr/>
        </p:nvSpPr>
        <p:spPr>
          <a:xfrm rot="5400000">
            <a:off x="4541208" y="2474213"/>
            <a:ext cx="465565" cy="57595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 rot="5400000">
            <a:off x="4574384" y="3615385"/>
            <a:ext cx="465565" cy="57595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 rot="5400000">
            <a:off x="4574383" y="4805049"/>
            <a:ext cx="465565" cy="57595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188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8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3599" name="Rectangle 32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3600" name="Rectangle 33"/>
          <p:cNvSpPr>
            <a:spLocks noChangeArrowheads="1"/>
          </p:cNvSpPr>
          <p:nvPr/>
        </p:nvSpPr>
        <p:spPr bwMode="auto">
          <a:xfrm>
            <a:off x="0" y="476250"/>
            <a:ext cx="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98625" y="1528763"/>
            <a:ext cx="5157788" cy="3773487"/>
            <a:chOff x="1698625" y="1528763"/>
            <a:chExt cx="5157788" cy="3773487"/>
          </a:xfrm>
        </p:grpSpPr>
        <p:sp>
          <p:nvSpPr>
            <p:cNvPr id="23575" name="AutoShape 23"/>
            <p:cNvSpPr>
              <a:spLocks noChangeArrowheads="1"/>
            </p:cNvSpPr>
            <p:nvPr/>
          </p:nvSpPr>
          <p:spPr bwMode="auto">
            <a:xfrm>
              <a:off x="1698625" y="2132013"/>
              <a:ext cx="903288" cy="296862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Segment </a:t>
              </a:r>
              <a:r>
                <a:rPr lang="nl-NL" sz="1000" i="1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endParaRPr lang="nl-NL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4" name="AutoShape 22"/>
            <p:cNvSpPr>
              <a:spLocks noChangeArrowheads="1"/>
            </p:cNvSpPr>
            <p:nvPr/>
          </p:nvSpPr>
          <p:spPr bwMode="auto">
            <a:xfrm>
              <a:off x="3189288" y="1528763"/>
              <a:ext cx="1671637" cy="296862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1D</a:t>
              </a:r>
              <a:r>
                <a:rPr lang="nl-NL" sz="1000" i="1" baseline="-30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GB" sz="1000" dirty="0"/>
                <a:t>soil </a:t>
              </a:r>
              <a:r>
                <a:rPr lang="en-GB" sz="1000" dirty="0" smtClean="0"/>
                <a:t>profile</a:t>
              </a:r>
              <a:r>
                <a:rPr lang="nl-NL" sz="10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, </a:t>
              </a:r>
              <a:r>
                <a:rPr lang="nl-NL" sz="1000" i="1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nl-NL" sz="1000" i="1" baseline="-30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23573" name="AutoShape 21"/>
            <p:cNvSpPr>
              <a:spLocks noChangeArrowheads="1"/>
            </p:cNvSpPr>
            <p:nvPr/>
          </p:nvSpPr>
          <p:spPr bwMode="auto">
            <a:xfrm>
              <a:off x="3194050" y="2684463"/>
              <a:ext cx="1671638" cy="296862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1D</a:t>
              </a:r>
              <a:r>
                <a:rPr lang="nl-NL" sz="1000" i="1" baseline="-30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GB" sz="1000" dirty="0"/>
                <a:t>soil </a:t>
              </a:r>
              <a:r>
                <a:rPr lang="en-GB" sz="1000" dirty="0" smtClean="0"/>
                <a:t>profile</a:t>
              </a:r>
              <a:r>
                <a:rPr lang="nl-NL" sz="10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, </a:t>
              </a:r>
              <a:r>
                <a:rPr lang="nl-NL" sz="1000" i="1" dirty="0" err="1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nl-NL" sz="1000" i="1" baseline="-30000" dirty="0" err="1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n</a:t>
              </a:r>
              <a:endParaRPr lang="nl-NL" sz="1000" i="1" baseline="-300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cxnSp>
          <p:nvCxnSpPr>
            <p:cNvPr id="23589" name="AutoShape 20"/>
            <p:cNvCxnSpPr>
              <a:cxnSpLocks noChangeShapeType="1"/>
            </p:cNvCxnSpPr>
            <p:nvPr/>
          </p:nvCxnSpPr>
          <p:spPr bwMode="auto">
            <a:xfrm>
              <a:off x="4025900" y="1825625"/>
              <a:ext cx="4763" cy="8588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</p:cxnSp>
        <p:sp>
          <p:nvSpPr>
            <p:cNvPr id="23569" name="AutoShape 17"/>
            <p:cNvSpPr>
              <a:spLocks noChangeArrowheads="1"/>
            </p:cNvSpPr>
            <p:nvPr/>
          </p:nvSpPr>
          <p:spPr bwMode="auto">
            <a:xfrm>
              <a:off x="1701800" y="3908425"/>
              <a:ext cx="904875" cy="296863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Segment n</a:t>
              </a:r>
            </a:p>
          </p:txBody>
        </p:sp>
        <p:sp>
          <p:nvSpPr>
            <p:cNvPr id="23568" name="AutoShape 16"/>
            <p:cNvSpPr>
              <a:spLocks noChangeArrowheads="1"/>
            </p:cNvSpPr>
            <p:nvPr/>
          </p:nvSpPr>
          <p:spPr bwMode="auto">
            <a:xfrm>
              <a:off x="3194050" y="3305175"/>
              <a:ext cx="1671638" cy="296863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1D</a:t>
              </a:r>
              <a:r>
                <a:rPr lang="nl-NL" sz="1000" i="1" baseline="-30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GB" sz="1000" dirty="0" err="1" smtClean="0"/>
                <a:t>soilprofile</a:t>
              </a:r>
              <a:r>
                <a:rPr lang="nl-NL" sz="10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, </a:t>
              </a:r>
              <a:r>
                <a:rPr lang="nl-NL" sz="1000" i="1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nl-NL" sz="1000" i="1" baseline="-30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endParaRPr lang="nl-NL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7" name="AutoShape 15"/>
            <p:cNvSpPr>
              <a:spLocks noChangeArrowheads="1"/>
            </p:cNvSpPr>
            <p:nvPr/>
          </p:nvSpPr>
          <p:spPr bwMode="auto">
            <a:xfrm>
              <a:off x="3198813" y="4459288"/>
              <a:ext cx="1670050" cy="298450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1D</a:t>
              </a:r>
              <a:r>
                <a:rPr lang="nl-NL" sz="1000" i="1" baseline="-30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nl-NL" sz="1000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GB" sz="1000" dirty="0"/>
                <a:t>soil </a:t>
              </a:r>
              <a:r>
                <a:rPr lang="en-GB" sz="1000" dirty="0" smtClean="0"/>
                <a:t>profile</a:t>
              </a:r>
              <a:r>
                <a:rPr lang="nl-NL" sz="10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, </a:t>
              </a:r>
              <a:r>
                <a:rPr lang="nl-NL" sz="1000" i="1" dirty="0" err="1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P</a:t>
              </a:r>
              <a:r>
                <a:rPr lang="nl-NL" sz="1000" i="1" baseline="-30000" dirty="0" err="1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n</a:t>
              </a:r>
              <a:endParaRPr lang="nl-NL" sz="1000" i="1" baseline="-300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cxnSp>
          <p:nvCxnSpPr>
            <p:cNvPr id="23593" name="AutoShape 14"/>
            <p:cNvCxnSpPr>
              <a:cxnSpLocks noChangeShapeType="1"/>
            </p:cNvCxnSpPr>
            <p:nvPr/>
          </p:nvCxnSpPr>
          <p:spPr bwMode="auto">
            <a:xfrm>
              <a:off x="4029075" y="3602038"/>
              <a:ext cx="4763" cy="8572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23594" name="AutoShape 11"/>
            <p:cNvCxnSpPr>
              <a:cxnSpLocks noChangeShapeType="1"/>
            </p:cNvCxnSpPr>
            <p:nvPr/>
          </p:nvCxnSpPr>
          <p:spPr bwMode="auto">
            <a:xfrm>
              <a:off x="2149475" y="2428875"/>
              <a:ext cx="4763" cy="14795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</p:cxnSp>
        <p:sp>
          <p:nvSpPr>
            <p:cNvPr id="23561" name="Text Box 9"/>
            <p:cNvSpPr txBox="1">
              <a:spLocks noChangeArrowheads="1"/>
            </p:cNvSpPr>
            <p:nvPr/>
          </p:nvSpPr>
          <p:spPr bwMode="auto">
            <a:xfrm>
              <a:off x="5353050" y="1982788"/>
              <a:ext cx="1116013" cy="5842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nl-NL" sz="10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23559" name="Text Box 7"/>
            <p:cNvSpPr txBox="1">
              <a:spLocks noChangeArrowheads="1"/>
            </p:cNvSpPr>
            <p:nvPr/>
          </p:nvSpPr>
          <p:spPr bwMode="auto">
            <a:xfrm>
              <a:off x="5346700" y="3740150"/>
              <a:ext cx="1116013" cy="5857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3597" name="Text Box 2"/>
            <p:cNvSpPr txBox="1">
              <a:spLocks noChangeArrowheads="1"/>
            </p:cNvSpPr>
            <p:nvPr/>
          </p:nvSpPr>
          <p:spPr bwMode="auto">
            <a:xfrm>
              <a:off x="1701800" y="5121275"/>
              <a:ext cx="5154613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 defTabSz="914400"/>
              <a:r>
                <a:rPr lang="en-GB" sz="800" dirty="0"/>
                <a:t>p = probability of the presence of the 1D soil structure profile in the relevant segment</a:t>
              </a:r>
              <a:endParaRPr lang="nl-NL" dirty="0">
                <a:ea typeface="Times New Roman" pitchFamily="18" charset="0"/>
                <a:cs typeface="Arial" charset="0"/>
              </a:endParaRPr>
            </a:p>
          </p:txBody>
        </p:sp>
        <p:graphicFrame>
          <p:nvGraphicFramePr>
            <p:cNvPr id="23584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59357362"/>
                </p:ext>
              </p:extLst>
            </p:nvPr>
          </p:nvGraphicFramePr>
          <p:xfrm>
            <a:off x="5435600" y="3817938"/>
            <a:ext cx="952500" cy="476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34" r:id="rId3" imgW="863172" imgH="431310" progId="">
                    <p:embed/>
                  </p:oleObj>
                </mc:Choice>
                <mc:Fallback>
                  <p:oleObj r:id="rId3" imgW="863172" imgH="431310" progId="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5600" y="3817938"/>
                          <a:ext cx="952500" cy="476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5" name="Object 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0259168"/>
                </p:ext>
              </p:extLst>
            </p:nvPr>
          </p:nvGraphicFramePr>
          <p:xfrm>
            <a:off x="5435600" y="2036763"/>
            <a:ext cx="952500" cy="476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35" r:id="rId5" imgW="863172" imgH="431310" progId="">
                    <p:embed/>
                  </p:oleObj>
                </mc:Choice>
                <mc:Fallback>
                  <p:oleObj r:id="rId5" imgW="863172" imgH="431310" progId="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5600" y="2036763"/>
                          <a:ext cx="952500" cy="476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0" name="Gebogen verbindingslijn 29"/>
            <p:cNvCxnSpPr>
              <a:stCxn id="23575" idx="3"/>
              <a:endCxn id="23574" idx="1"/>
            </p:cNvCxnSpPr>
            <p:nvPr/>
          </p:nvCxnSpPr>
          <p:spPr>
            <a:xfrm flipV="1">
              <a:off x="2601913" y="1677988"/>
              <a:ext cx="587375" cy="603250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bogen verbindingslijn 33"/>
            <p:cNvCxnSpPr>
              <a:stCxn id="23575" idx="3"/>
            </p:cNvCxnSpPr>
            <p:nvPr/>
          </p:nvCxnSpPr>
          <p:spPr>
            <a:xfrm>
              <a:off x="2601913" y="2281238"/>
              <a:ext cx="587375" cy="550862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bogen verbindingslijn 35"/>
            <p:cNvCxnSpPr>
              <a:stCxn id="23569" idx="3"/>
              <a:endCxn id="23568" idx="1"/>
            </p:cNvCxnSpPr>
            <p:nvPr/>
          </p:nvCxnSpPr>
          <p:spPr>
            <a:xfrm flipV="1">
              <a:off x="2606675" y="3452813"/>
              <a:ext cx="587375" cy="603250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bogen verbindingslijn 37"/>
            <p:cNvCxnSpPr>
              <a:stCxn id="23569" idx="3"/>
            </p:cNvCxnSpPr>
            <p:nvPr/>
          </p:nvCxnSpPr>
          <p:spPr>
            <a:xfrm>
              <a:off x="2606675" y="4056063"/>
              <a:ext cx="582613" cy="552450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bogen verbindingslijn 39"/>
            <p:cNvCxnSpPr>
              <a:stCxn id="23574" idx="3"/>
              <a:endCxn id="23561" idx="1"/>
            </p:cNvCxnSpPr>
            <p:nvPr/>
          </p:nvCxnSpPr>
          <p:spPr>
            <a:xfrm>
              <a:off x="4860925" y="1677988"/>
              <a:ext cx="492125" cy="596900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bogen verbindingslijn 41"/>
            <p:cNvCxnSpPr>
              <a:stCxn id="23573" idx="3"/>
              <a:endCxn id="23561" idx="1"/>
            </p:cNvCxnSpPr>
            <p:nvPr/>
          </p:nvCxnSpPr>
          <p:spPr>
            <a:xfrm flipV="1">
              <a:off x="4865688" y="2274888"/>
              <a:ext cx="487362" cy="557212"/>
            </a:xfrm>
            <a:prstGeom prst="bentConnector3">
              <a:avLst>
                <a:gd name="adj1" fmla="val 47568"/>
              </a:avLst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bogen verbindingslijn 43"/>
            <p:cNvCxnSpPr>
              <a:stCxn id="23568" idx="3"/>
              <a:endCxn id="23559" idx="1"/>
            </p:cNvCxnSpPr>
            <p:nvPr/>
          </p:nvCxnSpPr>
          <p:spPr>
            <a:xfrm>
              <a:off x="4865688" y="3452813"/>
              <a:ext cx="481012" cy="579437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bogen verbindingslijn 45"/>
            <p:cNvCxnSpPr>
              <a:stCxn id="23567" idx="3"/>
              <a:endCxn id="23559" idx="1"/>
            </p:cNvCxnSpPr>
            <p:nvPr/>
          </p:nvCxnSpPr>
          <p:spPr>
            <a:xfrm flipV="1">
              <a:off x="4868863" y="4032250"/>
              <a:ext cx="477837" cy="576263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66713" y="652463"/>
            <a:ext cx="8382000" cy="4540250"/>
            <a:chOff x="366713" y="652463"/>
            <a:chExt cx="8382000" cy="4540250"/>
          </a:xfrm>
        </p:grpSpPr>
        <p:sp>
          <p:nvSpPr>
            <p:cNvPr id="2" name="Afgeronde rechthoek 1"/>
            <p:cNvSpPr/>
            <p:nvPr/>
          </p:nvSpPr>
          <p:spPr>
            <a:xfrm>
              <a:off x="3538538" y="3062288"/>
              <a:ext cx="2351087" cy="74771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dirty="0" err="1" smtClean="0"/>
                <a:t>Soilmodel</a:t>
              </a:r>
              <a:endParaRPr lang="nl-NL" dirty="0"/>
            </a:p>
          </p:txBody>
        </p:sp>
        <p:sp>
          <p:nvSpPr>
            <p:cNvPr id="3" name="Afgeronde rechthoek 2"/>
            <p:cNvSpPr/>
            <p:nvPr/>
          </p:nvSpPr>
          <p:spPr>
            <a:xfrm>
              <a:off x="6397625" y="3062288"/>
              <a:ext cx="2351088" cy="74771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dirty="0" err="1"/>
                <a:t>LocationSegments.shp</a:t>
              </a:r>
              <a:endParaRPr lang="nl-NL" dirty="0"/>
            </a:p>
          </p:txBody>
        </p:sp>
        <p:sp>
          <p:nvSpPr>
            <p:cNvPr id="4" name="Afgeronde rechthoek 3"/>
            <p:cNvSpPr/>
            <p:nvPr/>
          </p:nvSpPr>
          <p:spPr>
            <a:xfrm>
              <a:off x="2162175" y="922338"/>
              <a:ext cx="2351088" cy="74771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dirty="0"/>
                <a:t>1D </a:t>
              </a:r>
              <a:r>
                <a:rPr lang="nl-NL" dirty="0" err="1"/>
                <a:t>Geometries</a:t>
              </a:r>
              <a:r>
                <a:rPr lang="nl-NL" dirty="0"/>
                <a:t> (</a:t>
              </a:r>
              <a:r>
                <a:rPr lang="nl-NL" dirty="0" err="1"/>
                <a:t>Soilprofiles.csv</a:t>
              </a:r>
              <a:r>
                <a:rPr lang="nl-NL" dirty="0"/>
                <a:t>)</a:t>
              </a:r>
            </a:p>
          </p:txBody>
        </p:sp>
        <p:sp>
          <p:nvSpPr>
            <p:cNvPr id="5" name="Afgeronde rechthoek 4"/>
            <p:cNvSpPr/>
            <p:nvPr/>
          </p:nvSpPr>
          <p:spPr>
            <a:xfrm>
              <a:off x="4862513" y="922338"/>
              <a:ext cx="2351087" cy="74771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dirty="0"/>
                <a:t>2D </a:t>
              </a:r>
              <a:r>
                <a:rPr lang="nl-NL" dirty="0" err="1"/>
                <a:t>Geometries</a:t>
              </a:r>
              <a:endParaRPr lang="nl-NL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dirty="0"/>
                <a:t>(</a:t>
              </a:r>
              <a:r>
                <a:rPr lang="nl-NL" dirty="0" err="1"/>
                <a:t>D-Geo</a:t>
              </a:r>
              <a:r>
                <a:rPr lang="nl-NL" dirty="0"/>
                <a:t> </a:t>
              </a:r>
              <a:r>
                <a:rPr lang="nl-NL" dirty="0" err="1"/>
                <a:t>Stability</a:t>
              </a:r>
              <a:r>
                <a:rPr lang="nl-NL" dirty="0"/>
                <a:t> files)</a:t>
              </a:r>
            </a:p>
          </p:txBody>
        </p:sp>
        <p:sp>
          <p:nvSpPr>
            <p:cNvPr id="6" name="Afgeronde rechthoek 5"/>
            <p:cNvSpPr/>
            <p:nvPr/>
          </p:nvSpPr>
          <p:spPr>
            <a:xfrm>
              <a:off x="636588" y="3062288"/>
              <a:ext cx="2351087" cy="74771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dirty="0" err="1"/>
                <a:t>Segments.csv</a:t>
              </a:r>
              <a:endParaRPr lang="nl-NL" dirty="0"/>
            </a:p>
          </p:txBody>
        </p:sp>
        <p:sp>
          <p:nvSpPr>
            <p:cNvPr id="7" name="Afgeronde rechthoek 6"/>
            <p:cNvSpPr/>
            <p:nvPr/>
          </p:nvSpPr>
          <p:spPr>
            <a:xfrm>
              <a:off x="3538538" y="4445000"/>
              <a:ext cx="2351087" cy="747713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dirty="0" err="1"/>
                <a:t>Soilmaterials.mdb</a:t>
              </a:r>
              <a:endParaRPr lang="nl-NL" dirty="0"/>
            </a:p>
          </p:txBody>
        </p:sp>
        <p:cxnSp>
          <p:nvCxnSpPr>
            <p:cNvPr id="34" name="Gebogen verbindingslijn 33"/>
            <p:cNvCxnSpPr>
              <a:stCxn id="4" idx="2"/>
              <a:endCxn id="2" idx="0"/>
            </p:cNvCxnSpPr>
            <p:nvPr/>
          </p:nvCxnSpPr>
          <p:spPr>
            <a:xfrm rot="16200000" flipH="1">
              <a:off x="3330575" y="1677988"/>
              <a:ext cx="1392238" cy="137636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bogen verbindingslijn 35"/>
            <p:cNvCxnSpPr>
              <a:stCxn id="5" idx="2"/>
              <a:endCxn id="2" idx="0"/>
            </p:cNvCxnSpPr>
            <p:nvPr/>
          </p:nvCxnSpPr>
          <p:spPr>
            <a:xfrm rot="5400000">
              <a:off x="4680744" y="1704181"/>
              <a:ext cx="1392238" cy="132397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met pijl 37"/>
            <p:cNvCxnSpPr>
              <a:stCxn id="6" idx="3"/>
              <a:endCxn id="2" idx="1"/>
            </p:cNvCxnSpPr>
            <p:nvPr/>
          </p:nvCxnSpPr>
          <p:spPr>
            <a:xfrm>
              <a:off x="2987675" y="3435350"/>
              <a:ext cx="55086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Rechte verbindingslijn met pijl 39"/>
            <p:cNvCxnSpPr>
              <a:stCxn id="3" idx="1"/>
              <a:endCxn id="2" idx="3"/>
            </p:cNvCxnSpPr>
            <p:nvPr/>
          </p:nvCxnSpPr>
          <p:spPr>
            <a:xfrm flipH="1">
              <a:off x="5889625" y="3435350"/>
              <a:ext cx="508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Rechte verbindingslijn met pijl 41"/>
            <p:cNvCxnSpPr>
              <a:stCxn id="7" idx="0"/>
              <a:endCxn id="2" idx="2"/>
            </p:cNvCxnSpPr>
            <p:nvPr/>
          </p:nvCxnSpPr>
          <p:spPr>
            <a:xfrm flipV="1">
              <a:off x="4714875" y="3810000"/>
              <a:ext cx="0" cy="635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Ovaal 42"/>
            <p:cNvSpPr/>
            <p:nvPr/>
          </p:nvSpPr>
          <p:spPr>
            <a:xfrm>
              <a:off x="366713" y="2792413"/>
              <a:ext cx="539750" cy="538162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2000" b="1" dirty="0"/>
                <a:t>1</a:t>
              </a:r>
            </a:p>
          </p:txBody>
        </p:sp>
        <p:sp>
          <p:nvSpPr>
            <p:cNvPr id="44" name="Ovaal 43"/>
            <p:cNvSpPr/>
            <p:nvPr/>
          </p:nvSpPr>
          <p:spPr>
            <a:xfrm>
              <a:off x="1893888" y="652463"/>
              <a:ext cx="538162" cy="538162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2000" b="1" dirty="0"/>
                <a:t>2</a:t>
              </a:r>
            </a:p>
          </p:txBody>
        </p:sp>
        <p:sp>
          <p:nvSpPr>
            <p:cNvPr id="45" name="Ovaal 44"/>
            <p:cNvSpPr/>
            <p:nvPr/>
          </p:nvSpPr>
          <p:spPr>
            <a:xfrm>
              <a:off x="6127750" y="2792413"/>
              <a:ext cx="538163" cy="538162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2000" b="1" dirty="0"/>
                <a:t>3</a:t>
              </a:r>
            </a:p>
          </p:txBody>
        </p:sp>
        <p:sp>
          <p:nvSpPr>
            <p:cNvPr id="46" name="Ovaal 45"/>
            <p:cNvSpPr/>
            <p:nvPr/>
          </p:nvSpPr>
          <p:spPr>
            <a:xfrm>
              <a:off x="3270250" y="4175125"/>
              <a:ext cx="538163" cy="53816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2000" b="1" dirty="0"/>
                <a:t>4</a:t>
              </a:r>
            </a:p>
          </p:txBody>
        </p:sp>
        <p:sp>
          <p:nvSpPr>
            <p:cNvPr id="47" name="Ovaal 46"/>
            <p:cNvSpPr/>
            <p:nvPr/>
          </p:nvSpPr>
          <p:spPr>
            <a:xfrm>
              <a:off x="4594225" y="652463"/>
              <a:ext cx="538163" cy="538162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2000" b="1" dirty="0"/>
                <a:t>2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50" descr="voorbeeld shape file met segment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873125"/>
            <a:ext cx="85915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fgeronde rechthoek 2"/>
          <p:cNvSpPr/>
          <p:nvPr/>
        </p:nvSpPr>
        <p:spPr>
          <a:xfrm>
            <a:off x="5543550" y="2312988"/>
            <a:ext cx="504825" cy="179387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981075"/>
            <a:ext cx="8861425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87445" y="538956"/>
            <a:ext cx="8789987" cy="6218237"/>
            <a:chOff x="217488" y="544513"/>
            <a:chExt cx="8789987" cy="6218237"/>
          </a:xfrm>
        </p:grpSpPr>
        <p:sp>
          <p:nvSpPr>
            <p:cNvPr id="24" name="Afgeronde rechthoek 23"/>
            <p:cNvSpPr/>
            <p:nvPr/>
          </p:nvSpPr>
          <p:spPr>
            <a:xfrm>
              <a:off x="1905000" y="544513"/>
              <a:ext cx="5394325" cy="6218237"/>
            </a:xfrm>
            <a:prstGeom prst="roundRect">
              <a:avLst>
                <a:gd name="adj" fmla="val 5138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DAM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smtClean="0">
                  <a:solidFill>
                    <a:schemeClr val="tx1"/>
                  </a:solidFill>
                </a:rPr>
                <a:t>Dikes strength Analysis </a:t>
              </a:r>
              <a:r>
                <a:rPr lang="en-US" sz="1600" dirty="0">
                  <a:solidFill>
                    <a:schemeClr val="tx1"/>
                  </a:solidFill>
                </a:rPr>
                <a:t>Module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Afgeronde rechthoek 7"/>
            <p:cNvSpPr/>
            <p:nvPr/>
          </p:nvSpPr>
          <p:spPr>
            <a:xfrm>
              <a:off x="2068738" y="4641282"/>
              <a:ext cx="5101649" cy="140089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Interpreted</a:t>
              </a:r>
              <a:r>
                <a:rPr lang="nl-NL" sz="1200" dirty="0" smtClean="0">
                  <a:solidFill>
                    <a:schemeClr val="tx1"/>
                  </a:solidFill>
                </a:rPr>
                <a:t> data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1200" dirty="0" smtClean="0">
                  <a:solidFill>
                    <a:schemeClr val="tx1"/>
                  </a:solidFill>
                </a:rPr>
                <a:t> on field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measurement</a:t>
              </a:r>
              <a:r>
                <a:rPr lang="nl-NL" sz="1200" dirty="0" smtClean="0">
                  <a:solidFill>
                    <a:schemeClr val="tx1"/>
                  </a:solidFill>
                </a:rPr>
                <a:t> (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Raw</a:t>
              </a:r>
              <a:r>
                <a:rPr lang="nl-NL" sz="1200" dirty="0" smtClean="0">
                  <a:solidFill>
                    <a:schemeClr val="tx1"/>
                  </a:solidFill>
                </a:rPr>
                <a:t> data)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4" name="Magnetische schijf 3"/>
            <p:cNvSpPr/>
            <p:nvPr/>
          </p:nvSpPr>
          <p:spPr>
            <a:xfrm>
              <a:off x="2289175" y="5165725"/>
              <a:ext cx="1063625" cy="1419225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Subsoil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 smtClean="0">
                  <a:solidFill>
                    <a:schemeClr val="tx1"/>
                  </a:solidFill>
                </a:rPr>
                <a:t>Based on geotechnical survey an measurements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5" name="Magnetische schijf 4"/>
            <p:cNvSpPr/>
            <p:nvPr/>
          </p:nvSpPr>
          <p:spPr>
            <a:xfrm>
              <a:off x="3519488" y="5165725"/>
              <a:ext cx="1063625" cy="1419225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Geometry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measurements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(laser </a:t>
              </a:r>
              <a:r>
                <a:rPr lang="nl-NL" sz="800" i="1" dirty="0" err="1">
                  <a:solidFill>
                    <a:schemeClr val="tx1"/>
                  </a:solidFill>
                </a:rPr>
                <a:t>altimetry</a:t>
              </a:r>
              <a:r>
                <a:rPr lang="nl-NL" sz="800" i="1" dirty="0">
                  <a:solidFill>
                    <a:schemeClr val="tx1"/>
                  </a:solidFill>
                </a:rPr>
                <a:t>, GPS </a:t>
              </a:r>
              <a:r>
                <a:rPr lang="nl-NL" sz="800" i="1" dirty="0" smtClean="0">
                  <a:solidFill>
                    <a:schemeClr val="tx1"/>
                  </a:solidFill>
                </a:rPr>
                <a:t>etc</a:t>
              </a:r>
              <a:r>
                <a:rPr lang="nl-NL" sz="800" i="1" dirty="0">
                  <a:solidFill>
                    <a:schemeClr val="tx1"/>
                  </a:solidFill>
                </a:rPr>
                <a:t>.) 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6" name="Magnetische schijf 5"/>
            <p:cNvSpPr/>
            <p:nvPr/>
          </p:nvSpPr>
          <p:spPr>
            <a:xfrm>
              <a:off x="4745038" y="5165725"/>
              <a:ext cx="1063625" cy="1419225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Observations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dike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inspections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7" name="Magnetische schijf 6"/>
            <p:cNvSpPr/>
            <p:nvPr/>
          </p:nvSpPr>
          <p:spPr>
            <a:xfrm>
              <a:off x="5957888" y="5165725"/>
              <a:ext cx="1063625" cy="1419225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b="1" dirty="0" err="1" smtClean="0">
                  <a:solidFill>
                    <a:schemeClr val="tx1"/>
                  </a:solidFill>
                </a:rPr>
                <a:t>Hydraulic</a:t>
              </a:r>
              <a:r>
                <a:rPr lang="nl-NL" sz="1200" b="1" dirty="0" smtClean="0">
                  <a:solidFill>
                    <a:schemeClr val="tx1"/>
                  </a:solidFill>
                </a:rPr>
                <a:t> model</a:t>
              </a:r>
              <a:endParaRPr lang="nl-NL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800" i="1" dirty="0" smtClean="0">
                  <a:solidFill>
                    <a:schemeClr val="tx1"/>
                  </a:solidFill>
                </a:rPr>
                <a:t>Base on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geohydraulic</a:t>
              </a:r>
              <a:r>
                <a:rPr lang="nl-NL" sz="800" i="1" dirty="0" smtClean="0">
                  <a:solidFill>
                    <a:schemeClr val="tx1"/>
                  </a:solidFill>
                </a:rPr>
                <a:t> </a:t>
              </a:r>
              <a:r>
                <a:rPr lang="nl-NL" sz="800" i="1" dirty="0" err="1" smtClean="0">
                  <a:solidFill>
                    <a:schemeClr val="tx1"/>
                  </a:solidFill>
                </a:rPr>
                <a:t>measurements</a:t>
              </a:r>
              <a:endParaRPr lang="nl-NL" sz="900" i="1" dirty="0">
                <a:solidFill>
                  <a:schemeClr val="tx1"/>
                </a:solidFill>
              </a:endParaRPr>
            </a:p>
          </p:txBody>
        </p:sp>
        <p:sp>
          <p:nvSpPr>
            <p:cNvPr id="9" name="Afgeronde rechthoek 8"/>
            <p:cNvSpPr/>
            <p:nvPr/>
          </p:nvSpPr>
          <p:spPr>
            <a:xfrm>
              <a:off x="2068738" y="3648091"/>
              <a:ext cx="5101649" cy="628438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Automatic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crosssection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generation</a:t>
              </a:r>
              <a:r>
                <a:rPr lang="nl-NL" sz="1200" dirty="0" smtClean="0">
                  <a:solidFill>
                    <a:schemeClr val="tx1"/>
                  </a:solidFill>
                </a:rPr>
                <a:t>,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based</a:t>
              </a:r>
              <a:r>
                <a:rPr lang="nl-NL" sz="1200" dirty="0" smtClean="0">
                  <a:solidFill>
                    <a:schemeClr val="tx1"/>
                  </a:solidFill>
                </a:rPr>
                <a:t> on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schematization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algorithmes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i.e.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legal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guide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lines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expert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knowledge</a:t>
              </a:r>
              <a:r>
                <a:rPr lang="nl-NL" sz="1200" dirty="0" smtClean="0">
                  <a:solidFill>
                    <a:schemeClr val="tx1"/>
                  </a:solidFill>
                </a:rPr>
                <a:t>) 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Afgeronde rechthoek 9"/>
            <p:cNvSpPr/>
            <p:nvPr/>
          </p:nvSpPr>
          <p:spPr>
            <a:xfrm>
              <a:off x="2068739" y="2654898"/>
              <a:ext cx="5101649" cy="62843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Stability</a:t>
              </a:r>
              <a:r>
                <a:rPr lang="nl-NL" sz="1200" dirty="0" smtClean="0">
                  <a:solidFill>
                    <a:schemeClr val="tx1"/>
                  </a:solidFill>
                </a:rPr>
                <a:t> analysis </a:t>
              </a:r>
              <a:r>
                <a:rPr lang="nl-NL" sz="1200" dirty="0">
                  <a:solidFill>
                    <a:schemeClr val="tx1"/>
                  </a:solidFill>
                </a:rPr>
                <a:t>in batch</a:t>
              </a:r>
              <a:br>
                <a:rPr lang="nl-NL" sz="1200" dirty="0">
                  <a:solidFill>
                    <a:schemeClr val="tx1"/>
                  </a:solidFill>
                </a:rPr>
              </a:b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SlopeW</a:t>
              </a:r>
              <a:r>
                <a:rPr lang="nl-NL" sz="1200" dirty="0" smtClean="0">
                  <a:solidFill>
                    <a:schemeClr val="tx1"/>
                  </a:solidFill>
                </a:rPr>
                <a:t>, 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Bishop </a:t>
              </a:r>
              <a:r>
                <a:rPr lang="nl-NL" sz="1200" i="1" dirty="0">
                  <a:solidFill>
                    <a:schemeClr val="tx1"/>
                  </a:solidFill>
                </a:rPr>
                <a:t>, </a:t>
              </a:r>
              <a:r>
                <a:rPr lang="nl-NL" sz="1200" i="1" dirty="0" err="1">
                  <a:solidFill>
                    <a:schemeClr val="tx1"/>
                  </a:solidFill>
                </a:rPr>
                <a:t>Uplift</a:t>
              </a:r>
              <a:r>
                <a:rPr lang="nl-NL" sz="1200" i="1" dirty="0">
                  <a:solidFill>
                    <a:schemeClr val="tx1"/>
                  </a:solidFill>
                </a:rPr>
                <a:t>, </a:t>
              </a:r>
              <a:r>
                <a:rPr lang="nl-NL" sz="1200" i="1" dirty="0" err="1">
                  <a:solidFill>
                    <a:schemeClr val="tx1"/>
                  </a:solidFill>
                </a:rPr>
                <a:t>Piping</a:t>
              </a:r>
              <a:r>
                <a:rPr lang="nl-NL" sz="1200" i="1" dirty="0">
                  <a:solidFill>
                    <a:schemeClr val="tx1"/>
                  </a:solidFill>
                </a:rPr>
                <a:t> etc.</a:t>
              </a:r>
              <a:r>
                <a:rPr lang="nl-NL" sz="1200" dirty="0">
                  <a:solidFill>
                    <a:schemeClr val="tx1"/>
                  </a:solidFill>
                </a:rPr>
                <a:t>) </a:t>
              </a:r>
            </a:p>
          </p:txBody>
        </p:sp>
        <p:sp>
          <p:nvSpPr>
            <p:cNvPr id="11" name="Afgeronde rechthoek 10"/>
            <p:cNvSpPr/>
            <p:nvPr/>
          </p:nvSpPr>
          <p:spPr>
            <a:xfrm>
              <a:off x="2068738" y="1674799"/>
              <a:ext cx="5101649" cy="62843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Results</a:t>
              </a:r>
              <a:r>
                <a:rPr lang="nl-NL" sz="1200" dirty="0" smtClean="0">
                  <a:solidFill>
                    <a:schemeClr val="tx1"/>
                  </a:solidFill>
                </a:rPr>
                <a:t>, analysis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dirty="0" smtClean="0">
                  <a:solidFill>
                    <a:schemeClr val="tx1"/>
                  </a:solidFill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</a:rPr>
                <a:t>presentation</a:t>
              </a:r>
              <a:endParaRPr lang="nl-NL" sz="1200" dirty="0" smtClean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</a:rPr>
                <a:t>(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i.e. GIS</a:t>
              </a:r>
              <a:r>
                <a:rPr lang="nl-NL" sz="1200" i="1" dirty="0">
                  <a:solidFill>
                    <a:schemeClr val="tx1"/>
                  </a:solidFill>
                </a:rPr>
                <a:t>, FEWS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and</a:t>
              </a:r>
              <a:r>
                <a:rPr lang="nl-NL" sz="1200" i="1" dirty="0" smtClean="0">
                  <a:solidFill>
                    <a:schemeClr val="tx1"/>
                  </a:solidFill>
                </a:rPr>
                <a:t> </a:t>
              </a:r>
              <a:r>
                <a:rPr lang="nl-NL" sz="1200" i="1" dirty="0" err="1" smtClean="0">
                  <a:solidFill>
                    <a:schemeClr val="tx1"/>
                  </a:solidFill>
                </a:rPr>
                <a:t>webapplications</a:t>
              </a:r>
              <a:r>
                <a:rPr lang="nl-NL" sz="1200" dirty="0" smtClean="0">
                  <a:solidFill>
                    <a:schemeClr val="tx1"/>
                  </a:solidFill>
                </a:rPr>
                <a:t>)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Rechte verbindingslijn met pijl 12"/>
            <p:cNvCxnSpPr/>
            <p:nvPr/>
          </p:nvCxnSpPr>
          <p:spPr>
            <a:xfrm flipV="1">
              <a:off x="4619625" y="4276725"/>
              <a:ext cx="0" cy="3651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Rechte verbindingslijn met pijl 14"/>
            <p:cNvCxnSpPr/>
            <p:nvPr/>
          </p:nvCxnSpPr>
          <p:spPr>
            <a:xfrm flipV="1">
              <a:off x="4619625" y="3282950"/>
              <a:ext cx="0" cy="36512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Rechte verbindingslijn met pijl 17"/>
            <p:cNvCxnSpPr/>
            <p:nvPr/>
          </p:nvCxnSpPr>
          <p:spPr>
            <a:xfrm flipH="1" flipV="1">
              <a:off x="4619625" y="2303463"/>
              <a:ext cx="0" cy="35083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Afgeronde rechthoek 22"/>
            <p:cNvSpPr/>
            <p:nvPr/>
          </p:nvSpPr>
          <p:spPr>
            <a:xfrm>
              <a:off x="217488" y="544513"/>
              <a:ext cx="1465262" cy="62865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Hydraulic</a:t>
              </a:r>
              <a:endParaRPr lang="nl-NL" sz="12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solidFill>
                    <a:schemeClr val="tx1"/>
                  </a:solidFill>
                </a:rPr>
                <a:t>load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Afgeronde rechthoek 24"/>
            <p:cNvSpPr/>
            <p:nvPr/>
          </p:nvSpPr>
          <p:spPr>
            <a:xfrm>
              <a:off x="7543800" y="544513"/>
              <a:ext cx="1463675" cy="62865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</a:rPr>
                <a:t>Consequenses</a:t>
              </a:r>
              <a:endParaRPr lang="nl-NL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Pijl links 26"/>
            <p:cNvSpPr/>
            <p:nvPr/>
          </p:nvSpPr>
          <p:spPr>
            <a:xfrm>
              <a:off x="7177088" y="785813"/>
              <a:ext cx="476250" cy="15081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28" name="Pijl links 27"/>
            <p:cNvSpPr/>
            <p:nvPr/>
          </p:nvSpPr>
          <p:spPr>
            <a:xfrm>
              <a:off x="1592263" y="785813"/>
              <a:ext cx="476250" cy="15081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5958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00" y="544513"/>
            <a:ext cx="5394325" cy="6218237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/>
                </a:solidFill>
              </a:rPr>
              <a:t>DAM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Dikes strength Analysis </a:t>
            </a:r>
            <a:r>
              <a:rPr lang="en-US" sz="1600" dirty="0">
                <a:solidFill>
                  <a:schemeClr val="tx1"/>
                </a:solidFill>
              </a:rPr>
              <a:t>Module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Interpreted</a:t>
            </a:r>
            <a:r>
              <a:rPr lang="nl-NL" sz="1200" dirty="0" smtClean="0">
                <a:solidFill>
                  <a:schemeClr val="tx1"/>
                </a:solidFill>
              </a:rPr>
              <a:t> data </a:t>
            </a:r>
            <a:r>
              <a:rPr lang="nl-NL" sz="1200" dirty="0" err="1" smtClean="0">
                <a:solidFill>
                  <a:schemeClr val="tx1"/>
                </a:solidFill>
              </a:rPr>
              <a:t>based</a:t>
            </a:r>
            <a:r>
              <a:rPr lang="nl-NL" sz="1200" dirty="0" smtClean="0">
                <a:solidFill>
                  <a:schemeClr val="tx1"/>
                </a:solidFill>
              </a:rPr>
              <a:t> on field </a:t>
            </a:r>
            <a:r>
              <a:rPr lang="nl-NL" sz="1200" dirty="0" err="1" smtClean="0">
                <a:solidFill>
                  <a:schemeClr val="tx1"/>
                </a:solidFill>
              </a:rPr>
              <a:t>measurement</a:t>
            </a:r>
            <a:r>
              <a:rPr lang="nl-NL" sz="1200" dirty="0" smtClean="0">
                <a:solidFill>
                  <a:schemeClr val="tx1"/>
                </a:solidFill>
              </a:rPr>
              <a:t> (</a:t>
            </a:r>
            <a:r>
              <a:rPr lang="nl-NL" sz="1200" dirty="0" err="1" smtClean="0">
                <a:solidFill>
                  <a:schemeClr val="tx1"/>
                </a:solidFill>
              </a:rPr>
              <a:t>Raw</a:t>
            </a:r>
            <a:r>
              <a:rPr lang="nl-NL" sz="1200" dirty="0" smtClean="0">
                <a:solidFill>
                  <a:schemeClr val="tx1"/>
                </a:solidFill>
              </a:rPr>
              <a:t> data)</a:t>
            </a: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175" y="5165725"/>
            <a:ext cx="1063625" cy="141922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</a:rPr>
              <a:t>Subsoil</a:t>
            </a:r>
            <a:endParaRPr lang="nl-NL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i="1" dirty="0" smtClean="0">
                <a:solidFill>
                  <a:schemeClr val="tx1"/>
                </a:solidFill>
              </a:rPr>
              <a:t>Based on geotechnical survey an measurements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19488" y="5165725"/>
            <a:ext cx="1063625" cy="141922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</a:rPr>
              <a:t>Geometry</a:t>
            </a:r>
            <a:endParaRPr lang="nl-NL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800" i="1" dirty="0" err="1" smtClean="0">
                <a:solidFill>
                  <a:schemeClr val="tx1"/>
                </a:solidFill>
              </a:rPr>
              <a:t>Based</a:t>
            </a:r>
            <a:r>
              <a:rPr lang="nl-NL" sz="800" i="1" dirty="0" smtClean="0">
                <a:solidFill>
                  <a:schemeClr val="tx1"/>
                </a:solidFill>
              </a:rPr>
              <a:t> on </a:t>
            </a:r>
            <a:r>
              <a:rPr lang="nl-NL" sz="800" i="1" dirty="0" err="1" smtClean="0">
                <a:solidFill>
                  <a:schemeClr val="tx1"/>
                </a:solidFill>
              </a:rPr>
              <a:t>measurements</a:t>
            </a:r>
            <a:r>
              <a:rPr lang="nl-NL" sz="800" i="1" dirty="0" smtClean="0">
                <a:solidFill>
                  <a:schemeClr val="tx1"/>
                </a:solidFill>
              </a:rPr>
              <a:t> (laser </a:t>
            </a:r>
            <a:r>
              <a:rPr lang="nl-NL" sz="800" i="1" dirty="0" err="1">
                <a:solidFill>
                  <a:schemeClr val="tx1"/>
                </a:solidFill>
              </a:rPr>
              <a:t>altimetry</a:t>
            </a:r>
            <a:r>
              <a:rPr lang="nl-NL" sz="800" i="1" dirty="0">
                <a:solidFill>
                  <a:schemeClr val="tx1"/>
                </a:solidFill>
              </a:rPr>
              <a:t>, GPS </a:t>
            </a:r>
            <a:r>
              <a:rPr lang="nl-NL" sz="800" i="1" dirty="0" smtClean="0">
                <a:solidFill>
                  <a:schemeClr val="tx1"/>
                </a:solidFill>
              </a:rPr>
              <a:t>etc</a:t>
            </a:r>
            <a:r>
              <a:rPr lang="nl-NL" sz="800" i="1" dirty="0">
                <a:solidFill>
                  <a:schemeClr val="tx1"/>
                </a:solidFill>
              </a:rPr>
              <a:t>.)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5038" y="5165725"/>
            <a:ext cx="1063625" cy="141922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</a:rPr>
              <a:t>Observations</a:t>
            </a:r>
            <a:endParaRPr lang="nl-NL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800" i="1" dirty="0" err="1" smtClean="0">
                <a:solidFill>
                  <a:schemeClr val="tx1"/>
                </a:solidFill>
              </a:rPr>
              <a:t>Based</a:t>
            </a:r>
            <a:r>
              <a:rPr lang="nl-NL" sz="800" i="1" dirty="0" smtClean="0">
                <a:solidFill>
                  <a:schemeClr val="tx1"/>
                </a:solidFill>
              </a:rPr>
              <a:t> on </a:t>
            </a:r>
            <a:r>
              <a:rPr lang="nl-NL" sz="800" i="1" dirty="0" err="1" smtClean="0">
                <a:solidFill>
                  <a:schemeClr val="tx1"/>
                </a:solidFill>
              </a:rPr>
              <a:t>dike</a:t>
            </a:r>
            <a:r>
              <a:rPr lang="nl-NL" sz="800" i="1" dirty="0" smtClean="0">
                <a:solidFill>
                  <a:schemeClr val="tx1"/>
                </a:solidFill>
              </a:rPr>
              <a:t> </a:t>
            </a:r>
            <a:r>
              <a:rPr lang="nl-NL" sz="800" i="1" dirty="0" err="1" smtClean="0">
                <a:solidFill>
                  <a:schemeClr val="tx1"/>
                </a:solidFill>
              </a:rPr>
              <a:t>inspections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888" y="5165725"/>
            <a:ext cx="1063625" cy="141922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</a:rPr>
              <a:t>Hydraulic</a:t>
            </a:r>
            <a:r>
              <a:rPr lang="nl-NL" sz="1200" b="1" dirty="0" smtClean="0">
                <a:solidFill>
                  <a:schemeClr val="tx1"/>
                </a:solidFill>
              </a:rPr>
              <a:t> model</a:t>
            </a:r>
            <a:endParaRPr lang="nl-NL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800" i="1" dirty="0" smtClean="0">
                <a:solidFill>
                  <a:schemeClr val="tx1"/>
                </a:solidFill>
              </a:rPr>
              <a:t>Base on </a:t>
            </a:r>
            <a:r>
              <a:rPr lang="nl-NL" sz="800" i="1" dirty="0" err="1" smtClean="0">
                <a:solidFill>
                  <a:schemeClr val="tx1"/>
                </a:solidFill>
              </a:rPr>
              <a:t>geohydraulic</a:t>
            </a:r>
            <a:r>
              <a:rPr lang="nl-NL" sz="800" i="1" dirty="0" smtClean="0">
                <a:solidFill>
                  <a:schemeClr val="tx1"/>
                </a:solidFill>
              </a:rPr>
              <a:t> </a:t>
            </a:r>
            <a:r>
              <a:rPr lang="nl-NL" sz="800" i="1" dirty="0" err="1" smtClean="0">
                <a:solidFill>
                  <a:schemeClr val="tx1"/>
                </a:solidFill>
              </a:rPr>
              <a:t>measurements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smtClean="0">
                <a:solidFill>
                  <a:schemeClr val="tx1"/>
                </a:solidFill>
              </a:rPr>
              <a:t>Automatic </a:t>
            </a:r>
            <a:r>
              <a:rPr lang="nl-NL" sz="1200" dirty="0" err="1" smtClean="0">
                <a:solidFill>
                  <a:schemeClr val="tx1"/>
                </a:solidFill>
              </a:rPr>
              <a:t>crosssection</a:t>
            </a:r>
            <a:r>
              <a:rPr lang="nl-NL" sz="1200" dirty="0" smtClean="0">
                <a:solidFill>
                  <a:schemeClr val="tx1"/>
                </a:solidFill>
              </a:rPr>
              <a:t> </a:t>
            </a:r>
            <a:r>
              <a:rPr lang="nl-NL" sz="1200" dirty="0" err="1" smtClean="0">
                <a:solidFill>
                  <a:schemeClr val="tx1"/>
                </a:solidFill>
              </a:rPr>
              <a:t>generation</a:t>
            </a:r>
            <a:r>
              <a:rPr lang="nl-NL" sz="1200" dirty="0" smtClean="0">
                <a:solidFill>
                  <a:schemeClr val="tx1"/>
                </a:solidFill>
              </a:rPr>
              <a:t>, </a:t>
            </a:r>
            <a:r>
              <a:rPr lang="nl-NL" sz="1200" dirty="0" err="1" smtClean="0">
                <a:solidFill>
                  <a:schemeClr val="tx1"/>
                </a:solidFill>
              </a:rPr>
              <a:t>based</a:t>
            </a:r>
            <a:r>
              <a:rPr lang="nl-NL" sz="1200" dirty="0" smtClean="0">
                <a:solidFill>
                  <a:schemeClr val="tx1"/>
                </a:solidFill>
              </a:rPr>
              <a:t> on </a:t>
            </a:r>
            <a:r>
              <a:rPr lang="nl-NL" sz="1200" dirty="0" err="1" smtClean="0">
                <a:solidFill>
                  <a:schemeClr val="tx1"/>
                </a:solidFill>
              </a:rPr>
              <a:t>schematization</a:t>
            </a:r>
            <a:r>
              <a:rPr lang="nl-NL" sz="1200" dirty="0" smtClean="0">
                <a:solidFill>
                  <a:schemeClr val="tx1"/>
                </a:solidFill>
              </a:rPr>
              <a:t> </a:t>
            </a:r>
            <a:r>
              <a:rPr lang="nl-NL" sz="1200" dirty="0" err="1" smtClean="0">
                <a:solidFill>
                  <a:schemeClr val="tx1"/>
                </a:solidFill>
              </a:rPr>
              <a:t>algorithmes</a:t>
            </a: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i.e. </a:t>
            </a:r>
            <a:r>
              <a:rPr lang="nl-NL" sz="1200" i="1" dirty="0" err="1" smtClean="0">
                <a:solidFill>
                  <a:schemeClr val="tx1"/>
                </a:solidFill>
              </a:rPr>
              <a:t>legal</a:t>
            </a:r>
            <a:r>
              <a:rPr lang="nl-NL" sz="1200" i="1" dirty="0" smtClean="0">
                <a:solidFill>
                  <a:schemeClr val="tx1"/>
                </a:solidFill>
              </a:rPr>
              <a:t> guide </a:t>
            </a:r>
            <a:r>
              <a:rPr lang="nl-NL" sz="1200" i="1" dirty="0" err="1" smtClean="0">
                <a:solidFill>
                  <a:schemeClr val="tx1"/>
                </a:solidFill>
              </a:rPr>
              <a:t>lines</a:t>
            </a:r>
            <a:r>
              <a:rPr lang="nl-NL" sz="1200" i="1" dirty="0" smtClean="0">
                <a:solidFill>
                  <a:schemeClr val="tx1"/>
                </a:solidFill>
              </a:rPr>
              <a:t> </a:t>
            </a:r>
            <a:r>
              <a:rPr lang="nl-NL" sz="1200" i="1" dirty="0" err="1" smtClean="0">
                <a:solidFill>
                  <a:schemeClr val="tx1"/>
                </a:solidFill>
              </a:rPr>
              <a:t>and</a:t>
            </a:r>
            <a:r>
              <a:rPr lang="nl-NL" sz="1200" i="1" dirty="0" smtClean="0">
                <a:solidFill>
                  <a:schemeClr val="tx1"/>
                </a:solidFill>
              </a:rPr>
              <a:t> expert </a:t>
            </a:r>
            <a:r>
              <a:rPr lang="nl-NL" sz="1200" i="1" dirty="0" err="1" smtClean="0">
                <a:solidFill>
                  <a:schemeClr val="tx1"/>
                </a:solidFill>
              </a:rPr>
              <a:t>knowledge</a:t>
            </a:r>
            <a:r>
              <a:rPr lang="nl-NL" sz="1200" dirty="0" smtClean="0">
                <a:solidFill>
                  <a:schemeClr val="tx1"/>
                </a:solidFill>
              </a:rPr>
              <a:t>) 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Stability</a:t>
            </a:r>
            <a:r>
              <a:rPr lang="nl-NL" sz="1200" dirty="0" smtClean="0">
                <a:solidFill>
                  <a:schemeClr val="tx1"/>
                </a:solidFill>
              </a:rPr>
              <a:t> analysis </a:t>
            </a:r>
            <a:r>
              <a:rPr lang="nl-NL" sz="1200" dirty="0">
                <a:solidFill>
                  <a:schemeClr val="tx1"/>
                </a:solidFill>
              </a:rPr>
              <a:t>in batch</a:t>
            </a:r>
            <a:br>
              <a:rPr lang="nl-NL" sz="1200" dirty="0">
                <a:solidFill>
                  <a:schemeClr val="tx1"/>
                </a:solidFill>
              </a:rPr>
            </a:b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err="1" smtClean="0">
                <a:solidFill>
                  <a:schemeClr val="tx1"/>
                </a:solidFill>
              </a:rPr>
              <a:t>SlopeW</a:t>
            </a:r>
            <a:r>
              <a:rPr lang="nl-NL" sz="1200" dirty="0" smtClean="0">
                <a:solidFill>
                  <a:schemeClr val="tx1"/>
                </a:solidFill>
              </a:rPr>
              <a:t>, </a:t>
            </a:r>
            <a:r>
              <a:rPr lang="nl-NL" sz="1200" i="1" dirty="0" smtClean="0">
                <a:solidFill>
                  <a:schemeClr val="tx1"/>
                </a:solidFill>
              </a:rPr>
              <a:t>Bishop </a:t>
            </a:r>
            <a:r>
              <a:rPr lang="nl-NL" sz="1200" i="1" dirty="0">
                <a:solidFill>
                  <a:schemeClr val="tx1"/>
                </a:solidFill>
              </a:rPr>
              <a:t>, </a:t>
            </a:r>
            <a:r>
              <a:rPr lang="nl-NL" sz="1200" i="1" dirty="0" err="1">
                <a:solidFill>
                  <a:schemeClr val="tx1"/>
                </a:solidFill>
              </a:rPr>
              <a:t>Uplift</a:t>
            </a:r>
            <a:r>
              <a:rPr lang="nl-NL" sz="1200" i="1" dirty="0">
                <a:solidFill>
                  <a:schemeClr val="tx1"/>
                </a:solidFill>
              </a:rPr>
              <a:t>, </a:t>
            </a:r>
            <a:r>
              <a:rPr lang="nl-NL" sz="1200" i="1" dirty="0" err="1">
                <a:solidFill>
                  <a:schemeClr val="tx1"/>
                </a:solidFill>
              </a:rPr>
              <a:t>Piping</a:t>
            </a:r>
            <a:r>
              <a:rPr lang="nl-NL" sz="1200" i="1" dirty="0">
                <a:solidFill>
                  <a:schemeClr val="tx1"/>
                </a:solidFill>
              </a:rPr>
              <a:t> etc.</a:t>
            </a:r>
            <a:r>
              <a:rPr lang="nl-NL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Results</a:t>
            </a:r>
            <a:r>
              <a:rPr lang="nl-NL" sz="1200" dirty="0" smtClean="0">
                <a:solidFill>
                  <a:schemeClr val="tx1"/>
                </a:solidFill>
              </a:rPr>
              <a:t>, analysis </a:t>
            </a:r>
            <a:r>
              <a:rPr lang="nl-NL" sz="1200" dirty="0" err="1" smtClean="0">
                <a:solidFill>
                  <a:schemeClr val="tx1"/>
                </a:solidFill>
              </a:rPr>
              <a:t>and</a:t>
            </a:r>
            <a:r>
              <a:rPr lang="nl-NL" sz="1200" dirty="0" smtClean="0">
                <a:solidFill>
                  <a:schemeClr val="tx1"/>
                </a:solidFill>
              </a:rPr>
              <a:t> </a:t>
            </a:r>
            <a:r>
              <a:rPr lang="nl-NL" sz="1200" dirty="0" err="1" smtClean="0">
                <a:solidFill>
                  <a:schemeClr val="tx1"/>
                </a:solidFill>
              </a:rPr>
              <a:t>presentation</a:t>
            </a:r>
            <a:endParaRPr lang="nl-NL" sz="1200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i.e. GIS</a:t>
            </a:r>
            <a:r>
              <a:rPr lang="nl-NL" sz="1200" i="1" dirty="0">
                <a:solidFill>
                  <a:schemeClr val="tx1"/>
                </a:solidFill>
              </a:rPr>
              <a:t>, FEWS </a:t>
            </a:r>
            <a:r>
              <a:rPr lang="nl-NL" sz="1200" i="1" dirty="0" err="1" smtClean="0">
                <a:solidFill>
                  <a:schemeClr val="tx1"/>
                </a:solidFill>
              </a:rPr>
              <a:t>and</a:t>
            </a:r>
            <a:r>
              <a:rPr lang="nl-NL" sz="1200" i="1" dirty="0" smtClean="0">
                <a:solidFill>
                  <a:schemeClr val="tx1"/>
                </a:solidFill>
              </a:rPr>
              <a:t> </a:t>
            </a:r>
            <a:r>
              <a:rPr lang="nl-NL" sz="1200" i="1" dirty="0" err="1" smtClean="0">
                <a:solidFill>
                  <a:schemeClr val="tx1"/>
                </a:solidFill>
              </a:rPr>
              <a:t>webapplications</a:t>
            </a:r>
            <a:r>
              <a:rPr lang="nl-NL" sz="1200" dirty="0" smtClean="0">
                <a:solidFill>
                  <a:schemeClr val="tx1"/>
                </a:solidFill>
              </a:rPr>
              <a:t>)</a:t>
            </a:r>
            <a:endParaRPr lang="nl-NL" sz="1200" dirty="0">
              <a:solidFill>
                <a:schemeClr val="tx1"/>
              </a:solidFill>
            </a:endParaRPr>
          </a:p>
        </p:txBody>
      </p:sp>
      <p:cxnSp>
        <p:nvCxnSpPr>
          <p:cNvPr id="13" name="Rechte verbindingslijn met pijl 12"/>
          <p:cNvCxnSpPr/>
          <p:nvPr/>
        </p:nvCxnSpPr>
        <p:spPr>
          <a:xfrm flipV="1">
            <a:off x="4619625" y="4276725"/>
            <a:ext cx="0" cy="365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/>
          <p:nvPr/>
        </p:nvCxnSpPr>
        <p:spPr>
          <a:xfrm flipV="1">
            <a:off x="4619625" y="3282950"/>
            <a:ext cx="0" cy="365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/>
          <p:nvPr/>
        </p:nvCxnSpPr>
        <p:spPr>
          <a:xfrm flipH="1" flipV="1">
            <a:off x="4619625" y="2303463"/>
            <a:ext cx="0" cy="3508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Afgeronde rechthoek 22"/>
          <p:cNvSpPr/>
          <p:nvPr/>
        </p:nvSpPr>
        <p:spPr>
          <a:xfrm>
            <a:off x="217488" y="544513"/>
            <a:ext cx="1465262" cy="6286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Hydraulic</a:t>
            </a: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load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5" name="Afgeronde rechthoek 24"/>
          <p:cNvSpPr/>
          <p:nvPr/>
        </p:nvSpPr>
        <p:spPr>
          <a:xfrm>
            <a:off x="7543800" y="544513"/>
            <a:ext cx="1463675" cy="6286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Consequenses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7" name="Pijl links 26"/>
          <p:cNvSpPr/>
          <p:nvPr/>
        </p:nvSpPr>
        <p:spPr>
          <a:xfrm>
            <a:off x="7177088" y="785813"/>
            <a:ext cx="476250" cy="15081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28" name="Pijl links 27"/>
          <p:cNvSpPr/>
          <p:nvPr/>
        </p:nvSpPr>
        <p:spPr>
          <a:xfrm>
            <a:off x="1592263" y="785813"/>
            <a:ext cx="476250" cy="15081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04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00" y="544513"/>
            <a:ext cx="5394325" cy="6218237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/>
                </a:solidFill>
              </a:rPr>
              <a:t>DAM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Dikes strength Analysis </a:t>
            </a:r>
            <a:r>
              <a:rPr lang="en-US" sz="1600" dirty="0">
                <a:solidFill>
                  <a:schemeClr val="tx1"/>
                </a:solidFill>
              </a:rPr>
              <a:t>Module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Interpreted</a:t>
            </a:r>
            <a:r>
              <a:rPr lang="nl-NL" sz="1200" dirty="0" smtClean="0">
                <a:solidFill>
                  <a:schemeClr val="tx1"/>
                </a:solidFill>
              </a:rPr>
              <a:t> data </a:t>
            </a:r>
            <a:r>
              <a:rPr lang="nl-NL" sz="1200" dirty="0" err="1" smtClean="0">
                <a:solidFill>
                  <a:schemeClr val="tx1"/>
                </a:solidFill>
              </a:rPr>
              <a:t>based</a:t>
            </a:r>
            <a:r>
              <a:rPr lang="nl-NL" sz="1200" dirty="0" smtClean="0">
                <a:solidFill>
                  <a:schemeClr val="tx1"/>
                </a:solidFill>
              </a:rPr>
              <a:t> on field </a:t>
            </a:r>
            <a:r>
              <a:rPr lang="nl-NL" sz="1200" dirty="0" err="1" smtClean="0">
                <a:solidFill>
                  <a:schemeClr val="tx1"/>
                </a:solidFill>
              </a:rPr>
              <a:t>measurement</a:t>
            </a:r>
            <a:r>
              <a:rPr lang="nl-NL" sz="1200" dirty="0" smtClean="0">
                <a:solidFill>
                  <a:schemeClr val="tx1"/>
                </a:solidFill>
              </a:rPr>
              <a:t> (</a:t>
            </a:r>
            <a:r>
              <a:rPr lang="nl-NL" sz="1200" dirty="0" err="1" smtClean="0">
                <a:solidFill>
                  <a:schemeClr val="tx1"/>
                </a:solidFill>
              </a:rPr>
              <a:t>Raw</a:t>
            </a:r>
            <a:r>
              <a:rPr lang="nl-NL" sz="1200" dirty="0" smtClean="0">
                <a:solidFill>
                  <a:schemeClr val="tx1"/>
                </a:solidFill>
              </a:rPr>
              <a:t> data)</a:t>
            </a: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175" y="5165725"/>
            <a:ext cx="1063625" cy="141922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</a:rPr>
              <a:t>Subsoil</a:t>
            </a:r>
            <a:endParaRPr lang="nl-NL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i="1" dirty="0" smtClean="0">
                <a:solidFill>
                  <a:schemeClr val="tx1"/>
                </a:solidFill>
              </a:rPr>
              <a:t>Based on geotechnical survey an measurements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19488" y="5165725"/>
            <a:ext cx="1063625" cy="141922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</a:rPr>
              <a:t>Geometry</a:t>
            </a:r>
            <a:endParaRPr lang="nl-NL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800" i="1" dirty="0" err="1" smtClean="0">
                <a:solidFill>
                  <a:schemeClr val="tx1"/>
                </a:solidFill>
              </a:rPr>
              <a:t>Based</a:t>
            </a:r>
            <a:r>
              <a:rPr lang="nl-NL" sz="800" i="1" dirty="0" smtClean="0">
                <a:solidFill>
                  <a:schemeClr val="tx1"/>
                </a:solidFill>
              </a:rPr>
              <a:t> on </a:t>
            </a:r>
            <a:r>
              <a:rPr lang="nl-NL" sz="800" i="1" dirty="0" err="1" smtClean="0">
                <a:solidFill>
                  <a:schemeClr val="tx1"/>
                </a:solidFill>
              </a:rPr>
              <a:t>measurements</a:t>
            </a:r>
            <a:r>
              <a:rPr lang="nl-NL" sz="800" i="1" dirty="0" smtClean="0">
                <a:solidFill>
                  <a:schemeClr val="tx1"/>
                </a:solidFill>
              </a:rPr>
              <a:t> (laser </a:t>
            </a:r>
            <a:r>
              <a:rPr lang="nl-NL" sz="800" i="1" dirty="0" err="1">
                <a:solidFill>
                  <a:schemeClr val="tx1"/>
                </a:solidFill>
              </a:rPr>
              <a:t>altimetry</a:t>
            </a:r>
            <a:r>
              <a:rPr lang="nl-NL" sz="800" i="1" dirty="0">
                <a:solidFill>
                  <a:schemeClr val="tx1"/>
                </a:solidFill>
              </a:rPr>
              <a:t>, GPS </a:t>
            </a:r>
            <a:r>
              <a:rPr lang="nl-NL" sz="800" i="1" dirty="0" smtClean="0">
                <a:solidFill>
                  <a:schemeClr val="tx1"/>
                </a:solidFill>
              </a:rPr>
              <a:t>etc</a:t>
            </a:r>
            <a:r>
              <a:rPr lang="nl-NL" sz="800" i="1" dirty="0">
                <a:solidFill>
                  <a:schemeClr val="tx1"/>
                </a:solidFill>
              </a:rPr>
              <a:t>.)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5038" y="5165725"/>
            <a:ext cx="1063625" cy="141922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</a:rPr>
              <a:t>Observations</a:t>
            </a:r>
            <a:endParaRPr lang="nl-NL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800" i="1" dirty="0" err="1" smtClean="0">
                <a:solidFill>
                  <a:schemeClr val="tx1"/>
                </a:solidFill>
              </a:rPr>
              <a:t>Based</a:t>
            </a:r>
            <a:r>
              <a:rPr lang="nl-NL" sz="800" i="1" dirty="0" smtClean="0">
                <a:solidFill>
                  <a:schemeClr val="tx1"/>
                </a:solidFill>
              </a:rPr>
              <a:t> on </a:t>
            </a:r>
            <a:r>
              <a:rPr lang="nl-NL" sz="800" i="1" dirty="0" err="1" smtClean="0">
                <a:solidFill>
                  <a:schemeClr val="tx1"/>
                </a:solidFill>
              </a:rPr>
              <a:t>dike</a:t>
            </a:r>
            <a:r>
              <a:rPr lang="nl-NL" sz="800" i="1" dirty="0" smtClean="0">
                <a:solidFill>
                  <a:schemeClr val="tx1"/>
                </a:solidFill>
              </a:rPr>
              <a:t> </a:t>
            </a:r>
            <a:r>
              <a:rPr lang="nl-NL" sz="800" i="1" dirty="0" err="1" smtClean="0">
                <a:solidFill>
                  <a:schemeClr val="tx1"/>
                </a:solidFill>
              </a:rPr>
              <a:t>inspections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888" y="5165725"/>
            <a:ext cx="1063625" cy="141922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b="1" dirty="0" err="1" smtClean="0">
                <a:solidFill>
                  <a:schemeClr val="tx1"/>
                </a:solidFill>
              </a:rPr>
              <a:t>Hydraulic</a:t>
            </a:r>
            <a:r>
              <a:rPr lang="nl-NL" sz="1200" b="1" dirty="0" smtClean="0">
                <a:solidFill>
                  <a:schemeClr val="tx1"/>
                </a:solidFill>
              </a:rPr>
              <a:t> model</a:t>
            </a:r>
            <a:endParaRPr lang="nl-NL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800" i="1" dirty="0" smtClean="0">
                <a:solidFill>
                  <a:schemeClr val="tx1"/>
                </a:solidFill>
              </a:rPr>
              <a:t>Base on </a:t>
            </a:r>
            <a:r>
              <a:rPr lang="nl-NL" sz="800" i="1" dirty="0" err="1" smtClean="0">
                <a:solidFill>
                  <a:schemeClr val="tx1"/>
                </a:solidFill>
              </a:rPr>
              <a:t>geohydraulic</a:t>
            </a:r>
            <a:r>
              <a:rPr lang="nl-NL" sz="800" i="1" dirty="0" smtClean="0">
                <a:solidFill>
                  <a:schemeClr val="tx1"/>
                </a:solidFill>
              </a:rPr>
              <a:t> </a:t>
            </a:r>
            <a:r>
              <a:rPr lang="nl-NL" sz="800" i="1" dirty="0" err="1" smtClean="0">
                <a:solidFill>
                  <a:schemeClr val="tx1"/>
                </a:solidFill>
              </a:rPr>
              <a:t>measurements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smtClean="0">
                <a:solidFill>
                  <a:schemeClr val="tx1"/>
                </a:solidFill>
              </a:rPr>
              <a:t>Automatic </a:t>
            </a:r>
            <a:r>
              <a:rPr lang="nl-NL" sz="1200" dirty="0" err="1" smtClean="0">
                <a:solidFill>
                  <a:schemeClr val="tx1"/>
                </a:solidFill>
              </a:rPr>
              <a:t>crosssection</a:t>
            </a:r>
            <a:r>
              <a:rPr lang="nl-NL" sz="1200" dirty="0" smtClean="0">
                <a:solidFill>
                  <a:schemeClr val="tx1"/>
                </a:solidFill>
              </a:rPr>
              <a:t> </a:t>
            </a:r>
            <a:r>
              <a:rPr lang="nl-NL" sz="1200" dirty="0" err="1" smtClean="0">
                <a:solidFill>
                  <a:schemeClr val="tx1"/>
                </a:solidFill>
              </a:rPr>
              <a:t>generation</a:t>
            </a:r>
            <a:r>
              <a:rPr lang="nl-NL" sz="1200" dirty="0" smtClean="0">
                <a:solidFill>
                  <a:schemeClr val="tx1"/>
                </a:solidFill>
              </a:rPr>
              <a:t>, </a:t>
            </a:r>
            <a:r>
              <a:rPr lang="nl-NL" sz="1200" dirty="0" err="1" smtClean="0">
                <a:solidFill>
                  <a:schemeClr val="tx1"/>
                </a:solidFill>
              </a:rPr>
              <a:t>based</a:t>
            </a:r>
            <a:r>
              <a:rPr lang="nl-NL" sz="1200" dirty="0" smtClean="0">
                <a:solidFill>
                  <a:schemeClr val="tx1"/>
                </a:solidFill>
              </a:rPr>
              <a:t> on </a:t>
            </a:r>
            <a:r>
              <a:rPr lang="nl-NL" sz="1200" dirty="0" err="1" smtClean="0">
                <a:solidFill>
                  <a:schemeClr val="tx1"/>
                </a:solidFill>
              </a:rPr>
              <a:t>schematization</a:t>
            </a:r>
            <a:r>
              <a:rPr lang="nl-NL" sz="1200" dirty="0" smtClean="0">
                <a:solidFill>
                  <a:schemeClr val="tx1"/>
                </a:solidFill>
              </a:rPr>
              <a:t> </a:t>
            </a:r>
            <a:r>
              <a:rPr lang="nl-NL" sz="1200" dirty="0" err="1" smtClean="0">
                <a:solidFill>
                  <a:schemeClr val="tx1"/>
                </a:solidFill>
              </a:rPr>
              <a:t>algorithmes</a:t>
            </a: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i.e. </a:t>
            </a:r>
            <a:r>
              <a:rPr lang="nl-NL" sz="1200" i="1" dirty="0" err="1" smtClean="0">
                <a:solidFill>
                  <a:schemeClr val="tx1"/>
                </a:solidFill>
              </a:rPr>
              <a:t>legal</a:t>
            </a:r>
            <a:r>
              <a:rPr lang="nl-NL" sz="1200" i="1" dirty="0" smtClean="0">
                <a:solidFill>
                  <a:schemeClr val="tx1"/>
                </a:solidFill>
              </a:rPr>
              <a:t> guide </a:t>
            </a:r>
            <a:r>
              <a:rPr lang="nl-NL" sz="1200" i="1" dirty="0" err="1" smtClean="0">
                <a:solidFill>
                  <a:schemeClr val="tx1"/>
                </a:solidFill>
              </a:rPr>
              <a:t>lines</a:t>
            </a:r>
            <a:r>
              <a:rPr lang="nl-NL" sz="1200" i="1" dirty="0" smtClean="0">
                <a:solidFill>
                  <a:schemeClr val="tx1"/>
                </a:solidFill>
              </a:rPr>
              <a:t> </a:t>
            </a:r>
            <a:r>
              <a:rPr lang="nl-NL" sz="1200" i="1" dirty="0" err="1" smtClean="0">
                <a:solidFill>
                  <a:schemeClr val="tx1"/>
                </a:solidFill>
              </a:rPr>
              <a:t>and</a:t>
            </a:r>
            <a:r>
              <a:rPr lang="nl-NL" sz="1200" i="1" dirty="0" smtClean="0">
                <a:solidFill>
                  <a:schemeClr val="tx1"/>
                </a:solidFill>
              </a:rPr>
              <a:t> expert </a:t>
            </a:r>
            <a:r>
              <a:rPr lang="nl-NL" sz="1200" i="1" dirty="0" err="1" smtClean="0">
                <a:solidFill>
                  <a:schemeClr val="tx1"/>
                </a:solidFill>
              </a:rPr>
              <a:t>knowledge</a:t>
            </a:r>
            <a:r>
              <a:rPr lang="nl-NL" sz="1200" dirty="0" smtClean="0">
                <a:solidFill>
                  <a:schemeClr val="tx1"/>
                </a:solidFill>
              </a:rPr>
              <a:t>) 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Stability</a:t>
            </a:r>
            <a:r>
              <a:rPr lang="nl-NL" sz="1200" dirty="0" smtClean="0">
                <a:solidFill>
                  <a:schemeClr val="tx1"/>
                </a:solidFill>
              </a:rPr>
              <a:t> analysis </a:t>
            </a:r>
            <a:r>
              <a:rPr lang="nl-NL" sz="1200" dirty="0">
                <a:solidFill>
                  <a:schemeClr val="tx1"/>
                </a:solidFill>
              </a:rPr>
              <a:t>in batch</a:t>
            </a:r>
            <a:br>
              <a:rPr lang="nl-NL" sz="1200" dirty="0">
                <a:solidFill>
                  <a:schemeClr val="tx1"/>
                </a:solidFill>
              </a:rPr>
            </a:b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err="1" smtClean="0">
                <a:solidFill>
                  <a:schemeClr val="tx1"/>
                </a:solidFill>
              </a:rPr>
              <a:t>SlopeW</a:t>
            </a:r>
            <a:r>
              <a:rPr lang="nl-NL" sz="1200" dirty="0" smtClean="0">
                <a:solidFill>
                  <a:schemeClr val="tx1"/>
                </a:solidFill>
              </a:rPr>
              <a:t>, </a:t>
            </a:r>
            <a:r>
              <a:rPr lang="nl-NL" sz="1200" i="1" dirty="0" smtClean="0">
                <a:solidFill>
                  <a:schemeClr val="tx1"/>
                </a:solidFill>
              </a:rPr>
              <a:t>Bishop </a:t>
            </a:r>
            <a:r>
              <a:rPr lang="nl-NL" sz="1200" i="1" dirty="0">
                <a:solidFill>
                  <a:schemeClr val="tx1"/>
                </a:solidFill>
              </a:rPr>
              <a:t>, </a:t>
            </a:r>
            <a:r>
              <a:rPr lang="nl-NL" sz="1200" i="1" dirty="0" err="1">
                <a:solidFill>
                  <a:schemeClr val="tx1"/>
                </a:solidFill>
              </a:rPr>
              <a:t>Uplift</a:t>
            </a:r>
            <a:r>
              <a:rPr lang="nl-NL" sz="1200" i="1" dirty="0">
                <a:solidFill>
                  <a:schemeClr val="tx1"/>
                </a:solidFill>
              </a:rPr>
              <a:t>, </a:t>
            </a:r>
            <a:r>
              <a:rPr lang="nl-NL" sz="1200" i="1" dirty="0" err="1">
                <a:solidFill>
                  <a:schemeClr val="tx1"/>
                </a:solidFill>
              </a:rPr>
              <a:t>Piping</a:t>
            </a:r>
            <a:r>
              <a:rPr lang="nl-NL" sz="1200" i="1" dirty="0">
                <a:solidFill>
                  <a:schemeClr val="tx1"/>
                </a:solidFill>
              </a:rPr>
              <a:t> etc.</a:t>
            </a:r>
            <a:r>
              <a:rPr lang="nl-NL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Results</a:t>
            </a:r>
            <a:r>
              <a:rPr lang="nl-NL" sz="1200" dirty="0" smtClean="0">
                <a:solidFill>
                  <a:schemeClr val="tx1"/>
                </a:solidFill>
              </a:rPr>
              <a:t>, analysis </a:t>
            </a:r>
            <a:r>
              <a:rPr lang="nl-NL" sz="1200" dirty="0" err="1" smtClean="0">
                <a:solidFill>
                  <a:schemeClr val="tx1"/>
                </a:solidFill>
              </a:rPr>
              <a:t>and</a:t>
            </a:r>
            <a:r>
              <a:rPr lang="nl-NL" sz="1200" dirty="0" smtClean="0">
                <a:solidFill>
                  <a:schemeClr val="tx1"/>
                </a:solidFill>
              </a:rPr>
              <a:t> </a:t>
            </a:r>
            <a:r>
              <a:rPr lang="nl-NL" sz="1200" dirty="0" err="1" smtClean="0">
                <a:solidFill>
                  <a:schemeClr val="tx1"/>
                </a:solidFill>
              </a:rPr>
              <a:t>presentation</a:t>
            </a:r>
            <a:endParaRPr lang="nl-NL" sz="1200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smtClean="0">
                <a:solidFill>
                  <a:schemeClr val="tx1"/>
                </a:solidFill>
              </a:rPr>
              <a:t>(</a:t>
            </a:r>
            <a:r>
              <a:rPr lang="nl-NL" sz="1200" i="1" dirty="0" smtClean="0">
                <a:solidFill>
                  <a:schemeClr val="tx1"/>
                </a:solidFill>
              </a:rPr>
              <a:t>i.e. GIS</a:t>
            </a:r>
            <a:r>
              <a:rPr lang="nl-NL" sz="1200" i="1" dirty="0">
                <a:solidFill>
                  <a:schemeClr val="tx1"/>
                </a:solidFill>
              </a:rPr>
              <a:t>, FEWS </a:t>
            </a:r>
            <a:r>
              <a:rPr lang="nl-NL" sz="1200" i="1" dirty="0" err="1" smtClean="0">
                <a:solidFill>
                  <a:schemeClr val="tx1"/>
                </a:solidFill>
              </a:rPr>
              <a:t>and</a:t>
            </a:r>
            <a:r>
              <a:rPr lang="nl-NL" sz="1200" i="1" dirty="0" smtClean="0">
                <a:solidFill>
                  <a:schemeClr val="tx1"/>
                </a:solidFill>
              </a:rPr>
              <a:t> </a:t>
            </a:r>
            <a:r>
              <a:rPr lang="nl-NL" sz="1200" i="1" dirty="0" err="1" smtClean="0">
                <a:solidFill>
                  <a:schemeClr val="tx1"/>
                </a:solidFill>
              </a:rPr>
              <a:t>webapplications</a:t>
            </a:r>
            <a:r>
              <a:rPr lang="nl-NL" sz="1200" dirty="0" smtClean="0">
                <a:solidFill>
                  <a:schemeClr val="tx1"/>
                </a:solidFill>
              </a:rPr>
              <a:t>)</a:t>
            </a:r>
            <a:endParaRPr lang="nl-NL" sz="1200" dirty="0">
              <a:solidFill>
                <a:schemeClr val="tx1"/>
              </a:solidFill>
            </a:endParaRPr>
          </a:p>
        </p:txBody>
      </p:sp>
      <p:cxnSp>
        <p:nvCxnSpPr>
          <p:cNvPr id="13" name="Rechte verbindingslijn met pijl 12"/>
          <p:cNvCxnSpPr/>
          <p:nvPr/>
        </p:nvCxnSpPr>
        <p:spPr>
          <a:xfrm flipV="1">
            <a:off x="4619625" y="4276725"/>
            <a:ext cx="0" cy="365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/>
          <p:nvPr/>
        </p:nvCxnSpPr>
        <p:spPr>
          <a:xfrm flipV="1">
            <a:off x="4619625" y="3282950"/>
            <a:ext cx="0" cy="365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/>
          <p:nvPr/>
        </p:nvCxnSpPr>
        <p:spPr>
          <a:xfrm flipH="1" flipV="1">
            <a:off x="4619625" y="2303463"/>
            <a:ext cx="0" cy="3508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Afgeronde rechthoek 22"/>
          <p:cNvSpPr/>
          <p:nvPr/>
        </p:nvSpPr>
        <p:spPr>
          <a:xfrm>
            <a:off x="217488" y="544513"/>
            <a:ext cx="1465262" cy="6286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Hydraulic</a:t>
            </a:r>
            <a:endParaRPr lang="nl-NL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load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5" name="Afgeronde rechthoek 24"/>
          <p:cNvSpPr/>
          <p:nvPr/>
        </p:nvSpPr>
        <p:spPr>
          <a:xfrm>
            <a:off x="7543800" y="544513"/>
            <a:ext cx="1463675" cy="6286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1200" dirty="0" err="1" smtClean="0">
                <a:solidFill>
                  <a:schemeClr val="tx1"/>
                </a:solidFill>
              </a:rPr>
              <a:t>Consequenses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7" name="Pijl links 26"/>
          <p:cNvSpPr/>
          <p:nvPr/>
        </p:nvSpPr>
        <p:spPr>
          <a:xfrm>
            <a:off x="7177088" y="785813"/>
            <a:ext cx="476250" cy="15081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  <p:sp>
        <p:nvSpPr>
          <p:cNvPr id="28" name="Pijl links 27"/>
          <p:cNvSpPr/>
          <p:nvPr/>
        </p:nvSpPr>
        <p:spPr>
          <a:xfrm>
            <a:off x="1592263" y="785813"/>
            <a:ext cx="476250" cy="15081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333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3975" y="882650"/>
            <a:ext cx="9036050" cy="741363"/>
            <a:chOff x="53975" y="882650"/>
            <a:chExt cx="9036050" cy="741363"/>
          </a:xfrm>
        </p:grpSpPr>
        <p:sp>
          <p:nvSpPr>
            <p:cNvPr id="2" name="Rectangle 1"/>
            <p:cNvSpPr/>
            <p:nvPr/>
          </p:nvSpPr>
          <p:spPr>
            <a:xfrm>
              <a:off x="53975" y="882650"/>
              <a:ext cx="2076450" cy="74136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Schematisation</a:t>
              </a:r>
              <a:r>
                <a:rPr lang="nl-NL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freatic</a:t>
              </a:r>
              <a:r>
                <a:rPr lang="nl-NL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level</a:t>
              </a:r>
              <a:endParaRPr lang="nl-NL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398713" y="882650"/>
              <a:ext cx="2076450" cy="741363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Initial</a:t>
              </a:r>
              <a:r>
                <a:rPr lang="nl-NL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schematisation</a:t>
              </a:r>
              <a:r>
                <a:rPr lang="nl-NL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water </a:t>
              </a: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pressures</a:t>
              </a:r>
              <a:endParaRPr lang="nl-NL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4735513" y="882650"/>
              <a:ext cx="2076450" cy="74136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Check </a:t>
              </a: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for</a:t>
              </a:r>
              <a:r>
                <a:rPr lang="nl-NL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uplift</a:t>
              </a:r>
              <a:endParaRPr lang="nl-NL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013575" y="882650"/>
              <a:ext cx="2076450" cy="74136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Definitive</a:t>
              </a:r>
              <a:r>
                <a:rPr lang="nl-NL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schematisation</a:t>
              </a:r>
              <a:r>
                <a:rPr lang="nl-NL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water </a:t>
              </a:r>
              <a:r>
                <a:rPr lang="nl-NL" sz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pressures</a:t>
              </a:r>
              <a:endParaRPr lang="nl-NL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ight Arrow 6"/>
            <p:cNvSpPr/>
            <p:nvPr/>
          </p:nvSpPr>
          <p:spPr>
            <a:xfrm>
              <a:off x="2022475" y="1312863"/>
              <a:ext cx="592138" cy="268287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4321175" y="1312863"/>
              <a:ext cx="592138" cy="268287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/>
            </a:p>
          </p:txBody>
        </p:sp>
        <p:sp>
          <p:nvSpPr>
            <p:cNvPr id="9" name="Right Arrow 8"/>
            <p:cNvSpPr/>
            <p:nvPr/>
          </p:nvSpPr>
          <p:spPr>
            <a:xfrm>
              <a:off x="6718300" y="1312863"/>
              <a:ext cx="592138" cy="268287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20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3" name="Group 41"/>
          <p:cNvGrpSpPr>
            <a:grpSpLocks/>
          </p:cNvGrpSpPr>
          <p:nvPr/>
        </p:nvGrpSpPr>
        <p:grpSpPr bwMode="auto">
          <a:xfrm>
            <a:off x="119063" y="874713"/>
            <a:ext cx="8948737" cy="2911475"/>
            <a:chOff x="75" y="551"/>
            <a:chExt cx="5637" cy="1834"/>
          </a:xfrm>
        </p:grpSpPr>
        <p:sp>
          <p:nvSpPr>
            <p:cNvPr id="4" name="Freeform 3"/>
            <p:cNvSpPr/>
            <p:nvPr/>
          </p:nvSpPr>
          <p:spPr>
            <a:xfrm>
              <a:off x="5116" y="2158"/>
              <a:ext cx="287" cy="102"/>
            </a:xfrm>
            <a:custGeom>
              <a:avLst/>
              <a:gdLst>
                <a:gd name="connsiteX0" fmla="*/ 0 w 690049"/>
                <a:gd name="connsiteY0" fmla="*/ 0 h 183560"/>
                <a:gd name="connsiteX1" fmla="*/ 690049 w 690049"/>
                <a:gd name="connsiteY1" fmla="*/ 0 h 183560"/>
                <a:gd name="connsiteX2" fmla="*/ 608467 w 690049"/>
                <a:gd name="connsiteY2" fmla="*/ 183560 h 183560"/>
                <a:gd name="connsiteX3" fmla="*/ 210754 w 690049"/>
                <a:gd name="connsiteY3" fmla="*/ 169963 h 183560"/>
                <a:gd name="connsiteX4" fmla="*/ 0 w 690049"/>
                <a:gd name="connsiteY4" fmla="*/ 0 h 183560"/>
                <a:gd name="connsiteX0" fmla="*/ 0 w 497544"/>
                <a:gd name="connsiteY0" fmla="*/ 0 h 183560"/>
                <a:gd name="connsiteX1" fmla="*/ 497544 w 497544"/>
                <a:gd name="connsiteY1" fmla="*/ 0 h 183560"/>
                <a:gd name="connsiteX2" fmla="*/ 415962 w 497544"/>
                <a:gd name="connsiteY2" fmla="*/ 183560 h 183560"/>
                <a:gd name="connsiteX3" fmla="*/ 18249 w 497544"/>
                <a:gd name="connsiteY3" fmla="*/ 169963 h 183560"/>
                <a:gd name="connsiteX4" fmla="*/ 0 w 497544"/>
                <a:gd name="connsiteY4" fmla="*/ 0 h 183560"/>
                <a:gd name="connsiteX0" fmla="*/ 0 w 433376"/>
                <a:gd name="connsiteY0" fmla="*/ 0 h 183560"/>
                <a:gd name="connsiteX1" fmla="*/ 433376 w 433376"/>
                <a:gd name="connsiteY1" fmla="*/ 0 h 183560"/>
                <a:gd name="connsiteX2" fmla="*/ 415962 w 433376"/>
                <a:gd name="connsiteY2" fmla="*/ 183560 h 183560"/>
                <a:gd name="connsiteX3" fmla="*/ 18249 w 433376"/>
                <a:gd name="connsiteY3" fmla="*/ 169963 h 183560"/>
                <a:gd name="connsiteX4" fmla="*/ 0 w 433376"/>
                <a:gd name="connsiteY4" fmla="*/ 0 h 183560"/>
                <a:gd name="connsiteX0" fmla="*/ 0 w 433376"/>
                <a:gd name="connsiteY0" fmla="*/ 0 h 183560"/>
                <a:gd name="connsiteX1" fmla="*/ 433376 w 433376"/>
                <a:gd name="connsiteY1" fmla="*/ 0 h 183560"/>
                <a:gd name="connsiteX2" fmla="*/ 415962 w 433376"/>
                <a:gd name="connsiteY2" fmla="*/ 183560 h 183560"/>
                <a:gd name="connsiteX3" fmla="*/ 167975 w 433376"/>
                <a:gd name="connsiteY3" fmla="*/ 159268 h 183560"/>
                <a:gd name="connsiteX4" fmla="*/ 0 w 433376"/>
                <a:gd name="connsiteY4" fmla="*/ 0 h 183560"/>
                <a:gd name="connsiteX0" fmla="*/ 0 w 433376"/>
                <a:gd name="connsiteY0" fmla="*/ 0 h 162170"/>
                <a:gd name="connsiteX1" fmla="*/ 433376 w 433376"/>
                <a:gd name="connsiteY1" fmla="*/ 0 h 162170"/>
                <a:gd name="connsiteX2" fmla="*/ 367836 w 433376"/>
                <a:gd name="connsiteY2" fmla="*/ 162170 h 162170"/>
                <a:gd name="connsiteX3" fmla="*/ 167975 w 433376"/>
                <a:gd name="connsiteY3" fmla="*/ 159268 h 162170"/>
                <a:gd name="connsiteX4" fmla="*/ 0 w 433376"/>
                <a:gd name="connsiteY4" fmla="*/ 0 h 162170"/>
                <a:gd name="connsiteX0" fmla="*/ 0 w 454766"/>
                <a:gd name="connsiteY0" fmla="*/ 0 h 162170"/>
                <a:gd name="connsiteX1" fmla="*/ 454766 w 454766"/>
                <a:gd name="connsiteY1" fmla="*/ 0 h 162170"/>
                <a:gd name="connsiteX2" fmla="*/ 389226 w 454766"/>
                <a:gd name="connsiteY2" fmla="*/ 162170 h 162170"/>
                <a:gd name="connsiteX3" fmla="*/ 189365 w 454766"/>
                <a:gd name="connsiteY3" fmla="*/ 159268 h 162170"/>
                <a:gd name="connsiteX4" fmla="*/ 0 w 454766"/>
                <a:gd name="connsiteY4" fmla="*/ 0 h 16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766" h="162170">
                  <a:moveTo>
                    <a:pt x="0" y="0"/>
                  </a:moveTo>
                  <a:lnTo>
                    <a:pt x="454766" y="0"/>
                  </a:lnTo>
                  <a:lnTo>
                    <a:pt x="389226" y="162170"/>
                  </a:lnTo>
                  <a:lnTo>
                    <a:pt x="189365" y="15926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" name="Freeform 2"/>
            <p:cNvSpPr/>
            <p:nvPr/>
          </p:nvSpPr>
          <p:spPr>
            <a:xfrm>
              <a:off x="76" y="1382"/>
              <a:ext cx="1812" cy="1001"/>
            </a:xfrm>
            <a:custGeom>
              <a:avLst/>
              <a:gdLst>
                <a:gd name="connsiteX0" fmla="*/ 4461 w 2877015"/>
                <a:gd name="connsiteY0" fmla="*/ 1587934 h 1587934"/>
                <a:gd name="connsiteX1" fmla="*/ 771665 w 2877015"/>
                <a:gd name="connsiteY1" fmla="*/ 1463040 h 1587934"/>
                <a:gd name="connsiteX2" fmla="*/ 1391672 w 2877015"/>
                <a:gd name="connsiteY2" fmla="*/ 1262318 h 1587934"/>
                <a:gd name="connsiteX3" fmla="*/ 1802037 w 2877015"/>
                <a:gd name="connsiteY3" fmla="*/ 959005 h 1587934"/>
                <a:gd name="connsiteX4" fmla="*/ 2341756 w 2877015"/>
                <a:gd name="connsiteY4" fmla="*/ 512956 h 1587934"/>
                <a:gd name="connsiteX5" fmla="*/ 2877015 w 2877015"/>
                <a:gd name="connsiteY5" fmla="*/ 0 h 1587934"/>
                <a:gd name="connsiteX6" fmla="*/ 0 w 2877015"/>
                <a:gd name="connsiteY6" fmla="*/ 0 h 1587934"/>
                <a:gd name="connsiteX7" fmla="*/ 4461 w 2877015"/>
                <a:gd name="connsiteY7" fmla="*/ 1587934 h 158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77015" h="1587934">
                  <a:moveTo>
                    <a:pt x="4461" y="1587934"/>
                  </a:moveTo>
                  <a:lnTo>
                    <a:pt x="771665" y="1463040"/>
                  </a:lnTo>
                  <a:lnTo>
                    <a:pt x="1391672" y="1262318"/>
                  </a:lnTo>
                  <a:lnTo>
                    <a:pt x="1802037" y="959005"/>
                  </a:lnTo>
                  <a:lnTo>
                    <a:pt x="2341756" y="512956"/>
                  </a:lnTo>
                  <a:lnTo>
                    <a:pt x="2877015" y="0"/>
                  </a:lnTo>
                  <a:lnTo>
                    <a:pt x="0" y="0"/>
                  </a:lnTo>
                  <a:lnTo>
                    <a:pt x="4461" y="1587934"/>
                  </a:lnTo>
                  <a:close/>
                </a:path>
              </a:pathLst>
            </a:cu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75" y="1166"/>
              <a:ext cx="5631" cy="1219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39605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5561704" y="720763"/>
                  </a:lnTo>
                  <a:lnTo>
                    <a:pt x="6217920" y="796066"/>
                  </a:lnTo>
                  <a:lnTo>
                    <a:pt x="6798833" y="892885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180341" y="1725816"/>
                  </a:lnTo>
                  <a:lnTo>
                    <a:pt x="8396627" y="1731226"/>
                  </a:lnTo>
                  <a:lnTo>
                    <a:pt x="8552330" y="1344706"/>
                  </a:lnTo>
                  <a:lnTo>
                    <a:pt x="8939605" y="1344706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" name="Oval 4"/>
            <p:cNvSpPr/>
            <p:nvPr/>
          </p:nvSpPr>
          <p:spPr>
            <a:xfrm>
              <a:off x="2043" y="1105"/>
              <a:ext cx="129" cy="12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" name="Oval 5"/>
            <p:cNvSpPr/>
            <p:nvPr/>
          </p:nvSpPr>
          <p:spPr>
            <a:xfrm>
              <a:off x="3074" y="1136"/>
              <a:ext cx="129" cy="12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7" name="Oval 6"/>
            <p:cNvSpPr/>
            <p:nvPr/>
          </p:nvSpPr>
          <p:spPr>
            <a:xfrm>
              <a:off x="3528" y="1553"/>
              <a:ext cx="129" cy="12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4680" y="1933"/>
              <a:ext cx="129" cy="12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1884" y="1385"/>
              <a:ext cx="3817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107" y="786"/>
              <a:ext cx="0" cy="145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144" y="786"/>
              <a:ext cx="0" cy="145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597" y="1105"/>
              <a:ext cx="0" cy="1136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750" y="1265"/>
              <a:ext cx="0" cy="976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1824" y="1318"/>
              <a:ext cx="129" cy="129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8927" name="TextBox 17"/>
            <p:cNvSpPr txBox="1">
              <a:spLocks noChangeArrowheads="1"/>
            </p:cNvSpPr>
            <p:nvPr/>
          </p:nvSpPr>
          <p:spPr bwMode="auto">
            <a:xfrm>
              <a:off x="1586" y="551"/>
              <a:ext cx="10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</a:t>
              </a:r>
              <a:r>
                <a:rPr lang="nl-NL" sz="1400" dirty="0" err="1" smtClean="0">
                  <a:latin typeface="Calibri" pitchFamily="34" charset="0"/>
                </a:rPr>
                <a:t>river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5052" y="2095"/>
              <a:ext cx="129" cy="12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8929" name="TextBox 19"/>
            <p:cNvSpPr txBox="1">
              <a:spLocks noChangeArrowheads="1"/>
            </p:cNvSpPr>
            <p:nvPr/>
          </p:nvSpPr>
          <p:spPr bwMode="auto">
            <a:xfrm>
              <a:off x="2630" y="551"/>
              <a:ext cx="10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polder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38930" name="TextBox 21"/>
            <p:cNvSpPr txBox="1">
              <a:spLocks noChangeArrowheads="1"/>
            </p:cNvSpPr>
            <p:nvPr/>
          </p:nvSpPr>
          <p:spPr bwMode="auto">
            <a:xfrm>
              <a:off x="3074" y="892"/>
              <a:ext cx="135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Shoulder</a:t>
              </a:r>
              <a:r>
                <a:rPr lang="nl-NL" sz="1400" dirty="0" smtClean="0">
                  <a:latin typeface="Calibri" pitchFamily="34" charset="0"/>
                </a:rPr>
                <a:t> base </a:t>
              </a:r>
              <a:r>
                <a:rPr lang="nl-NL" sz="1400" dirty="0" err="1" smtClean="0">
                  <a:latin typeface="Calibri" pitchFamily="34" charset="0"/>
                </a:rPr>
                <a:t>inside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38931" name="TextBox 23"/>
            <p:cNvSpPr txBox="1">
              <a:spLocks noChangeArrowheads="1"/>
            </p:cNvSpPr>
            <p:nvPr/>
          </p:nvSpPr>
          <p:spPr bwMode="auto">
            <a:xfrm>
              <a:off x="4235" y="1074"/>
              <a:ext cx="10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toe at polder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111" y="1549"/>
              <a:ext cx="156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145" y="1658"/>
              <a:ext cx="156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601" y="1788"/>
              <a:ext cx="155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750" y="2112"/>
              <a:ext cx="156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602" y="1617"/>
              <a:ext cx="156" cy="0"/>
            </a:xfrm>
            <a:prstGeom prst="line">
              <a:avLst/>
            </a:prstGeom>
            <a:ln w="6350">
              <a:solidFill>
                <a:srgbClr val="92D05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750" y="1992"/>
              <a:ext cx="156" cy="0"/>
            </a:xfrm>
            <a:prstGeom prst="line">
              <a:avLst/>
            </a:prstGeom>
            <a:ln w="6350">
              <a:solidFill>
                <a:srgbClr val="92D05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938" name="TextBox 32"/>
            <p:cNvSpPr txBox="1">
              <a:spLocks noChangeArrowheads="1"/>
            </p:cNvSpPr>
            <p:nvPr/>
          </p:nvSpPr>
          <p:spPr bwMode="auto">
            <a:xfrm>
              <a:off x="1802" y="1416"/>
              <a:ext cx="17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A</a:t>
              </a:r>
            </a:p>
          </p:txBody>
        </p:sp>
        <p:sp>
          <p:nvSpPr>
            <p:cNvPr id="38939" name="TextBox 33"/>
            <p:cNvSpPr txBox="1">
              <a:spLocks noChangeArrowheads="1"/>
            </p:cNvSpPr>
            <p:nvPr/>
          </p:nvSpPr>
          <p:spPr bwMode="auto">
            <a:xfrm>
              <a:off x="2196" y="1369"/>
              <a:ext cx="17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B</a:t>
              </a:r>
            </a:p>
          </p:txBody>
        </p:sp>
        <p:sp>
          <p:nvSpPr>
            <p:cNvPr id="38940" name="TextBox 34"/>
            <p:cNvSpPr txBox="1">
              <a:spLocks noChangeArrowheads="1"/>
            </p:cNvSpPr>
            <p:nvPr/>
          </p:nvSpPr>
          <p:spPr bwMode="auto">
            <a:xfrm>
              <a:off x="3186" y="1420"/>
              <a:ext cx="17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C</a:t>
              </a:r>
            </a:p>
          </p:txBody>
        </p:sp>
        <p:sp>
          <p:nvSpPr>
            <p:cNvPr id="38941" name="TextBox 35"/>
            <p:cNvSpPr txBox="1">
              <a:spLocks noChangeArrowheads="1"/>
            </p:cNvSpPr>
            <p:nvPr/>
          </p:nvSpPr>
          <p:spPr bwMode="auto">
            <a:xfrm>
              <a:off x="3694" y="1607"/>
              <a:ext cx="17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D</a:t>
              </a:r>
            </a:p>
          </p:txBody>
        </p:sp>
        <p:sp>
          <p:nvSpPr>
            <p:cNvPr id="38942" name="TextBox 36"/>
            <p:cNvSpPr txBox="1">
              <a:spLocks noChangeArrowheads="1"/>
            </p:cNvSpPr>
            <p:nvPr/>
          </p:nvSpPr>
          <p:spPr bwMode="auto">
            <a:xfrm>
              <a:off x="4808" y="1957"/>
              <a:ext cx="17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E</a:t>
              </a:r>
            </a:p>
          </p:txBody>
        </p:sp>
        <p:sp>
          <p:nvSpPr>
            <p:cNvPr id="38943" name="TextBox 37"/>
            <p:cNvSpPr txBox="1">
              <a:spLocks noChangeArrowheads="1"/>
            </p:cNvSpPr>
            <p:nvPr/>
          </p:nvSpPr>
          <p:spPr bwMode="auto">
            <a:xfrm>
              <a:off x="5028" y="2187"/>
              <a:ext cx="176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F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>
              <a:off x="2213" y="1385"/>
              <a:ext cx="0" cy="168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3208" y="1385"/>
              <a:ext cx="0" cy="263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3704" y="1619"/>
              <a:ext cx="0" cy="169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4826" y="1994"/>
              <a:ext cx="2" cy="117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Freeform 49"/>
            <p:cNvSpPr/>
            <p:nvPr/>
          </p:nvSpPr>
          <p:spPr>
            <a:xfrm>
              <a:off x="1892" y="1384"/>
              <a:ext cx="3220" cy="772"/>
            </a:xfrm>
            <a:custGeom>
              <a:avLst/>
              <a:gdLst>
                <a:gd name="connsiteX0" fmla="*/ 0 w 5111750"/>
                <a:gd name="connsiteY0" fmla="*/ 0 h 1225550"/>
                <a:gd name="connsiteX1" fmla="*/ 342900 w 5111750"/>
                <a:gd name="connsiteY1" fmla="*/ 260350 h 1225550"/>
                <a:gd name="connsiteX2" fmla="*/ 1987550 w 5111750"/>
                <a:gd name="connsiteY2" fmla="*/ 431800 h 1225550"/>
                <a:gd name="connsiteX3" fmla="*/ 2705100 w 5111750"/>
                <a:gd name="connsiteY3" fmla="*/ 641350 h 1225550"/>
                <a:gd name="connsiteX4" fmla="*/ 4540250 w 5111750"/>
                <a:gd name="connsiteY4" fmla="*/ 1155700 h 1225550"/>
                <a:gd name="connsiteX5" fmla="*/ 5111750 w 5111750"/>
                <a:gd name="connsiteY5" fmla="*/ 1225550 h 122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11750" h="1225550">
                  <a:moveTo>
                    <a:pt x="0" y="0"/>
                  </a:moveTo>
                  <a:lnTo>
                    <a:pt x="342900" y="260350"/>
                  </a:lnTo>
                  <a:lnTo>
                    <a:pt x="1987550" y="431800"/>
                  </a:lnTo>
                  <a:lnTo>
                    <a:pt x="2705100" y="641350"/>
                  </a:lnTo>
                  <a:lnTo>
                    <a:pt x="4540250" y="1155700"/>
                  </a:lnTo>
                  <a:lnTo>
                    <a:pt x="5111750" y="1225550"/>
                  </a:lnTo>
                </a:path>
              </a:pathLst>
            </a:cu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54" name="Straight Connector 53"/>
            <p:cNvCxnSpPr>
              <a:stCxn id="50" idx="5"/>
            </p:cNvCxnSpPr>
            <p:nvPr/>
          </p:nvCxnSpPr>
          <p:spPr>
            <a:xfrm>
              <a:off x="5112" y="2156"/>
              <a:ext cx="589" cy="3"/>
            </a:xfrm>
            <a:prstGeom prst="lin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38950" name="TextBox 54"/>
            <p:cNvSpPr txBox="1">
              <a:spLocks noChangeArrowheads="1"/>
            </p:cNvSpPr>
            <p:nvPr/>
          </p:nvSpPr>
          <p:spPr bwMode="auto">
            <a:xfrm>
              <a:off x="76" y="1214"/>
              <a:ext cx="10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Calibri" pitchFamily="34" charset="0"/>
                </a:rPr>
                <a:t>River water level</a:t>
              </a:r>
            </a:p>
          </p:txBody>
        </p:sp>
        <p:sp>
          <p:nvSpPr>
            <p:cNvPr id="38951" name="TextBox 55"/>
            <p:cNvSpPr txBox="1">
              <a:spLocks noChangeArrowheads="1"/>
            </p:cNvSpPr>
            <p:nvPr/>
          </p:nvSpPr>
          <p:spPr bwMode="auto">
            <a:xfrm>
              <a:off x="4984" y="1717"/>
              <a:ext cx="7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nl-NL" sz="1400">
                  <a:latin typeface="Calibri" pitchFamily="34" charset="0"/>
                </a:rPr>
                <a:t>Polder level</a:t>
              </a:r>
            </a:p>
          </p:txBody>
        </p:sp>
        <p:cxnSp>
          <p:nvCxnSpPr>
            <p:cNvPr id="57" name="Straight Arrow Connector 56"/>
            <p:cNvCxnSpPr>
              <a:stCxn id="38951" idx="2"/>
            </p:cNvCxnSpPr>
            <p:nvPr/>
          </p:nvCxnSpPr>
          <p:spPr>
            <a:xfrm flipH="1">
              <a:off x="5224" y="1909"/>
              <a:ext cx="124" cy="24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9063" y="874713"/>
            <a:ext cx="8948737" cy="3068637"/>
            <a:chOff x="119063" y="874713"/>
            <a:chExt cx="8948737" cy="3068637"/>
          </a:xfrm>
        </p:grpSpPr>
        <p:sp>
          <p:nvSpPr>
            <p:cNvPr id="4" name="Freeform 3"/>
            <p:cNvSpPr/>
            <p:nvPr/>
          </p:nvSpPr>
          <p:spPr>
            <a:xfrm>
              <a:off x="8121650" y="3425825"/>
              <a:ext cx="455613" cy="161925"/>
            </a:xfrm>
            <a:custGeom>
              <a:avLst/>
              <a:gdLst>
                <a:gd name="connsiteX0" fmla="*/ 0 w 690049"/>
                <a:gd name="connsiteY0" fmla="*/ 0 h 183560"/>
                <a:gd name="connsiteX1" fmla="*/ 690049 w 690049"/>
                <a:gd name="connsiteY1" fmla="*/ 0 h 183560"/>
                <a:gd name="connsiteX2" fmla="*/ 608467 w 690049"/>
                <a:gd name="connsiteY2" fmla="*/ 183560 h 183560"/>
                <a:gd name="connsiteX3" fmla="*/ 210754 w 690049"/>
                <a:gd name="connsiteY3" fmla="*/ 169963 h 183560"/>
                <a:gd name="connsiteX4" fmla="*/ 0 w 690049"/>
                <a:gd name="connsiteY4" fmla="*/ 0 h 183560"/>
                <a:gd name="connsiteX0" fmla="*/ 0 w 497544"/>
                <a:gd name="connsiteY0" fmla="*/ 0 h 183560"/>
                <a:gd name="connsiteX1" fmla="*/ 497544 w 497544"/>
                <a:gd name="connsiteY1" fmla="*/ 0 h 183560"/>
                <a:gd name="connsiteX2" fmla="*/ 415962 w 497544"/>
                <a:gd name="connsiteY2" fmla="*/ 183560 h 183560"/>
                <a:gd name="connsiteX3" fmla="*/ 18249 w 497544"/>
                <a:gd name="connsiteY3" fmla="*/ 169963 h 183560"/>
                <a:gd name="connsiteX4" fmla="*/ 0 w 497544"/>
                <a:gd name="connsiteY4" fmla="*/ 0 h 183560"/>
                <a:gd name="connsiteX0" fmla="*/ 0 w 433376"/>
                <a:gd name="connsiteY0" fmla="*/ 0 h 183560"/>
                <a:gd name="connsiteX1" fmla="*/ 433376 w 433376"/>
                <a:gd name="connsiteY1" fmla="*/ 0 h 183560"/>
                <a:gd name="connsiteX2" fmla="*/ 415962 w 433376"/>
                <a:gd name="connsiteY2" fmla="*/ 183560 h 183560"/>
                <a:gd name="connsiteX3" fmla="*/ 18249 w 433376"/>
                <a:gd name="connsiteY3" fmla="*/ 169963 h 183560"/>
                <a:gd name="connsiteX4" fmla="*/ 0 w 433376"/>
                <a:gd name="connsiteY4" fmla="*/ 0 h 183560"/>
                <a:gd name="connsiteX0" fmla="*/ 0 w 433376"/>
                <a:gd name="connsiteY0" fmla="*/ 0 h 183560"/>
                <a:gd name="connsiteX1" fmla="*/ 433376 w 433376"/>
                <a:gd name="connsiteY1" fmla="*/ 0 h 183560"/>
                <a:gd name="connsiteX2" fmla="*/ 415962 w 433376"/>
                <a:gd name="connsiteY2" fmla="*/ 183560 h 183560"/>
                <a:gd name="connsiteX3" fmla="*/ 167975 w 433376"/>
                <a:gd name="connsiteY3" fmla="*/ 159268 h 183560"/>
                <a:gd name="connsiteX4" fmla="*/ 0 w 433376"/>
                <a:gd name="connsiteY4" fmla="*/ 0 h 183560"/>
                <a:gd name="connsiteX0" fmla="*/ 0 w 433376"/>
                <a:gd name="connsiteY0" fmla="*/ 0 h 162170"/>
                <a:gd name="connsiteX1" fmla="*/ 433376 w 433376"/>
                <a:gd name="connsiteY1" fmla="*/ 0 h 162170"/>
                <a:gd name="connsiteX2" fmla="*/ 367836 w 433376"/>
                <a:gd name="connsiteY2" fmla="*/ 162170 h 162170"/>
                <a:gd name="connsiteX3" fmla="*/ 167975 w 433376"/>
                <a:gd name="connsiteY3" fmla="*/ 159268 h 162170"/>
                <a:gd name="connsiteX4" fmla="*/ 0 w 433376"/>
                <a:gd name="connsiteY4" fmla="*/ 0 h 162170"/>
                <a:gd name="connsiteX0" fmla="*/ 0 w 454766"/>
                <a:gd name="connsiteY0" fmla="*/ 0 h 162170"/>
                <a:gd name="connsiteX1" fmla="*/ 454766 w 454766"/>
                <a:gd name="connsiteY1" fmla="*/ 0 h 162170"/>
                <a:gd name="connsiteX2" fmla="*/ 389226 w 454766"/>
                <a:gd name="connsiteY2" fmla="*/ 162170 h 162170"/>
                <a:gd name="connsiteX3" fmla="*/ 189365 w 454766"/>
                <a:gd name="connsiteY3" fmla="*/ 159268 h 162170"/>
                <a:gd name="connsiteX4" fmla="*/ 0 w 454766"/>
                <a:gd name="connsiteY4" fmla="*/ 0 h 16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766" h="162170">
                  <a:moveTo>
                    <a:pt x="0" y="0"/>
                  </a:moveTo>
                  <a:lnTo>
                    <a:pt x="454766" y="0"/>
                  </a:lnTo>
                  <a:lnTo>
                    <a:pt x="389226" y="162170"/>
                  </a:lnTo>
                  <a:lnTo>
                    <a:pt x="189365" y="15926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" name="Freeform 2"/>
            <p:cNvSpPr/>
            <p:nvPr/>
          </p:nvSpPr>
          <p:spPr>
            <a:xfrm>
              <a:off x="120650" y="2193925"/>
              <a:ext cx="2876550" cy="1589088"/>
            </a:xfrm>
            <a:custGeom>
              <a:avLst/>
              <a:gdLst>
                <a:gd name="connsiteX0" fmla="*/ 4461 w 2877015"/>
                <a:gd name="connsiteY0" fmla="*/ 1587934 h 1587934"/>
                <a:gd name="connsiteX1" fmla="*/ 771665 w 2877015"/>
                <a:gd name="connsiteY1" fmla="*/ 1463040 h 1587934"/>
                <a:gd name="connsiteX2" fmla="*/ 1391672 w 2877015"/>
                <a:gd name="connsiteY2" fmla="*/ 1262318 h 1587934"/>
                <a:gd name="connsiteX3" fmla="*/ 1802037 w 2877015"/>
                <a:gd name="connsiteY3" fmla="*/ 959005 h 1587934"/>
                <a:gd name="connsiteX4" fmla="*/ 2341756 w 2877015"/>
                <a:gd name="connsiteY4" fmla="*/ 512956 h 1587934"/>
                <a:gd name="connsiteX5" fmla="*/ 2877015 w 2877015"/>
                <a:gd name="connsiteY5" fmla="*/ 0 h 1587934"/>
                <a:gd name="connsiteX6" fmla="*/ 0 w 2877015"/>
                <a:gd name="connsiteY6" fmla="*/ 0 h 1587934"/>
                <a:gd name="connsiteX7" fmla="*/ 4461 w 2877015"/>
                <a:gd name="connsiteY7" fmla="*/ 1587934 h 158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77015" h="1587934">
                  <a:moveTo>
                    <a:pt x="4461" y="1587934"/>
                  </a:moveTo>
                  <a:lnTo>
                    <a:pt x="771665" y="1463040"/>
                  </a:lnTo>
                  <a:lnTo>
                    <a:pt x="1391672" y="1262318"/>
                  </a:lnTo>
                  <a:lnTo>
                    <a:pt x="1802037" y="959005"/>
                  </a:lnTo>
                  <a:lnTo>
                    <a:pt x="2341756" y="512956"/>
                  </a:lnTo>
                  <a:lnTo>
                    <a:pt x="2877015" y="0"/>
                  </a:lnTo>
                  <a:lnTo>
                    <a:pt x="0" y="0"/>
                  </a:lnTo>
                  <a:lnTo>
                    <a:pt x="4461" y="1587934"/>
                  </a:lnTo>
                  <a:close/>
                </a:path>
              </a:pathLst>
            </a:cu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119063" y="1851025"/>
              <a:ext cx="8939212" cy="1935163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39605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5561704" y="720763"/>
                  </a:lnTo>
                  <a:lnTo>
                    <a:pt x="6217920" y="796066"/>
                  </a:lnTo>
                  <a:lnTo>
                    <a:pt x="6798833" y="892885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180341" y="1725816"/>
                  </a:lnTo>
                  <a:lnTo>
                    <a:pt x="8396627" y="1731226"/>
                  </a:lnTo>
                  <a:lnTo>
                    <a:pt x="8552330" y="1344706"/>
                  </a:lnTo>
                  <a:lnTo>
                    <a:pt x="8939605" y="1344706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" name="Oval 4"/>
            <p:cNvSpPr/>
            <p:nvPr/>
          </p:nvSpPr>
          <p:spPr>
            <a:xfrm>
              <a:off x="3243263" y="1754188"/>
              <a:ext cx="204787" cy="2032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" name="Oval 5"/>
            <p:cNvSpPr/>
            <p:nvPr/>
          </p:nvSpPr>
          <p:spPr>
            <a:xfrm>
              <a:off x="4879975" y="1803400"/>
              <a:ext cx="204788" cy="20478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7" name="Oval 6"/>
            <p:cNvSpPr/>
            <p:nvPr/>
          </p:nvSpPr>
          <p:spPr>
            <a:xfrm>
              <a:off x="5600700" y="2465388"/>
              <a:ext cx="204788" cy="20478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7429500" y="3068638"/>
              <a:ext cx="204788" cy="20478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990850" y="2198688"/>
              <a:ext cx="6059488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344863" y="1247775"/>
              <a:ext cx="0" cy="2309813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991100" y="1247775"/>
              <a:ext cx="0" cy="2309813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710238" y="1754188"/>
              <a:ext cx="0" cy="18034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540625" y="2008188"/>
              <a:ext cx="0" cy="15494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2895600" y="2092325"/>
              <a:ext cx="204788" cy="20478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0974" name="TextBox 17"/>
            <p:cNvSpPr txBox="1">
              <a:spLocks noChangeArrowheads="1"/>
            </p:cNvSpPr>
            <p:nvPr/>
          </p:nvSpPr>
          <p:spPr bwMode="auto">
            <a:xfrm>
              <a:off x="2517775" y="874713"/>
              <a:ext cx="16557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</a:t>
              </a:r>
              <a:r>
                <a:rPr lang="nl-NL" sz="1400" dirty="0" err="1" smtClean="0">
                  <a:latin typeface="Calibri" pitchFamily="34" charset="0"/>
                </a:rPr>
                <a:t>river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020050" y="3325813"/>
              <a:ext cx="204788" cy="20320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0976" name="TextBox 19"/>
            <p:cNvSpPr txBox="1">
              <a:spLocks noChangeArrowheads="1"/>
            </p:cNvSpPr>
            <p:nvPr/>
          </p:nvSpPr>
          <p:spPr bwMode="auto">
            <a:xfrm>
              <a:off x="4175125" y="874713"/>
              <a:ext cx="16573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polder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0977" name="TextBox 21"/>
            <p:cNvSpPr txBox="1">
              <a:spLocks noChangeArrowheads="1"/>
            </p:cNvSpPr>
            <p:nvPr/>
          </p:nvSpPr>
          <p:spPr bwMode="auto">
            <a:xfrm>
              <a:off x="4879975" y="1416050"/>
              <a:ext cx="21542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Shoulder</a:t>
              </a:r>
              <a:r>
                <a:rPr lang="nl-NL" sz="1400" dirty="0" smtClean="0">
                  <a:latin typeface="Calibri" pitchFamily="34" charset="0"/>
                </a:rPr>
                <a:t> base </a:t>
              </a:r>
              <a:r>
                <a:rPr lang="nl-NL" sz="1400" dirty="0" err="1" smtClean="0">
                  <a:latin typeface="Calibri" pitchFamily="34" charset="0"/>
                </a:rPr>
                <a:t>inside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0978" name="TextBox 23"/>
            <p:cNvSpPr txBox="1">
              <a:spLocks noChangeArrowheads="1"/>
            </p:cNvSpPr>
            <p:nvPr/>
          </p:nvSpPr>
          <p:spPr bwMode="auto">
            <a:xfrm>
              <a:off x="6723063" y="1704975"/>
              <a:ext cx="16573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toe at polder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3351213" y="2459038"/>
              <a:ext cx="247650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992688" y="2632075"/>
              <a:ext cx="247650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716588" y="2773363"/>
              <a:ext cx="246062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7537450" y="3648075"/>
              <a:ext cx="247650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5718175" y="2566988"/>
              <a:ext cx="247650" cy="0"/>
            </a:xfrm>
            <a:prstGeom prst="line">
              <a:avLst/>
            </a:prstGeom>
            <a:ln w="6350">
              <a:solidFill>
                <a:srgbClr val="92D05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540625" y="3162300"/>
              <a:ext cx="247650" cy="0"/>
            </a:xfrm>
            <a:prstGeom prst="line">
              <a:avLst/>
            </a:prstGeom>
            <a:ln w="6350">
              <a:solidFill>
                <a:srgbClr val="92D05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985" name="TextBox 32"/>
            <p:cNvSpPr txBox="1">
              <a:spLocks noChangeArrowheads="1"/>
            </p:cNvSpPr>
            <p:nvPr/>
          </p:nvSpPr>
          <p:spPr bwMode="auto">
            <a:xfrm>
              <a:off x="2860675" y="2247900"/>
              <a:ext cx="2809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A</a:t>
              </a:r>
            </a:p>
          </p:txBody>
        </p:sp>
        <p:sp>
          <p:nvSpPr>
            <p:cNvPr id="40986" name="TextBox 33"/>
            <p:cNvSpPr txBox="1">
              <a:spLocks noChangeArrowheads="1"/>
            </p:cNvSpPr>
            <p:nvPr/>
          </p:nvSpPr>
          <p:spPr bwMode="auto">
            <a:xfrm>
              <a:off x="3486150" y="2173288"/>
              <a:ext cx="279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B</a:t>
              </a:r>
            </a:p>
          </p:txBody>
        </p:sp>
        <p:sp>
          <p:nvSpPr>
            <p:cNvPr id="40987" name="TextBox 34"/>
            <p:cNvSpPr txBox="1">
              <a:spLocks noChangeArrowheads="1"/>
            </p:cNvSpPr>
            <p:nvPr/>
          </p:nvSpPr>
          <p:spPr bwMode="auto">
            <a:xfrm>
              <a:off x="5057775" y="2254250"/>
              <a:ext cx="279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C</a:t>
              </a:r>
            </a:p>
          </p:txBody>
        </p:sp>
        <p:sp>
          <p:nvSpPr>
            <p:cNvPr id="40988" name="TextBox 35"/>
            <p:cNvSpPr txBox="1">
              <a:spLocks noChangeArrowheads="1"/>
            </p:cNvSpPr>
            <p:nvPr/>
          </p:nvSpPr>
          <p:spPr bwMode="auto">
            <a:xfrm>
              <a:off x="5864225" y="2551113"/>
              <a:ext cx="2809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D</a:t>
              </a:r>
            </a:p>
          </p:txBody>
        </p:sp>
        <p:sp>
          <p:nvSpPr>
            <p:cNvPr id="40989" name="TextBox 36"/>
            <p:cNvSpPr txBox="1">
              <a:spLocks noChangeArrowheads="1"/>
            </p:cNvSpPr>
            <p:nvPr/>
          </p:nvSpPr>
          <p:spPr bwMode="auto">
            <a:xfrm>
              <a:off x="7632700" y="3179763"/>
              <a:ext cx="279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E</a:t>
              </a:r>
            </a:p>
          </p:txBody>
        </p:sp>
        <p:sp>
          <p:nvSpPr>
            <p:cNvPr id="40990" name="TextBox 37"/>
            <p:cNvSpPr txBox="1">
              <a:spLocks noChangeArrowheads="1"/>
            </p:cNvSpPr>
            <p:nvPr/>
          </p:nvSpPr>
          <p:spPr bwMode="auto">
            <a:xfrm>
              <a:off x="7981950" y="3471863"/>
              <a:ext cx="279400" cy="30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F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>
              <a:off x="3513138" y="2198688"/>
              <a:ext cx="0" cy="26670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5092700" y="2198688"/>
              <a:ext cx="0" cy="417512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>
              <a:off x="5867400" y="2570163"/>
              <a:ext cx="12700" cy="211137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Freeform 49"/>
            <p:cNvSpPr/>
            <p:nvPr/>
          </p:nvSpPr>
          <p:spPr>
            <a:xfrm>
              <a:off x="3003550" y="2197100"/>
              <a:ext cx="5111750" cy="1450975"/>
            </a:xfrm>
            <a:custGeom>
              <a:avLst/>
              <a:gdLst>
                <a:gd name="connsiteX0" fmla="*/ 0 w 5111750"/>
                <a:gd name="connsiteY0" fmla="*/ 0 h 1225550"/>
                <a:gd name="connsiteX1" fmla="*/ 342900 w 5111750"/>
                <a:gd name="connsiteY1" fmla="*/ 260350 h 1225550"/>
                <a:gd name="connsiteX2" fmla="*/ 1987550 w 5111750"/>
                <a:gd name="connsiteY2" fmla="*/ 431800 h 1225550"/>
                <a:gd name="connsiteX3" fmla="*/ 2705100 w 5111750"/>
                <a:gd name="connsiteY3" fmla="*/ 641350 h 1225550"/>
                <a:gd name="connsiteX4" fmla="*/ 4540250 w 5111750"/>
                <a:gd name="connsiteY4" fmla="*/ 1155700 h 1225550"/>
                <a:gd name="connsiteX5" fmla="*/ 5111750 w 5111750"/>
                <a:gd name="connsiteY5" fmla="*/ 1225550 h 1225550"/>
                <a:gd name="connsiteX0" fmla="*/ 0 w 5111750"/>
                <a:gd name="connsiteY0" fmla="*/ 0 h 1225550"/>
                <a:gd name="connsiteX1" fmla="*/ 342900 w 5111750"/>
                <a:gd name="connsiteY1" fmla="*/ 260350 h 1225550"/>
                <a:gd name="connsiteX2" fmla="*/ 1987550 w 5111750"/>
                <a:gd name="connsiteY2" fmla="*/ 950415 h 1225550"/>
                <a:gd name="connsiteX3" fmla="*/ 2705100 w 5111750"/>
                <a:gd name="connsiteY3" fmla="*/ 641350 h 1225550"/>
                <a:gd name="connsiteX4" fmla="*/ 4540250 w 5111750"/>
                <a:gd name="connsiteY4" fmla="*/ 1155700 h 1225550"/>
                <a:gd name="connsiteX5" fmla="*/ 5111750 w 5111750"/>
                <a:gd name="connsiteY5" fmla="*/ 1225550 h 1225550"/>
                <a:gd name="connsiteX0" fmla="*/ 0 w 5111750"/>
                <a:gd name="connsiteY0" fmla="*/ 0 h 1225550"/>
                <a:gd name="connsiteX1" fmla="*/ 342900 w 5111750"/>
                <a:gd name="connsiteY1" fmla="*/ 260350 h 1225550"/>
                <a:gd name="connsiteX2" fmla="*/ 1987550 w 5111750"/>
                <a:gd name="connsiteY2" fmla="*/ 827585 h 1225550"/>
                <a:gd name="connsiteX3" fmla="*/ 2705100 w 5111750"/>
                <a:gd name="connsiteY3" fmla="*/ 641350 h 1225550"/>
                <a:gd name="connsiteX4" fmla="*/ 4540250 w 5111750"/>
                <a:gd name="connsiteY4" fmla="*/ 1155700 h 1225550"/>
                <a:gd name="connsiteX5" fmla="*/ 5111750 w 5111750"/>
                <a:gd name="connsiteY5" fmla="*/ 1225550 h 1225550"/>
                <a:gd name="connsiteX0" fmla="*/ 0 w 5111750"/>
                <a:gd name="connsiteY0" fmla="*/ 0 h 1225550"/>
                <a:gd name="connsiteX1" fmla="*/ 342900 w 5111750"/>
                <a:gd name="connsiteY1" fmla="*/ 260350 h 1225550"/>
                <a:gd name="connsiteX2" fmla="*/ 1987550 w 5111750"/>
                <a:gd name="connsiteY2" fmla="*/ 827585 h 1225550"/>
                <a:gd name="connsiteX3" fmla="*/ 2705100 w 5111750"/>
                <a:gd name="connsiteY3" fmla="*/ 559463 h 1225550"/>
                <a:gd name="connsiteX4" fmla="*/ 4540250 w 5111750"/>
                <a:gd name="connsiteY4" fmla="*/ 1155700 h 1225550"/>
                <a:gd name="connsiteX5" fmla="*/ 5111750 w 5111750"/>
                <a:gd name="connsiteY5" fmla="*/ 1225550 h 1225550"/>
                <a:gd name="connsiteX0" fmla="*/ 0 w 5111750"/>
                <a:gd name="connsiteY0" fmla="*/ 0 h 1319474"/>
                <a:gd name="connsiteX1" fmla="*/ 342900 w 5111750"/>
                <a:gd name="connsiteY1" fmla="*/ 260350 h 1319474"/>
                <a:gd name="connsiteX2" fmla="*/ 1987550 w 5111750"/>
                <a:gd name="connsiteY2" fmla="*/ 827585 h 1319474"/>
                <a:gd name="connsiteX3" fmla="*/ 2705100 w 5111750"/>
                <a:gd name="connsiteY3" fmla="*/ 559463 h 1319474"/>
                <a:gd name="connsiteX4" fmla="*/ 4540250 w 5111750"/>
                <a:gd name="connsiteY4" fmla="*/ 1319474 h 1319474"/>
                <a:gd name="connsiteX5" fmla="*/ 5111750 w 5111750"/>
                <a:gd name="connsiteY5" fmla="*/ 1225550 h 1319474"/>
                <a:gd name="connsiteX0" fmla="*/ 0 w 5111750"/>
                <a:gd name="connsiteY0" fmla="*/ 0 h 1353593"/>
                <a:gd name="connsiteX1" fmla="*/ 342900 w 5111750"/>
                <a:gd name="connsiteY1" fmla="*/ 260350 h 1353593"/>
                <a:gd name="connsiteX2" fmla="*/ 1987550 w 5111750"/>
                <a:gd name="connsiteY2" fmla="*/ 827585 h 1353593"/>
                <a:gd name="connsiteX3" fmla="*/ 2705100 w 5111750"/>
                <a:gd name="connsiteY3" fmla="*/ 559463 h 1353593"/>
                <a:gd name="connsiteX4" fmla="*/ 4547074 w 5111750"/>
                <a:gd name="connsiteY4" fmla="*/ 1353593 h 1353593"/>
                <a:gd name="connsiteX5" fmla="*/ 5111750 w 5111750"/>
                <a:gd name="connsiteY5" fmla="*/ 1225550 h 1353593"/>
                <a:gd name="connsiteX0" fmla="*/ 0 w 5111750"/>
                <a:gd name="connsiteY0" fmla="*/ 0 h 1394536"/>
                <a:gd name="connsiteX1" fmla="*/ 342900 w 5111750"/>
                <a:gd name="connsiteY1" fmla="*/ 260350 h 1394536"/>
                <a:gd name="connsiteX2" fmla="*/ 1987550 w 5111750"/>
                <a:gd name="connsiteY2" fmla="*/ 827585 h 1394536"/>
                <a:gd name="connsiteX3" fmla="*/ 2705100 w 5111750"/>
                <a:gd name="connsiteY3" fmla="*/ 559463 h 1394536"/>
                <a:gd name="connsiteX4" fmla="*/ 4533426 w 5111750"/>
                <a:gd name="connsiteY4" fmla="*/ 1394536 h 1394536"/>
                <a:gd name="connsiteX5" fmla="*/ 5111750 w 5111750"/>
                <a:gd name="connsiteY5" fmla="*/ 1225550 h 1394536"/>
                <a:gd name="connsiteX0" fmla="*/ 0 w 5111750"/>
                <a:gd name="connsiteY0" fmla="*/ 0 h 1394536"/>
                <a:gd name="connsiteX1" fmla="*/ 342900 w 5111750"/>
                <a:gd name="connsiteY1" fmla="*/ 260350 h 1394536"/>
                <a:gd name="connsiteX2" fmla="*/ 1987550 w 5111750"/>
                <a:gd name="connsiteY2" fmla="*/ 827585 h 1394536"/>
                <a:gd name="connsiteX3" fmla="*/ 2705100 w 5111750"/>
                <a:gd name="connsiteY3" fmla="*/ 559463 h 1394536"/>
                <a:gd name="connsiteX4" fmla="*/ 4547074 w 5111750"/>
                <a:gd name="connsiteY4" fmla="*/ 1394536 h 1394536"/>
                <a:gd name="connsiteX5" fmla="*/ 5111750 w 5111750"/>
                <a:gd name="connsiteY5" fmla="*/ 1225550 h 1394536"/>
                <a:gd name="connsiteX0" fmla="*/ 0 w 5111750"/>
                <a:gd name="connsiteY0" fmla="*/ 0 h 1394536"/>
                <a:gd name="connsiteX1" fmla="*/ 342900 w 5111750"/>
                <a:gd name="connsiteY1" fmla="*/ 260350 h 1394536"/>
                <a:gd name="connsiteX2" fmla="*/ 1987550 w 5111750"/>
                <a:gd name="connsiteY2" fmla="*/ 827585 h 1394536"/>
                <a:gd name="connsiteX3" fmla="*/ 2705100 w 5111750"/>
                <a:gd name="connsiteY3" fmla="*/ 559463 h 1394536"/>
                <a:gd name="connsiteX4" fmla="*/ 4526602 w 5111750"/>
                <a:gd name="connsiteY4" fmla="*/ 1394536 h 1394536"/>
                <a:gd name="connsiteX5" fmla="*/ 5111750 w 5111750"/>
                <a:gd name="connsiteY5" fmla="*/ 1225550 h 1394536"/>
                <a:gd name="connsiteX0" fmla="*/ 0 w 5111750"/>
                <a:gd name="connsiteY0" fmla="*/ 0 h 1401360"/>
                <a:gd name="connsiteX1" fmla="*/ 342900 w 5111750"/>
                <a:gd name="connsiteY1" fmla="*/ 260350 h 1401360"/>
                <a:gd name="connsiteX2" fmla="*/ 1987550 w 5111750"/>
                <a:gd name="connsiteY2" fmla="*/ 827585 h 1401360"/>
                <a:gd name="connsiteX3" fmla="*/ 2705100 w 5111750"/>
                <a:gd name="connsiteY3" fmla="*/ 559463 h 1401360"/>
                <a:gd name="connsiteX4" fmla="*/ 4547074 w 5111750"/>
                <a:gd name="connsiteY4" fmla="*/ 1401360 h 1401360"/>
                <a:gd name="connsiteX5" fmla="*/ 5111750 w 5111750"/>
                <a:gd name="connsiteY5" fmla="*/ 1225550 h 1401360"/>
                <a:gd name="connsiteX0" fmla="*/ 0 w 5111750"/>
                <a:gd name="connsiteY0" fmla="*/ 0 h 1428656"/>
                <a:gd name="connsiteX1" fmla="*/ 342900 w 5111750"/>
                <a:gd name="connsiteY1" fmla="*/ 260350 h 1428656"/>
                <a:gd name="connsiteX2" fmla="*/ 1987550 w 5111750"/>
                <a:gd name="connsiteY2" fmla="*/ 827585 h 1428656"/>
                <a:gd name="connsiteX3" fmla="*/ 2705100 w 5111750"/>
                <a:gd name="connsiteY3" fmla="*/ 559463 h 1428656"/>
                <a:gd name="connsiteX4" fmla="*/ 4533426 w 5111750"/>
                <a:gd name="connsiteY4" fmla="*/ 1428656 h 1428656"/>
                <a:gd name="connsiteX5" fmla="*/ 5111750 w 5111750"/>
                <a:gd name="connsiteY5" fmla="*/ 1225550 h 1428656"/>
                <a:gd name="connsiteX0" fmla="*/ 0 w 5111750"/>
                <a:gd name="connsiteY0" fmla="*/ 0 h 1451095"/>
                <a:gd name="connsiteX1" fmla="*/ 342900 w 5111750"/>
                <a:gd name="connsiteY1" fmla="*/ 260350 h 1451095"/>
                <a:gd name="connsiteX2" fmla="*/ 1987550 w 5111750"/>
                <a:gd name="connsiteY2" fmla="*/ 827585 h 1451095"/>
                <a:gd name="connsiteX3" fmla="*/ 2705100 w 5111750"/>
                <a:gd name="connsiteY3" fmla="*/ 559463 h 1451095"/>
                <a:gd name="connsiteX4" fmla="*/ 4544645 w 5111750"/>
                <a:gd name="connsiteY4" fmla="*/ 1451095 h 1451095"/>
                <a:gd name="connsiteX5" fmla="*/ 5111750 w 5111750"/>
                <a:gd name="connsiteY5" fmla="*/ 1225550 h 1451095"/>
                <a:gd name="connsiteX0" fmla="*/ 0 w 5111750"/>
                <a:gd name="connsiteY0" fmla="*/ 0 h 1451095"/>
                <a:gd name="connsiteX1" fmla="*/ 342900 w 5111750"/>
                <a:gd name="connsiteY1" fmla="*/ 260350 h 1451095"/>
                <a:gd name="connsiteX2" fmla="*/ 1987550 w 5111750"/>
                <a:gd name="connsiteY2" fmla="*/ 827585 h 1451095"/>
                <a:gd name="connsiteX3" fmla="*/ 2705100 w 5111750"/>
                <a:gd name="connsiteY3" fmla="*/ 559463 h 1451095"/>
                <a:gd name="connsiteX4" fmla="*/ 4522206 w 5111750"/>
                <a:gd name="connsiteY4" fmla="*/ 1451095 h 1451095"/>
                <a:gd name="connsiteX5" fmla="*/ 5111750 w 5111750"/>
                <a:gd name="connsiteY5" fmla="*/ 1225550 h 1451095"/>
                <a:gd name="connsiteX0" fmla="*/ 0 w 5111750"/>
                <a:gd name="connsiteY0" fmla="*/ 0 h 1451095"/>
                <a:gd name="connsiteX1" fmla="*/ 342900 w 5111750"/>
                <a:gd name="connsiteY1" fmla="*/ 260350 h 1451095"/>
                <a:gd name="connsiteX2" fmla="*/ 1987550 w 5111750"/>
                <a:gd name="connsiteY2" fmla="*/ 827585 h 1451095"/>
                <a:gd name="connsiteX3" fmla="*/ 2705100 w 5111750"/>
                <a:gd name="connsiteY3" fmla="*/ 559463 h 1451095"/>
                <a:gd name="connsiteX4" fmla="*/ 4539035 w 5111750"/>
                <a:gd name="connsiteY4" fmla="*/ 1451095 h 1451095"/>
                <a:gd name="connsiteX5" fmla="*/ 5111750 w 5111750"/>
                <a:gd name="connsiteY5" fmla="*/ 1225550 h 1451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11750" h="1451095">
                  <a:moveTo>
                    <a:pt x="0" y="0"/>
                  </a:moveTo>
                  <a:lnTo>
                    <a:pt x="342900" y="260350"/>
                  </a:lnTo>
                  <a:lnTo>
                    <a:pt x="1987550" y="827585"/>
                  </a:lnTo>
                  <a:lnTo>
                    <a:pt x="2705100" y="559463"/>
                  </a:lnTo>
                  <a:lnTo>
                    <a:pt x="4539035" y="1451095"/>
                  </a:lnTo>
                  <a:lnTo>
                    <a:pt x="5111750" y="1225550"/>
                  </a:lnTo>
                </a:path>
              </a:pathLst>
            </a:cu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7661275" y="3165475"/>
              <a:ext cx="0" cy="48260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50" idx="5"/>
            </p:cNvCxnSpPr>
            <p:nvPr/>
          </p:nvCxnSpPr>
          <p:spPr>
            <a:xfrm>
              <a:off x="8115300" y="3422650"/>
              <a:ext cx="935038" cy="4763"/>
            </a:xfrm>
            <a:prstGeom prst="lin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40997" name="TextBox 54"/>
            <p:cNvSpPr txBox="1">
              <a:spLocks noChangeArrowheads="1"/>
            </p:cNvSpPr>
            <p:nvPr/>
          </p:nvSpPr>
          <p:spPr bwMode="auto">
            <a:xfrm>
              <a:off x="120650" y="1927225"/>
              <a:ext cx="16557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Calibri" pitchFamily="34" charset="0"/>
                </a:rPr>
                <a:t>River water level</a:t>
              </a:r>
            </a:p>
          </p:txBody>
        </p:sp>
        <p:sp>
          <p:nvSpPr>
            <p:cNvPr id="40998" name="TextBox 55"/>
            <p:cNvSpPr txBox="1">
              <a:spLocks noChangeArrowheads="1"/>
            </p:cNvSpPr>
            <p:nvPr/>
          </p:nvSpPr>
          <p:spPr bwMode="auto">
            <a:xfrm>
              <a:off x="7912100" y="2725738"/>
              <a:ext cx="11557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nl-NL" sz="1400">
                  <a:latin typeface="Calibri" pitchFamily="34" charset="0"/>
                </a:rPr>
                <a:t>Polder level</a:t>
              </a:r>
            </a:p>
          </p:txBody>
        </p:sp>
        <p:cxnSp>
          <p:nvCxnSpPr>
            <p:cNvPr id="57" name="Straight Arrow Connector 56"/>
            <p:cNvCxnSpPr>
              <a:stCxn id="40998" idx="2"/>
            </p:cNvCxnSpPr>
            <p:nvPr/>
          </p:nvCxnSpPr>
          <p:spPr>
            <a:xfrm flipH="1">
              <a:off x="8293100" y="3030538"/>
              <a:ext cx="196850" cy="38100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/>
            <p:cNvSpPr/>
            <p:nvPr/>
          </p:nvSpPr>
          <p:spPr>
            <a:xfrm>
              <a:off x="4987925" y="3022600"/>
              <a:ext cx="3132138" cy="403225"/>
            </a:xfrm>
            <a:custGeom>
              <a:avLst/>
              <a:gdLst>
                <a:gd name="connsiteX0" fmla="*/ 0 w 3125337"/>
                <a:gd name="connsiteY0" fmla="*/ 0 h 402609"/>
                <a:gd name="connsiteX1" fmla="*/ 723331 w 3125337"/>
                <a:gd name="connsiteY1" fmla="*/ 0 h 402609"/>
                <a:gd name="connsiteX2" fmla="*/ 2552131 w 3125337"/>
                <a:gd name="connsiteY2" fmla="*/ 395785 h 402609"/>
                <a:gd name="connsiteX3" fmla="*/ 3125337 w 3125337"/>
                <a:gd name="connsiteY3" fmla="*/ 402609 h 402609"/>
                <a:gd name="connsiteX0" fmla="*/ 0 w 3125337"/>
                <a:gd name="connsiteY0" fmla="*/ 0 h 416257"/>
                <a:gd name="connsiteX1" fmla="*/ 723331 w 3125337"/>
                <a:gd name="connsiteY1" fmla="*/ 0 h 416257"/>
                <a:gd name="connsiteX2" fmla="*/ 2552131 w 3125337"/>
                <a:gd name="connsiteY2" fmla="*/ 416257 h 416257"/>
                <a:gd name="connsiteX3" fmla="*/ 3125337 w 3125337"/>
                <a:gd name="connsiteY3" fmla="*/ 402609 h 416257"/>
                <a:gd name="connsiteX0" fmla="*/ 0 w 3132161"/>
                <a:gd name="connsiteY0" fmla="*/ 0 h 423081"/>
                <a:gd name="connsiteX1" fmla="*/ 723331 w 3132161"/>
                <a:gd name="connsiteY1" fmla="*/ 0 h 423081"/>
                <a:gd name="connsiteX2" fmla="*/ 2552131 w 3132161"/>
                <a:gd name="connsiteY2" fmla="*/ 416257 h 423081"/>
                <a:gd name="connsiteX3" fmla="*/ 3132161 w 3132161"/>
                <a:gd name="connsiteY3" fmla="*/ 423081 h 423081"/>
                <a:gd name="connsiteX0" fmla="*/ 0 w 3132161"/>
                <a:gd name="connsiteY0" fmla="*/ 0 h 423081"/>
                <a:gd name="connsiteX1" fmla="*/ 723331 w 3132161"/>
                <a:gd name="connsiteY1" fmla="*/ 0 h 423081"/>
                <a:gd name="connsiteX2" fmla="*/ 2552131 w 3132161"/>
                <a:gd name="connsiteY2" fmla="*/ 395785 h 423081"/>
                <a:gd name="connsiteX3" fmla="*/ 3132161 w 3132161"/>
                <a:gd name="connsiteY3" fmla="*/ 423081 h 423081"/>
                <a:gd name="connsiteX0" fmla="*/ 0 w 3132161"/>
                <a:gd name="connsiteY0" fmla="*/ 0 h 402609"/>
                <a:gd name="connsiteX1" fmla="*/ 723331 w 3132161"/>
                <a:gd name="connsiteY1" fmla="*/ 0 h 402609"/>
                <a:gd name="connsiteX2" fmla="*/ 2552131 w 3132161"/>
                <a:gd name="connsiteY2" fmla="*/ 395785 h 402609"/>
                <a:gd name="connsiteX3" fmla="*/ 3132161 w 3132161"/>
                <a:gd name="connsiteY3" fmla="*/ 402609 h 402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2161" h="402609">
                  <a:moveTo>
                    <a:pt x="0" y="0"/>
                  </a:moveTo>
                  <a:lnTo>
                    <a:pt x="723331" y="0"/>
                  </a:lnTo>
                  <a:lnTo>
                    <a:pt x="2552131" y="395785"/>
                  </a:lnTo>
                  <a:lnTo>
                    <a:pt x="3132161" y="402609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flipV="1">
              <a:off x="6299200" y="3224213"/>
              <a:ext cx="134938" cy="49530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1002" name="TextBox 57"/>
            <p:cNvSpPr txBox="1">
              <a:spLocks noChangeArrowheads="1"/>
            </p:cNvSpPr>
            <p:nvPr/>
          </p:nvSpPr>
          <p:spPr bwMode="auto">
            <a:xfrm>
              <a:off x="5106988" y="3638550"/>
              <a:ext cx="257333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Calibri" pitchFamily="34" charset="0"/>
                </a:rPr>
                <a:t>Automatically corrected by DAM</a:t>
              </a:r>
            </a:p>
          </p:txBody>
        </p:sp>
        <p:cxnSp>
          <p:nvCxnSpPr>
            <p:cNvPr id="59" name="Straight Arrow Connector 58"/>
            <p:cNvCxnSpPr>
              <a:endCxn id="27" idx="1"/>
            </p:cNvCxnSpPr>
            <p:nvPr/>
          </p:nvCxnSpPr>
          <p:spPr>
            <a:xfrm>
              <a:off x="5710238" y="2757488"/>
              <a:ext cx="1587" cy="265112"/>
            </a:xfrm>
            <a:prstGeom prst="straightConnector1">
              <a:avLst/>
            </a:prstGeom>
            <a:ln w="9525">
              <a:solidFill>
                <a:srgbClr val="FF0000"/>
              </a:solidFill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50" idx="4"/>
            </p:cNvCxnSpPr>
            <p:nvPr/>
          </p:nvCxnSpPr>
          <p:spPr>
            <a:xfrm flipV="1">
              <a:off x="7542213" y="3422650"/>
              <a:ext cx="1587" cy="225425"/>
            </a:xfrm>
            <a:prstGeom prst="straightConnector1">
              <a:avLst/>
            </a:prstGeom>
            <a:ln w="9525">
              <a:solidFill>
                <a:srgbClr val="FF0000"/>
              </a:solidFill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9063" y="874713"/>
            <a:ext cx="8948737" cy="2911475"/>
            <a:chOff x="119063" y="874713"/>
            <a:chExt cx="8948737" cy="2911475"/>
          </a:xfrm>
        </p:grpSpPr>
        <p:sp>
          <p:nvSpPr>
            <p:cNvPr id="4" name="Freeform 3"/>
            <p:cNvSpPr/>
            <p:nvPr/>
          </p:nvSpPr>
          <p:spPr>
            <a:xfrm>
              <a:off x="8121650" y="3425825"/>
              <a:ext cx="455613" cy="161925"/>
            </a:xfrm>
            <a:custGeom>
              <a:avLst/>
              <a:gdLst>
                <a:gd name="connsiteX0" fmla="*/ 0 w 690049"/>
                <a:gd name="connsiteY0" fmla="*/ 0 h 183560"/>
                <a:gd name="connsiteX1" fmla="*/ 690049 w 690049"/>
                <a:gd name="connsiteY1" fmla="*/ 0 h 183560"/>
                <a:gd name="connsiteX2" fmla="*/ 608467 w 690049"/>
                <a:gd name="connsiteY2" fmla="*/ 183560 h 183560"/>
                <a:gd name="connsiteX3" fmla="*/ 210754 w 690049"/>
                <a:gd name="connsiteY3" fmla="*/ 169963 h 183560"/>
                <a:gd name="connsiteX4" fmla="*/ 0 w 690049"/>
                <a:gd name="connsiteY4" fmla="*/ 0 h 183560"/>
                <a:gd name="connsiteX0" fmla="*/ 0 w 497544"/>
                <a:gd name="connsiteY0" fmla="*/ 0 h 183560"/>
                <a:gd name="connsiteX1" fmla="*/ 497544 w 497544"/>
                <a:gd name="connsiteY1" fmla="*/ 0 h 183560"/>
                <a:gd name="connsiteX2" fmla="*/ 415962 w 497544"/>
                <a:gd name="connsiteY2" fmla="*/ 183560 h 183560"/>
                <a:gd name="connsiteX3" fmla="*/ 18249 w 497544"/>
                <a:gd name="connsiteY3" fmla="*/ 169963 h 183560"/>
                <a:gd name="connsiteX4" fmla="*/ 0 w 497544"/>
                <a:gd name="connsiteY4" fmla="*/ 0 h 183560"/>
                <a:gd name="connsiteX0" fmla="*/ 0 w 433376"/>
                <a:gd name="connsiteY0" fmla="*/ 0 h 183560"/>
                <a:gd name="connsiteX1" fmla="*/ 433376 w 433376"/>
                <a:gd name="connsiteY1" fmla="*/ 0 h 183560"/>
                <a:gd name="connsiteX2" fmla="*/ 415962 w 433376"/>
                <a:gd name="connsiteY2" fmla="*/ 183560 h 183560"/>
                <a:gd name="connsiteX3" fmla="*/ 18249 w 433376"/>
                <a:gd name="connsiteY3" fmla="*/ 169963 h 183560"/>
                <a:gd name="connsiteX4" fmla="*/ 0 w 433376"/>
                <a:gd name="connsiteY4" fmla="*/ 0 h 183560"/>
                <a:gd name="connsiteX0" fmla="*/ 0 w 433376"/>
                <a:gd name="connsiteY0" fmla="*/ 0 h 183560"/>
                <a:gd name="connsiteX1" fmla="*/ 433376 w 433376"/>
                <a:gd name="connsiteY1" fmla="*/ 0 h 183560"/>
                <a:gd name="connsiteX2" fmla="*/ 415962 w 433376"/>
                <a:gd name="connsiteY2" fmla="*/ 183560 h 183560"/>
                <a:gd name="connsiteX3" fmla="*/ 167975 w 433376"/>
                <a:gd name="connsiteY3" fmla="*/ 159268 h 183560"/>
                <a:gd name="connsiteX4" fmla="*/ 0 w 433376"/>
                <a:gd name="connsiteY4" fmla="*/ 0 h 183560"/>
                <a:gd name="connsiteX0" fmla="*/ 0 w 433376"/>
                <a:gd name="connsiteY0" fmla="*/ 0 h 162170"/>
                <a:gd name="connsiteX1" fmla="*/ 433376 w 433376"/>
                <a:gd name="connsiteY1" fmla="*/ 0 h 162170"/>
                <a:gd name="connsiteX2" fmla="*/ 367836 w 433376"/>
                <a:gd name="connsiteY2" fmla="*/ 162170 h 162170"/>
                <a:gd name="connsiteX3" fmla="*/ 167975 w 433376"/>
                <a:gd name="connsiteY3" fmla="*/ 159268 h 162170"/>
                <a:gd name="connsiteX4" fmla="*/ 0 w 433376"/>
                <a:gd name="connsiteY4" fmla="*/ 0 h 162170"/>
                <a:gd name="connsiteX0" fmla="*/ 0 w 454766"/>
                <a:gd name="connsiteY0" fmla="*/ 0 h 162170"/>
                <a:gd name="connsiteX1" fmla="*/ 454766 w 454766"/>
                <a:gd name="connsiteY1" fmla="*/ 0 h 162170"/>
                <a:gd name="connsiteX2" fmla="*/ 389226 w 454766"/>
                <a:gd name="connsiteY2" fmla="*/ 162170 h 162170"/>
                <a:gd name="connsiteX3" fmla="*/ 189365 w 454766"/>
                <a:gd name="connsiteY3" fmla="*/ 159268 h 162170"/>
                <a:gd name="connsiteX4" fmla="*/ 0 w 454766"/>
                <a:gd name="connsiteY4" fmla="*/ 0 h 16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766" h="162170">
                  <a:moveTo>
                    <a:pt x="0" y="0"/>
                  </a:moveTo>
                  <a:lnTo>
                    <a:pt x="454766" y="0"/>
                  </a:lnTo>
                  <a:lnTo>
                    <a:pt x="389226" y="162170"/>
                  </a:lnTo>
                  <a:lnTo>
                    <a:pt x="189365" y="15926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" name="Freeform 2"/>
            <p:cNvSpPr/>
            <p:nvPr/>
          </p:nvSpPr>
          <p:spPr>
            <a:xfrm>
              <a:off x="120650" y="3155950"/>
              <a:ext cx="1785938" cy="627063"/>
            </a:xfrm>
            <a:custGeom>
              <a:avLst/>
              <a:gdLst>
                <a:gd name="connsiteX0" fmla="*/ 4461 w 2877015"/>
                <a:gd name="connsiteY0" fmla="*/ 1587934 h 1587934"/>
                <a:gd name="connsiteX1" fmla="*/ 771665 w 2877015"/>
                <a:gd name="connsiteY1" fmla="*/ 1463040 h 1587934"/>
                <a:gd name="connsiteX2" fmla="*/ 1391672 w 2877015"/>
                <a:gd name="connsiteY2" fmla="*/ 1262318 h 1587934"/>
                <a:gd name="connsiteX3" fmla="*/ 1802037 w 2877015"/>
                <a:gd name="connsiteY3" fmla="*/ 959005 h 1587934"/>
                <a:gd name="connsiteX4" fmla="*/ 2341756 w 2877015"/>
                <a:gd name="connsiteY4" fmla="*/ 512956 h 1587934"/>
                <a:gd name="connsiteX5" fmla="*/ 2877015 w 2877015"/>
                <a:gd name="connsiteY5" fmla="*/ 0 h 1587934"/>
                <a:gd name="connsiteX6" fmla="*/ 0 w 2877015"/>
                <a:gd name="connsiteY6" fmla="*/ 0 h 1587934"/>
                <a:gd name="connsiteX7" fmla="*/ 4461 w 2877015"/>
                <a:gd name="connsiteY7" fmla="*/ 1587934 h 1587934"/>
                <a:gd name="connsiteX0" fmla="*/ 4461 w 2877015"/>
                <a:gd name="connsiteY0" fmla="*/ 1587934 h 1587934"/>
                <a:gd name="connsiteX1" fmla="*/ 771665 w 2877015"/>
                <a:gd name="connsiteY1" fmla="*/ 1463040 h 1587934"/>
                <a:gd name="connsiteX2" fmla="*/ 1391672 w 2877015"/>
                <a:gd name="connsiteY2" fmla="*/ 1262318 h 1587934"/>
                <a:gd name="connsiteX3" fmla="*/ 1802037 w 2877015"/>
                <a:gd name="connsiteY3" fmla="*/ 959005 h 1587934"/>
                <a:gd name="connsiteX4" fmla="*/ 2341756 w 2877015"/>
                <a:gd name="connsiteY4" fmla="*/ 512956 h 1587934"/>
                <a:gd name="connsiteX5" fmla="*/ 2877015 w 2877015"/>
                <a:gd name="connsiteY5" fmla="*/ 0 h 1587934"/>
                <a:gd name="connsiteX6" fmla="*/ 0 w 2877015"/>
                <a:gd name="connsiteY6" fmla="*/ 962108 h 1587934"/>
                <a:gd name="connsiteX7" fmla="*/ 4461 w 2877015"/>
                <a:gd name="connsiteY7" fmla="*/ 1587934 h 1587934"/>
                <a:gd name="connsiteX0" fmla="*/ 4461 w 2877015"/>
                <a:gd name="connsiteY0" fmla="*/ 1587934 h 1587934"/>
                <a:gd name="connsiteX1" fmla="*/ 771665 w 2877015"/>
                <a:gd name="connsiteY1" fmla="*/ 1463040 h 1587934"/>
                <a:gd name="connsiteX2" fmla="*/ 1391672 w 2877015"/>
                <a:gd name="connsiteY2" fmla="*/ 1262318 h 1587934"/>
                <a:gd name="connsiteX3" fmla="*/ 1802037 w 2877015"/>
                <a:gd name="connsiteY3" fmla="*/ 959005 h 1587934"/>
                <a:gd name="connsiteX4" fmla="*/ 2877015 w 2877015"/>
                <a:gd name="connsiteY4" fmla="*/ 0 h 1587934"/>
                <a:gd name="connsiteX5" fmla="*/ 0 w 2877015"/>
                <a:gd name="connsiteY5" fmla="*/ 962108 h 1587934"/>
                <a:gd name="connsiteX6" fmla="*/ 4461 w 2877015"/>
                <a:gd name="connsiteY6" fmla="*/ 1587934 h 1587934"/>
                <a:gd name="connsiteX0" fmla="*/ 4461 w 1851296"/>
                <a:gd name="connsiteY0" fmla="*/ 649680 h 649680"/>
                <a:gd name="connsiteX1" fmla="*/ 771665 w 1851296"/>
                <a:gd name="connsiteY1" fmla="*/ 524786 h 649680"/>
                <a:gd name="connsiteX2" fmla="*/ 1391672 w 1851296"/>
                <a:gd name="connsiteY2" fmla="*/ 324064 h 649680"/>
                <a:gd name="connsiteX3" fmla="*/ 1802037 w 1851296"/>
                <a:gd name="connsiteY3" fmla="*/ 20751 h 649680"/>
                <a:gd name="connsiteX4" fmla="*/ 1851296 w 1851296"/>
                <a:gd name="connsiteY4" fmla="*/ 0 h 649680"/>
                <a:gd name="connsiteX5" fmla="*/ 0 w 1851296"/>
                <a:gd name="connsiteY5" fmla="*/ 23854 h 649680"/>
                <a:gd name="connsiteX6" fmla="*/ 4461 w 1851296"/>
                <a:gd name="connsiteY6" fmla="*/ 649680 h 649680"/>
                <a:gd name="connsiteX0" fmla="*/ 4461 w 1851296"/>
                <a:gd name="connsiteY0" fmla="*/ 649680 h 649680"/>
                <a:gd name="connsiteX1" fmla="*/ 771665 w 1851296"/>
                <a:gd name="connsiteY1" fmla="*/ 524786 h 649680"/>
                <a:gd name="connsiteX2" fmla="*/ 1391672 w 1851296"/>
                <a:gd name="connsiteY2" fmla="*/ 324064 h 649680"/>
                <a:gd name="connsiteX3" fmla="*/ 1851296 w 1851296"/>
                <a:gd name="connsiteY3" fmla="*/ 0 h 649680"/>
                <a:gd name="connsiteX4" fmla="*/ 0 w 1851296"/>
                <a:gd name="connsiteY4" fmla="*/ 23854 h 649680"/>
                <a:gd name="connsiteX5" fmla="*/ 4461 w 1851296"/>
                <a:gd name="connsiteY5" fmla="*/ 649680 h 649680"/>
                <a:gd name="connsiteX0" fmla="*/ 4461 w 1843344"/>
                <a:gd name="connsiteY0" fmla="*/ 625826 h 625826"/>
                <a:gd name="connsiteX1" fmla="*/ 771665 w 1843344"/>
                <a:gd name="connsiteY1" fmla="*/ 500932 h 625826"/>
                <a:gd name="connsiteX2" fmla="*/ 1391672 w 1843344"/>
                <a:gd name="connsiteY2" fmla="*/ 300210 h 625826"/>
                <a:gd name="connsiteX3" fmla="*/ 1843344 w 1843344"/>
                <a:gd name="connsiteY3" fmla="*/ 7952 h 625826"/>
                <a:gd name="connsiteX4" fmla="*/ 0 w 1843344"/>
                <a:gd name="connsiteY4" fmla="*/ 0 h 625826"/>
                <a:gd name="connsiteX5" fmla="*/ 4461 w 1843344"/>
                <a:gd name="connsiteY5" fmla="*/ 625826 h 625826"/>
                <a:gd name="connsiteX0" fmla="*/ 4461 w 1785984"/>
                <a:gd name="connsiteY0" fmla="*/ 625826 h 625826"/>
                <a:gd name="connsiteX1" fmla="*/ 771665 w 1785984"/>
                <a:gd name="connsiteY1" fmla="*/ 500932 h 625826"/>
                <a:gd name="connsiteX2" fmla="*/ 1391672 w 1785984"/>
                <a:gd name="connsiteY2" fmla="*/ 300210 h 625826"/>
                <a:gd name="connsiteX3" fmla="*/ 1785984 w 1785984"/>
                <a:gd name="connsiteY3" fmla="*/ 1204 h 625826"/>
                <a:gd name="connsiteX4" fmla="*/ 0 w 1785984"/>
                <a:gd name="connsiteY4" fmla="*/ 0 h 625826"/>
                <a:gd name="connsiteX5" fmla="*/ 4461 w 1785984"/>
                <a:gd name="connsiteY5" fmla="*/ 625826 h 625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5984" h="625826">
                  <a:moveTo>
                    <a:pt x="4461" y="625826"/>
                  </a:moveTo>
                  <a:lnTo>
                    <a:pt x="771665" y="500932"/>
                  </a:lnTo>
                  <a:lnTo>
                    <a:pt x="1391672" y="300210"/>
                  </a:lnTo>
                  <a:lnTo>
                    <a:pt x="1785984" y="1204"/>
                  </a:lnTo>
                  <a:lnTo>
                    <a:pt x="0" y="0"/>
                  </a:lnTo>
                  <a:lnTo>
                    <a:pt x="4461" y="625826"/>
                  </a:lnTo>
                  <a:close/>
                </a:path>
              </a:pathLst>
            </a:cu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119063" y="1851025"/>
              <a:ext cx="8939212" cy="1935163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39605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5561704" y="720763"/>
                  </a:lnTo>
                  <a:lnTo>
                    <a:pt x="6217920" y="796066"/>
                  </a:lnTo>
                  <a:lnTo>
                    <a:pt x="6798833" y="892885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180341" y="1725816"/>
                  </a:lnTo>
                  <a:lnTo>
                    <a:pt x="8396627" y="1731226"/>
                  </a:lnTo>
                  <a:lnTo>
                    <a:pt x="8552330" y="1344706"/>
                  </a:lnTo>
                  <a:lnTo>
                    <a:pt x="8939605" y="1344706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" name="Oval 4"/>
            <p:cNvSpPr/>
            <p:nvPr/>
          </p:nvSpPr>
          <p:spPr>
            <a:xfrm>
              <a:off x="3243263" y="1754188"/>
              <a:ext cx="204787" cy="2032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" name="Oval 5"/>
            <p:cNvSpPr/>
            <p:nvPr/>
          </p:nvSpPr>
          <p:spPr>
            <a:xfrm>
              <a:off x="4879975" y="1803400"/>
              <a:ext cx="204788" cy="20478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7" name="Oval 6"/>
            <p:cNvSpPr/>
            <p:nvPr/>
          </p:nvSpPr>
          <p:spPr>
            <a:xfrm>
              <a:off x="5600700" y="2465388"/>
              <a:ext cx="204788" cy="20478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7429500" y="3068638"/>
              <a:ext cx="204788" cy="20478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120650" y="2198688"/>
              <a:ext cx="8929688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344863" y="1247775"/>
              <a:ext cx="0" cy="2309813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991100" y="1247775"/>
              <a:ext cx="0" cy="2309813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710238" y="1754188"/>
              <a:ext cx="0" cy="18034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540625" y="2008188"/>
              <a:ext cx="0" cy="15494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1804988" y="3055938"/>
              <a:ext cx="203200" cy="204787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3022" name="TextBox 17"/>
            <p:cNvSpPr txBox="1">
              <a:spLocks noChangeArrowheads="1"/>
            </p:cNvSpPr>
            <p:nvPr/>
          </p:nvSpPr>
          <p:spPr bwMode="auto">
            <a:xfrm>
              <a:off x="2517775" y="874713"/>
              <a:ext cx="165576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</a:t>
              </a:r>
              <a:r>
                <a:rPr lang="nl-NL" sz="1400" dirty="0" err="1" smtClean="0">
                  <a:latin typeface="Calibri" pitchFamily="34" charset="0"/>
                </a:rPr>
                <a:t>river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020050" y="3325813"/>
              <a:ext cx="204788" cy="20320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3024" name="TextBox 19"/>
            <p:cNvSpPr txBox="1">
              <a:spLocks noChangeArrowheads="1"/>
            </p:cNvSpPr>
            <p:nvPr/>
          </p:nvSpPr>
          <p:spPr bwMode="auto">
            <a:xfrm>
              <a:off x="4175125" y="874713"/>
              <a:ext cx="16573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polder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3025" name="TextBox 21"/>
            <p:cNvSpPr txBox="1">
              <a:spLocks noChangeArrowheads="1"/>
            </p:cNvSpPr>
            <p:nvPr/>
          </p:nvSpPr>
          <p:spPr bwMode="auto">
            <a:xfrm>
              <a:off x="4879975" y="1416050"/>
              <a:ext cx="21542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Shoulder</a:t>
              </a:r>
              <a:r>
                <a:rPr lang="nl-NL" sz="1400" dirty="0" smtClean="0">
                  <a:latin typeface="Calibri" pitchFamily="34" charset="0"/>
                </a:rPr>
                <a:t> base </a:t>
              </a:r>
              <a:r>
                <a:rPr lang="nl-NL" sz="1400" dirty="0" err="1" smtClean="0">
                  <a:latin typeface="Calibri" pitchFamily="34" charset="0"/>
                </a:rPr>
                <a:t>inside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3026" name="TextBox 23"/>
            <p:cNvSpPr txBox="1">
              <a:spLocks noChangeArrowheads="1"/>
            </p:cNvSpPr>
            <p:nvPr/>
          </p:nvSpPr>
          <p:spPr bwMode="auto">
            <a:xfrm>
              <a:off x="6723063" y="1704975"/>
              <a:ext cx="16573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dirty="0" smtClean="0">
                  <a:latin typeface="Calibri" pitchFamily="34" charset="0"/>
                </a:rPr>
                <a:t>Dike toe at polder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3351213" y="2459038"/>
              <a:ext cx="247650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992688" y="2632075"/>
              <a:ext cx="247650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716588" y="2838450"/>
              <a:ext cx="246062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7540625" y="3352800"/>
              <a:ext cx="247650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5718175" y="2566988"/>
              <a:ext cx="247650" cy="0"/>
            </a:xfrm>
            <a:prstGeom prst="line">
              <a:avLst/>
            </a:prstGeom>
            <a:ln w="6350">
              <a:solidFill>
                <a:srgbClr val="92D05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540625" y="3162300"/>
              <a:ext cx="247650" cy="0"/>
            </a:xfrm>
            <a:prstGeom prst="line">
              <a:avLst/>
            </a:prstGeom>
            <a:ln w="6350">
              <a:solidFill>
                <a:srgbClr val="92D05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033" name="TextBox 32"/>
            <p:cNvSpPr txBox="1">
              <a:spLocks noChangeArrowheads="1"/>
            </p:cNvSpPr>
            <p:nvPr/>
          </p:nvSpPr>
          <p:spPr bwMode="auto">
            <a:xfrm>
              <a:off x="1906588" y="3213100"/>
              <a:ext cx="279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A</a:t>
              </a:r>
            </a:p>
          </p:txBody>
        </p:sp>
        <p:sp>
          <p:nvSpPr>
            <p:cNvPr id="43034" name="TextBox 33"/>
            <p:cNvSpPr txBox="1">
              <a:spLocks noChangeArrowheads="1"/>
            </p:cNvSpPr>
            <p:nvPr/>
          </p:nvSpPr>
          <p:spPr bwMode="auto">
            <a:xfrm>
              <a:off x="3486150" y="2173288"/>
              <a:ext cx="279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B</a:t>
              </a:r>
            </a:p>
          </p:txBody>
        </p:sp>
        <p:sp>
          <p:nvSpPr>
            <p:cNvPr id="43035" name="TextBox 34"/>
            <p:cNvSpPr txBox="1">
              <a:spLocks noChangeArrowheads="1"/>
            </p:cNvSpPr>
            <p:nvPr/>
          </p:nvSpPr>
          <p:spPr bwMode="auto">
            <a:xfrm>
              <a:off x="5057775" y="2254250"/>
              <a:ext cx="279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C</a:t>
              </a:r>
            </a:p>
          </p:txBody>
        </p:sp>
        <p:sp>
          <p:nvSpPr>
            <p:cNvPr id="43036" name="TextBox 35"/>
            <p:cNvSpPr txBox="1">
              <a:spLocks noChangeArrowheads="1"/>
            </p:cNvSpPr>
            <p:nvPr/>
          </p:nvSpPr>
          <p:spPr bwMode="auto">
            <a:xfrm>
              <a:off x="5864225" y="2551113"/>
              <a:ext cx="2809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D</a:t>
              </a:r>
            </a:p>
          </p:txBody>
        </p:sp>
        <p:sp>
          <p:nvSpPr>
            <p:cNvPr id="43037" name="TextBox 36"/>
            <p:cNvSpPr txBox="1">
              <a:spLocks noChangeArrowheads="1"/>
            </p:cNvSpPr>
            <p:nvPr/>
          </p:nvSpPr>
          <p:spPr bwMode="auto">
            <a:xfrm>
              <a:off x="7632700" y="3106738"/>
              <a:ext cx="279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E</a:t>
              </a:r>
            </a:p>
          </p:txBody>
        </p:sp>
        <p:sp>
          <p:nvSpPr>
            <p:cNvPr id="43038" name="TextBox 37"/>
            <p:cNvSpPr txBox="1">
              <a:spLocks noChangeArrowheads="1"/>
            </p:cNvSpPr>
            <p:nvPr/>
          </p:nvSpPr>
          <p:spPr bwMode="auto">
            <a:xfrm>
              <a:off x="7981950" y="3471863"/>
              <a:ext cx="279400" cy="30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F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>
              <a:off x="3513138" y="2198688"/>
              <a:ext cx="0" cy="26670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5092700" y="2198688"/>
              <a:ext cx="0" cy="417512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5880100" y="2570163"/>
              <a:ext cx="0" cy="268287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7661275" y="3165475"/>
              <a:ext cx="3175" cy="185738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Freeform 49"/>
            <p:cNvSpPr/>
            <p:nvPr/>
          </p:nvSpPr>
          <p:spPr>
            <a:xfrm>
              <a:off x="1906588" y="2457450"/>
              <a:ext cx="6208712" cy="965200"/>
            </a:xfrm>
            <a:custGeom>
              <a:avLst/>
              <a:gdLst>
                <a:gd name="connsiteX0" fmla="*/ 0 w 5111750"/>
                <a:gd name="connsiteY0" fmla="*/ 0 h 1225550"/>
                <a:gd name="connsiteX1" fmla="*/ 342900 w 5111750"/>
                <a:gd name="connsiteY1" fmla="*/ 260350 h 1225550"/>
                <a:gd name="connsiteX2" fmla="*/ 1987550 w 5111750"/>
                <a:gd name="connsiteY2" fmla="*/ 431800 h 1225550"/>
                <a:gd name="connsiteX3" fmla="*/ 2705100 w 5111750"/>
                <a:gd name="connsiteY3" fmla="*/ 641350 h 1225550"/>
                <a:gd name="connsiteX4" fmla="*/ 4540250 w 5111750"/>
                <a:gd name="connsiteY4" fmla="*/ 1155700 h 1225550"/>
                <a:gd name="connsiteX5" fmla="*/ 5111750 w 5111750"/>
                <a:gd name="connsiteY5" fmla="*/ 1225550 h 1225550"/>
                <a:gd name="connsiteX0" fmla="*/ 0 w 6209030"/>
                <a:gd name="connsiteY0" fmla="*/ 705256 h 965200"/>
                <a:gd name="connsiteX1" fmla="*/ 1440180 w 6209030"/>
                <a:gd name="connsiteY1" fmla="*/ 0 h 965200"/>
                <a:gd name="connsiteX2" fmla="*/ 3084830 w 6209030"/>
                <a:gd name="connsiteY2" fmla="*/ 171450 h 965200"/>
                <a:gd name="connsiteX3" fmla="*/ 3802380 w 6209030"/>
                <a:gd name="connsiteY3" fmla="*/ 381000 h 965200"/>
                <a:gd name="connsiteX4" fmla="*/ 5637530 w 6209030"/>
                <a:gd name="connsiteY4" fmla="*/ 895350 h 965200"/>
                <a:gd name="connsiteX5" fmla="*/ 6209030 w 6209030"/>
                <a:gd name="connsiteY5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09030" h="965200">
                  <a:moveTo>
                    <a:pt x="0" y="705256"/>
                  </a:moveTo>
                  <a:lnTo>
                    <a:pt x="1440180" y="0"/>
                  </a:lnTo>
                  <a:lnTo>
                    <a:pt x="3084830" y="171450"/>
                  </a:lnTo>
                  <a:lnTo>
                    <a:pt x="3802380" y="381000"/>
                  </a:lnTo>
                  <a:lnTo>
                    <a:pt x="5637530" y="895350"/>
                  </a:lnTo>
                  <a:lnTo>
                    <a:pt x="6209030" y="965200"/>
                  </a:lnTo>
                </a:path>
              </a:pathLst>
            </a:cu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54" name="Straight Connector 53"/>
            <p:cNvCxnSpPr>
              <a:stCxn id="50" idx="5"/>
            </p:cNvCxnSpPr>
            <p:nvPr/>
          </p:nvCxnSpPr>
          <p:spPr>
            <a:xfrm>
              <a:off x="8115300" y="3422650"/>
              <a:ext cx="935038" cy="4763"/>
            </a:xfrm>
            <a:prstGeom prst="lin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43045" name="TextBox 54"/>
            <p:cNvSpPr txBox="1">
              <a:spLocks noChangeArrowheads="1"/>
            </p:cNvSpPr>
            <p:nvPr/>
          </p:nvSpPr>
          <p:spPr bwMode="auto">
            <a:xfrm>
              <a:off x="260350" y="1799792"/>
              <a:ext cx="22574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 smtClean="0">
                  <a:latin typeface="Calibri" pitchFamily="34" charset="0"/>
                </a:rPr>
                <a:t>River level high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3046" name="TextBox 55"/>
            <p:cNvSpPr txBox="1">
              <a:spLocks noChangeArrowheads="1"/>
            </p:cNvSpPr>
            <p:nvPr/>
          </p:nvSpPr>
          <p:spPr bwMode="auto">
            <a:xfrm>
              <a:off x="7912100" y="2725738"/>
              <a:ext cx="11557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nl-NL" sz="1400" dirty="0" smtClean="0">
                  <a:latin typeface="Calibri" pitchFamily="34" charset="0"/>
                </a:rPr>
                <a:t>Polderlevel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57" name="Straight Arrow Connector 56"/>
            <p:cNvCxnSpPr>
              <a:stCxn id="43046" idx="2"/>
            </p:cNvCxnSpPr>
            <p:nvPr/>
          </p:nvCxnSpPr>
          <p:spPr>
            <a:xfrm flipH="1">
              <a:off x="8380414" y="3033515"/>
              <a:ext cx="109536" cy="381198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3048" name="TextBox 41"/>
            <p:cNvSpPr txBox="1">
              <a:spLocks noChangeArrowheads="1"/>
            </p:cNvSpPr>
            <p:nvPr/>
          </p:nvSpPr>
          <p:spPr bwMode="auto">
            <a:xfrm>
              <a:off x="119063" y="2689225"/>
              <a:ext cx="225583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 dirty="0" err="1" smtClean="0">
                  <a:latin typeface="Calibri" pitchFamily="34" charset="0"/>
                </a:rPr>
                <a:t>Considered</a:t>
              </a:r>
              <a:r>
                <a:rPr lang="nl-NL" sz="1400" dirty="0" smtClean="0">
                  <a:latin typeface="Calibri" pitchFamily="34" charset="0"/>
                </a:rPr>
                <a:t> waterlevel</a:t>
              </a:r>
              <a:endParaRPr lang="nl-NL" sz="14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9063" y="841374"/>
            <a:ext cx="8948737" cy="2911476"/>
            <a:chOff x="119063" y="874712"/>
            <a:chExt cx="8948737" cy="2911476"/>
          </a:xfrm>
        </p:grpSpPr>
        <p:sp>
          <p:nvSpPr>
            <p:cNvPr id="4" name="Freeform 3"/>
            <p:cNvSpPr/>
            <p:nvPr/>
          </p:nvSpPr>
          <p:spPr>
            <a:xfrm>
              <a:off x="8121650" y="3425825"/>
              <a:ext cx="455613" cy="161925"/>
            </a:xfrm>
            <a:custGeom>
              <a:avLst/>
              <a:gdLst>
                <a:gd name="connsiteX0" fmla="*/ 0 w 690049"/>
                <a:gd name="connsiteY0" fmla="*/ 0 h 183560"/>
                <a:gd name="connsiteX1" fmla="*/ 690049 w 690049"/>
                <a:gd name="connsiteY1" fmla="*/ 0 h 183560"/>
                <a:gd name="connsiteX2" fmla="*/ 608467 w 690049"/>
                <a:gd name="connsiteY2" fmla="*/ 183560 h 183560"/>
                <a:gd name="connsiteX3" fmla="*/ 210754 w 690049"/>
                <a:gd name="connsiteY3" fmla="*/ 169963 h 183560"/>
                <a:gd name="connsiteX4" fmla="*/ 0 w 690049"/>
                <a:gd name="connsiteY4" fmla="*/ 0 h 183560"/>
                <a:gd name="connsiteX0" fmla="*/ 0 w 497544"/>
                <a:gd name="connsiteY0" fmla="*/ 0 h 183560"/>
                <a:gd name="connsiteX1" fmla="*/ 497544 w 497544"/>
                <a:gd name="connsiteY1" fmla="*/ 0 h 183560"/>
                <a:gd name="connsiteX2" fmla="*/ 415962 w 497544"/>
                <a:gd name="connsiteY2" fmla="*/ 183560 h 183560"/>
                <a:gd name="connsiteX3" fmla="*/ 18249 w 497544"/>
                <a:gd name="connsiteY3" fmla="*/ 169963 h 183560"/>
                <a:gd name="connsiteX4" fmla="*/ 0 w 497544"/>
                <a:gd name="connsiteY4" fmla="*/ 0 h 183560"/>
                <a:gd name="connsiteX0" fmla="*/ 0 w 433376"/>
                <a:gd name="connsiteY0" fmla="*/ 0 h 183560"/>
                <a:gd name="connsiteX1" fmla="*/ 433376 w 433376"/>
                <a:gd name="connsiteY1" fmla="*/ 0 h 183560"/>
                <a:gd name="connsiteX2" fmla="*/ 415962 w 433376"/>
                <a:gd name="connsiteY2" fmla="*/ 183560 h 183560"/>
                <a:gd name="connsiteX3" fmla="*/ 18249 w 433376"/>
                <a:gd name="connsiteY3" fmla="*/ 169963 h 183560"/>
                <a:gd name="connsiteX4" fmla="*/ 0 w 433376"/>
                <a:gd name="connsiteY4" fmla="*/ 0 h 183560"/>
                <a:gd name="connsiteX0" fmla="*/ 0 w 433376"/>
                <a:gd name="connsiteY0" fmla="*/ 0 h 183560"/>
                <a:gd name="connsiteX1" fmla="*/ 433376 w 433376"/>
                <a:gd name="connsiteY1" fmla="*/ 0 h 183560"/>
                <a:gd name="connsiteX2" fmla="*/ 415962 w 433376"/>
                <a:gd name="connsiteY2" fmla="*/ 183560 h 183560"/>
                <a:gd name="connsiteX3" fmla="*/ 167975 w 433376"/>
                <a:gd name="connsiteY3" fmla="*/ 159268 h 183560"/>
                <a:gd name="connsiteX4" fmla="*/ 0 w 433376"/>
                <a:gd name="connsiteY4" fmla="*/ 0 h 183560"/>
                <a:gd name="connsiteX0" fmla="*/ 0 w 433376"/>
                <a:gd name="connsiteY0" fmla="*/ 0 h 162170"/>
                <a:gd name="connsiteX1" fmla="*/ 433376 w 433376"/>
                <a:gd name="connsiteY1" fmla="*/ 0 h 162170"/>
                <a:gd name="connsiteX2" fmla="*/ 367836 w 433376"/>
                <a:gd name="connsiteY2" fmla="*/ 162170 h 162170"/>
                <a:gd name="connsiteX3" fmla="*/ 167975 w 433376"/>
                <a:gd name="connsiteY3" fmla="*/ 159268 h 162170"/>
                <a:gd name="connsiteX4" fmla="*/ 0 w 433376"/>
                <a:gd name="connsiteY4" fmla="*/ 0 h 162170"/>
                <a:gd name="connsiteX0" fmla="*/ 0 w 454766"/>
                <a:gd name="connsiteY0" fmla="*/ 0 h 162170"/>
                <a:gd name="connsiteX1" fmla="*/ 454766 w 454766"/>
                <a:gd name="connsiteY1" fmla="*/ 0 h 162170"/>
                <a:gd name="connsiteX2" fmla="*/ 389226 w 454766"/>
                <a:gd name="connsiteY2" fmla="*/ 162170 h 162170"/>
                <a:gd name="connsiteX3" fmla="*/ 189365 w 454766"/>
                <a:gd name="connsiteY3" fmla="*/ 159268 h 162170"/>
                <a:gd name="connsiteX4" fmla="*/ 0 w 454766"/>
                <a:gd name="connsiteY4" fmla="*/ 0 h 16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766" h="162170">
                  <a:moveTo>
                    <a:pt x="0" y="0"/>
                  </a:moveTo>
                  <a:lnTo>
                    <a:pt x="454766" y="0"/>
                  </a:lnTo>
                  <a:lnTo>
                    <a:pt x="389226" y="162170"/>
                  </a:lnTo>
                  <a:lnTo>
                    <a:pt x="189365" y="15926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" name="Freeform 2"/>
            <p:cNvSpPr/>
            <p:nvPr/>
          </p:nvSpPr>
          <p:spPr>
            <a:xfrm>
              <a:off x="120650" y="2193925"/>
              <a:ext cx="2876550" cy="1589088"/>
            </a:xfrm>
            <a:custGeom>
              <a:avLst/>
              <a:gdLst>
                <a:gd name="connsiteX0" fmla="*/ 4461 w 2877015"/>
                <a:gd name="connsiteY0" fmla="*/ 1587934 h 1587934"/>
                <a:gd name="connsiteX1" fmla="*/ 771665 w 2877015"/>
                <a:gd name="connsiteY1" fmla="*/ 1463040 h 1587934"/>
                <a:gd name="connsiteX2" fmla="*/ 1391672 w 2877015"/>
                <a:gd name="connsiteY2" fmla="*/ 1262318 h 1587934"/>
                <a:gd name="connsiteX3" fmla="*/ 1802037 w 2877015"/>
                <a:gd name="connsiteY3" fmla="*/ 959005 h 1587934"/>
                <a:gd name="connsiteX4" fmla="*/ 2341756 w 2877015"/>
                <a:gd name="connsiteY4" fmla="*/ 512956 h 1587934"/>
                <a:gd name="connsiteX5" fmla="*/ 2877015 w 2877015"/>
                <a:gd name="connsiteY5" fmla="*/ 0 h 1587934"/>
                <a:gd name="connsiteX6" fmla="*/ 0 w 2877015"/>
                <a:gd name="connsiteY6" fmla="*/ 0 h 1587934"/>
                <a:gd name="connsiteX7" fmla="*/ 4461 w 2877015"/>
                <a:gd name="connsiteY7" fmla="*/ 1587934 h 158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77015" h="1587934">
                  <a:moveTo>
                    <a:pt x="4461" y="1587934"/>
                  </a:moveTo>
                  <a:lnTo>
                    <a:pt x="771665" y="1463040"/>
                  </a:lnTo>
                  <a:lnTo>
                    <a:pt x="1391672" y="1262318"/>
                  </a:lnTo>
                  <a:lnTo>
                    <a:pt x="1802037" y="959005"/>
                  </a:lnTo>
                  <a:lnTo>
                    <a:pt x="2341756" y="512956"/>
                  </a:lnTo>
                  <a:lnTo>
                    <a:pt x="2877015" y="0"/>
                  </a:lnTo>
                  <a:lnTo>
                    <a:pt x="0" y="0"/>
                  </a:lnTo>
                  <a:lnTo>
                    <a:pt x="4461" y="1587934"/>
                  </a:lnTo>
                  <a:close/>
                </a:path>
              </a:pathLst>
            </a:cu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119063" y="1851025"/>
              <a:ext cx="8939212" cy="1935163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39605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5561704" y="720763"/>
                  </a:lnTo>
                  <a:lnTo>
                    <a:pt x="6217920" y="796066"/>
                  </a:lnTo>
                  <a:lnTo>
                    <a:pt x="6798833" y="892885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180341" y="1725816"/>
                  </a:lnTo>
                  <a:lnTo>
                    <a:pt x="8396627" y="1731226"/>
                  </a:lnTo>
                  <a:lnTo>
                    <a:pt x="8552330" y="1344706"/>
                  </a:lnTo>
                  <a:lnTo>
                    <a:pt x="8939605" y="1344706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" name="Oval 4"/>
            <p:cNvSpPr/>
            <p:nvPr/>
          </p:nvSpPr>
          <p:spPr>
            <a:xfrm>
              <a:off x="3243263" y="1754188"/>
              <a:ext cx="204787" cy="2032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" name="Oval 5"/>
            <p:cNvSpPr/>
            <p:nvPr/>
          </p:nvSpPr>
          <p:spPr>
            <a:xfrm>
              <a:off x="4879975" y="1803400"/>
              <a:ext cx="204788" cy="20478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7" name="Oval 6"/>
            <p:cNvSpPr/>
            <p:nvPr/>
          </p:nvSpPr>
          <p:spPr>
            <a:xfrm>
              <a:off x="5600700" y="2465388"/>
              <a:ext cx="204788" cy="20478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7429500" y="3068638"/>
              <a:ext cx="204788" cy="20478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990850" y="2198688"/>
              <a:ext cx="6059488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endCxn id="5" idx="0"/>
            </p:cNvCxnSpPr>
            <p:nvPr/>
          </p:nvCxnSpPr>
          <p:spPr>
            <a:xfrm>
              <a:off x="3344863" y="1247775"/>
              <a:ext cx="0" cy="506413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endCxn id="6" idx="0"/>
            </p:cNvCxnSpPr>
            <p:nvPr/>
          </p:nvCxnSpPr>
          <p:spPr>
            <a:xfrm flipH="1">
              <a:off x="4983163" y="1247775"/>
              <a:ext cx="7937" cy="55562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7" idx="0"/>
            </p:cNvCxnSpPr>
            <p:nvPr/>
          </p:nvCxnSpPr>
          <p:spPr>
            <a:xfrm flipH="1">
              <a:off x="5703888" y="1754188"/>
              <a:ext cx="6350" cy="7112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endCxn id="8" idx="0"/>
            </p:cNvCxnSpPr>
            <p:nvPr/>
          </p:nvCxnSpPr>
          <p:spPr>
            <a:xfrm flipH="1">
              <a:off x="7532688" y="2008188"/>
              <a:ext cx="7937" cy="106045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2895600" y="2092325"/>
              <a:ext cx="204788" cy="20478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5070" name="TextBox 17"/>
            <p:cNvSpPr txBox="1">
              <a:spLocks noChangeArrowheads="1"/>
            </p:cNvSpPr>
            <p:nvPr/>
          </p:nvSpPr>
          <p:spPr bwMode="auto">
            <a:xfrm>
              <a:off x="2313781" y="874712"/>
              <a:ext cx="165576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dirty="0" smtClean="0">
                  <a:latin typeface="Calibri" pitchFamily="34" charset="0"/>
                </a:rPr>
                <a:t>Dike top at river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020050" y="3325813"/>
              <a:ext cx="204788" cy="20320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5072" name="TextBox 19"/>
            <p:cNvSpPr txBox="1">
              <a:spLocks noChangeArrowheads="1"/>
            </p:cNvSpPr>
            <p:nvPr/>
          </p:nvSpPr>
          <p:spPr bwMode="auto">
            <a:xfrm>
              <a:off x="4175125" y="874713"/>
              <a:ext cx="16573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polder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5073" name="TextBox 21"/>
            <p:cNvSpPr txBox="1">
              <a:spLocks noChangeArrowheads="1"/>
            </p:cNvSpPr>
            <p:nvPr/>
          </p:nvSpPr>
          <p:spPr bwMode="auto">
            <a:xfrm>
              <a:off x="4879975" y="1416050"/>
              <a:ext cx="21542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Shoulder</a:t>
              </a:r>
              <a:r>
                <a:rPr lang="nl-NL" sz="1400" dirty="0" smtClean="0">
                  <a:latin typeface="Calibri" pitchFamily="34" charset="0"/>
                </a:rPr>
                <a:t> base </a:t>
              </a:r>
              <a:r>
                <a:rPr lang="nl-NL" sz="1400" dirty="0" err="1" smtClean="0">
                  <a:latin typeface="Calibri" pitchFamily="34" charset="0"/>
                </a:rPr>
                <a:t>inside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5074" name="TextBox 23"/>
            <p:cNvSpPr txBox="1">
              <a:spLocks noChangeArrowheads="1"/>
            </p:cNvSpPr>
            <p:nvPr/>
          </p:nvSpPr>
          <p:spPr bwMode="auto">
            <a:xfrm>
              <a:off x="6723063" y="1704975"/>
              <a:ext cx="16573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toe at polder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7540625" y="3352800"/>
              <a:ext cx="247650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540625" y="3162300"/>
              <a:ext cx="247650" cy="0"/>
            </a:xfrm>
            <a:prstGeom prst="line">
              <a:avLst/>
            </a:prstGeom>
            <a:ln w="6350">
              <a:solidFill>
                <a:srgbClr val="92D05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077" name="TextBox 32"/>
            <p:cNvSpPr txBox="1">
              <a:spLocks noChangeArrowheads="1"/>
            </p:cNvSpPr>
            <p:nvPr/>
          </p:nvSpPr>
          <p:spPr bwMode="auto">
            <a:xfrm>
              <a:off x="2860675" y="2247900"/>
              <a:ext cx="2809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A</a:t>
              </a:r>
            </a:p>
          </p:txBody>
        </p:sp>
        <p:sp>
          <p:nvSpPr>
            <p:cNvPr id="45078" name="TextBox 36"/>
            <p:cNvSpPr txBox="1">
              <a:spLocks noChangeArrowheads="1"/>
            </p:cNvSpPr>
            <p:nvPr/>
          </p:nvSpPr>
          <p:spPr bwMode="auto">
            <a:xfrm>
              <a:off x="7632700" y="3106738"/>
              <a:ext cx="279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E</a:t>
              </a:r>
            </a:p>
          </p:txBody>
        </p:sp>
        <p:sp>
          <p:nvSpPr>
            <p:cNvPr id="45079" name="TextBox 37"/>
            <p:cNvSpPr txBox="1">
              <a:spLocks noChangeArrowheads="1"/>
            </p:cNvSpPr>
            <p:nvPr/>
          </p:nvSpPr>
          <p:spPr bwMode="auto">
            <a:xfrm>
              <a:off x="7981950" y="3471863"/>
              <a:ext cx="279400" cy="30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b="1">
                  <a:latin typeface="Calibri" pitchFamily="34" charset="0"/>
                </a:rPr>
                <a:t>F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7661275" y="3165475"/>
              <a:ext cx="3175" cy="185738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9" idx="2"/>
            </p:cNvCxnSpPr>
            <p:nvPr/>
          </p:nvCxnSpPr>
          <p:spPr>
            <a:xfrm flipV="1">
              <a:off x="8020050" y="3427413"/>
              <a:ext cx="1030288" cy="0"/>
            </a:xfrm>
            <a:prstGeom prst="lin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45082" name="TextBox 54"/>
            <p:cNvSpPr txBox="1">
              <a:spLocks noChangeArrowheads="1"/>
            </p:cNvSpPr>
            <p:nvPr/>
          </p:nvSpPr>
          <p:spPr bwMode="auto">
            <a:xfrm>
              <a:off x="120650" y="1927225"/>
              <a:ext cx="165576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 dirty="0" smtClean="0">
                  <a:latin typeface="Calibri" pitchFamily="34" charset="0"/>
                </a:rPr>
                <a:t>River level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5083" name="TextBox 55"/>
            <p:cNvSpPr txBox="1">
              <a:spLocks noChangeArrowheads="1"/>
            </p:cNvSpPr>
            <p:nvPr/>
          </p:nvSpPr>
          <p:spPr bwMode="auto">
            <a:xfrm>
              <a:off x="8085138" y="2725738"/>
              <a:ext cx="98266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nl-NL" sz="1400" dirty="0" smtClean="0">
                  <a:latin typeface="Calibri" pitchFamily="34" charset="0"/>
                </a:rPr>
                <a:t>Polder level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57" name="Straight Arrow Connector 56"/>
            <p:cNvCxnSpPr>
              <a:stCxn id="45083" idx="2"/>
            </p:cNvCxnSpPr>
            <p:nvPr/>
          </p:nvCxnSpPr>
          <p:spPr>
            <a:xfrm flipH="1">
              <a:off x="8380413" y="3248958"/>
              <a:ext cx="196056" cy="165755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2984500" y="2195513"/>
              <a:ext cx="4556125" cy="1155700"/>
            </a:xfrm>
            <a:custGeom>
              <a:avLst/>
              <a:gdLst>
                <a:gd name="connsiteX0" fmla="*/ 0 w 4556928"/>
                <a:gd name="connsiteY0" fmla="*/ 0 h 1155560"/>
                <a:gd name="connsiteX1" fmla="*/ 4556928 w 4556928"/>
                <a:gd name="connsiteY1" fmla="*/ 1155560 h 11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6928" h="1155560">
                  <a:moveTo>
                    <a:pt x="0" y="0"/>
                  </a:moveTo>
                  <a:lnTo>
                    <a:pt x="4556928" y="1155560"/>
                  </a:lnTo>
                </a:path>
              </a:pathLst>
            </a:cu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52" name="Straight Connector 51"/>
            <p:cNvCxnSpPr>
              <a:endCxn id="19" idx="2"/>
            </p:cNvCxnSpPr>
            <p:nvPr/>
          </p:nvCxnSpPr>
          <p:spPr>
            <a:xfrm>
              <a:off x="7540625" y="3351213"/>
              <a:ext cx="479425" cy="76200"/>
            </a:xfrm>
            <a:prstGeom prst="lin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7475" y="752475"/>
            <a:ext cx="9015413" cy="5886450"/>
            <a:chOff x="117475" y="752475"/>
            <a:chExt cx="9015413" cy="5886450"/>
          </a:xfrm>
        </p:grpSpPr>
        <p:sp>
          <p:nvSpPr>
            <p:cNvPr id="3" name="Freeform 2"/>
            <p:cNvSpPr/>
            <p:nvPr/>
          </p:nvSpPr>
          <p:spPr>
            <a:xfrm>
              <a:off x="176212" y="1844480"/>
              <a:ext cx="8918575" cy="2373312"/>
            </a:xfrm>
            <a:custGeom>
              <a:avLst/>
              <a:gdLst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10274 w 8917969"/>
                <a:gd name="connsiteY23" fmla="*/ 2373331 h 2373331"/>
                <a:gd name="connsiteX24" fmla="*/ 0 w 8917969"/>
                <a:gd name="connsiteY24" fmla="*/ 1941816 h 237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17969" h="2373331">
                  <a:moveTo>
                    <a:pt x="0" y="1941816"/>
                  </a:moveTo>
                  <a:lnTo>
                    <a:pt x="308225" y="1890445"/>
                  </a:lnTo>
                  <a:lnTo>
                    <a:pt x="739739" y="1808252"/>
                  </a:lnTo>
                  <a:lnTo>
                    <a:pt x="1345915" y="1633591"/>
                  </a:lnTo>
                  <a:lnTo>
                    <a:pt x="1602769" y="1448656"/>
                  </a:lnTo>
                  <a:lnTo>
                    <a:pt x="1941816" y="1181528"/>
                  </a:lnTo>
                  <a:lnTo>
                    <a:pt x="2270589" y="924674"/>
                  </a:lnTo>
                  <a:lnTo>
                    <a:pt x="2465798" y="739740"/>
                  </a:lnTo>
                  <a:lnTo>
                    <a:pt x="2753474" y="482886"/>
                  </a:lnTo>
                  <a:lnTo>
                    <a:pt x="3154166" y="30823"/>
                  </a:lnTo>
                  <a:lnTo>
                    <a:pt x="3678148" y="0"/>
                  </a:lnTo>
                  <a:lnTo>
                    <a:pt x="4078840" y="20549"/>
                  </a:lnTo>
                  <a:lnTo>
                    <a:pt x="4880225" y="61645"/>
                  </a:lnTo>
                  <a:lnTo>
                    <a:pt x="5558319" y="729465"/>
                  </a:lnTo>
                  <a:lnTo>
                    <a:pt x="6195317" y="791110"/>
                  </a:lnTo>
                  <a:lnTo>
                    <a:pt x="6791218" y="904126"/>
                  </a:lnTo>
                  <a:lnTo>
                    <a:pt x="7376845" y="1304818"/>
                  </a:lnTo>
                  <a:lnTo>
                    <a:pt x="7695344" y="1315092"/>
                  </a:lnTo>
                  <a:lnTo>
                    <a:pt x="8167955" y="1736333"/>
                  </a:lnTo>
                  <a:lnTo>
                    <a:pt x="8383712" y="1736333"/>
                  </a:lnTo>
                  <a:lnTo>
                    <a:pt x="8548099" y="1345915"/>
                  </a:lnTo>
                  <a:lnTo>
                    <a:pt x="8917969" y="1345915"/>
                  </a:lnTo>
                  <a:lnTo>
                    <a:pt x="8917969" y="2373331"/>
                  </a:lnTo>
                  <a:lnTo>
                    <a:pt x="10274" y="2373331"/>
                  </a:lnTo>
                  <a:lnTo>
                    <a:pt x="0" y="194181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119063" y="1851025"/>
              <a:ext cx="8939212" cy="1935163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39605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5561704" y="720763"/>
                  </a:lnTo>
                  <a:lnTo>
                    <a:pt x="6217920" y="796066"/>
                  </a:lnTo>
                  <a:lnTo>
                    <a:pt x="6798833" y="892885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180341" y="1725816"/>
                  </a:lnTo>
                  <a:lnTo>
                    <a:pt x="8396627" y="1731226"/>
                  </a:lnTo>
                  <a:lnTo>
                    <a:pt x="8552330" y="1344706"/>
                  </a:lnTo>
                  <a:lnTo>
                    <a:pt x="8939605" y="1344706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17475" y="5219700"/>
              <a:ext cx="8916988" cy="13620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7108" name="TextBox 6"/>
            <p:cNvSpPr txBox="1">
              <a:spLocks noChangeArrowheads="1"/>
            </p:cNvSpPr>
            <p:nvPr/>
          </p:nvSpPr>
          <p:spPr bwMode="auto">
            <a:xfrm>
              <a:off x="139700" y="5821363"/>
              <a:ext cx="280511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 dirty="0" smtClean="0">
                  <a:latin typeface="Calibri" pitchFamily="34" charset="0"/>
                </a:rPr>
                <a:t>First </a:t>
              </a:r>
              <a:r>
                <a:rPr lang="nl-NL" sz="1400" dirty="0" err="1" smtClean="0">
                  <a:latin typeface="Calibri" pitchFamily="34" charset="0"/>
                </a:rPr>
                <a:t>Aquifer</a:t>
              </a:r>
              <a:r>
                <a:rPr lang="nl-NL" sz="1400" dirty="0" smtClean="0">
                  <a:latin typeface="Calibri" pitchFamily="34" charset="0"/>
                </a:rPr>
                <a:t> (PL3</a:t>
              </a:r>
              <a:r>
                <a:rPr lang="nl-NL" sz="1400" dirty="0">
                  <a:latin typeface="Calibri" pitchFamily="34" charset="0"/>
                </a:rPr>
                <a:t>)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39700" y="4222750"/>
              <a:ext cx="8909050" cy="159861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33350" y="5572125"/>
              <a:ext cx="8909050" cy="24288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7111" name="TextBox 9"/>
            <p:cNvSpPr txBox="1">
              <a:spLocks noChangeArrowheads="1"/>
            </p:cNvSpPr>
            <p:nvPr/>
          </p:nvSpPr>
          <p:spPr bwMode="auto">
            <a:xfrm>
              <a:off x="142875" y="5535613"/>
              <a:ext cx="280511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 dirty="0" err="1" smtClean="0">
                  <a:latin typeface="Calibri" pitchFamily="34" charset="0"/>
                </a:rPr>
                <a:t>Penetration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layer</a:t>
              </a:r>
              <a:r>
                <a:rPr lang="nl-NL" sz="1400" dirty="0" smtClean="0">
                  <a:latin typeface="Calibri" pitchFamily="34" charset="0"/>
                </a:rPr>
                <a:t>(PL2</a:t>
              </a:r>
              <a:r>
                <a:rPr lang="nl-NL" sz="1400" dirty="0">
                  <a:latin typeface="Calibri" pitchFamily="34" charset="0"/>
                </a:rPr>
                <a:t>)</a:t>
              </a:r>
            </a:p>
          </p:txBody>
        </p:sp>
        <p:sp>
          <p:nvSpPr>
            <p:cNvPr id="13" name="Freeform 12"/>
            <p:cNvSpPr/>
            <p:nvPr/>
          </p:nvSpPr>
          <p:spPr>
            <a:xfrm>
              <a:off x="138113" y="2286000"/>
              <a:ext cx="8899525" cy="957263"/>
            </a:xfrm>
            <a:custGeom>
              <a:avLst/>
              <a:gdLst>
                <a:gd name="connsiteX0" fmla="*/ 0 w 8899451"/>
                <a:gd name="connsiteY0" fmla="*/ 0 h 988828"/>
                <a:gd name="connsiteX1" fmla="*/ 2796363 w 8899451"/>
                <a:gd name="connsiteY1" fmla="*/ 31898 h 988828"/>
                <a:gd name="connsiteX2" fmla="*/ 3125972 w 8899451"/>
                <a:gd name="connsiteY2" fmla="*/ 212651 h 988828"/>
                <a:gd name="connsiteX3" fmla="*/ 4869712 w 8899451"/>
                <a:gd name="connsiteY3" fmla="*/ 499731 h 988828"/>
                <a:gd name="connsiteX4" fmla="*/ 5539563 w 8899451"/>
                <a:gd name="connsiteY4" fmla="*/ 648586 h 988828"/>
                <a:gd name="connsiteX5" fmla="*/ 7378996 w 8899451"/>
                <a:gd name="connsiteY5" fmla="*/ 988828 h 988828"/>
                <a:gd name="connsiteX6" fmla="*/ 8899451 w 8899451"/>
                <a:gd name="connsiteY6" fmla="*/ 988828 h 988828"/>
                <a:gd name="connsiteX0" fmla="*/ 0 w 8899451"/>
                <a:gd name="connsiteY0" fmla="*/ 0 h 956931"/>
                <a:gd name="connsiteX1" fmla="*/ 2796363 w 8899451"/>
                <a:gd name="connsiteY1" fmla="*/ 1 h 956931"/>
                <a:gd name="connsiteX2" fmla="*/ 3125972 w 8899451"/>
                <a:gd name="connsiteY2" fmla="*/ 180754 h 956931"/>
                <a:gd name="connsiteX3" fmla="*/ 4869712 w 8899451"/>
                <a:gd name="connsiteY3" fmla="*/ 467834 h 956931"/>
                <a:gd name="connsiteX4" fmla="*/ 5539563 w 8899451"/>
                <a:gd name="connsiteY4" fmla="*/ 616689 h 956931"/>
                <a:gd name="connsiteX5" fmla="*/ 7378996 w 8899451"/>
                <a:gd name="connsiteY5" fmla="*/ 956931 h 956931"/>
                <a:gd name="connsiteX6" fmla="*/ 8899451 w 8899451"/>
                <a:gd name="connsiteY6" fmla="*/ 956931 h 956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99451" h="956931">
                  <a:moveTo>
                    <a:pt x="0" y="0"/>
                  </a:moveTo>
                  <a:lnTo>
                    <a:pt x="2796363" y="1"/>
                  </a:lnTo>
                  <a:lnTo>
                    <a:pt x="3125972" y="180754"/>
                  </a:lnTo>
                  <a:lnTo>
                    <a:pt x="4869712" y="467834"/>
                  </a:lnTo>
                  <a:lnTo>
                    <a:pt x="5539563" y="616689"/>
                  </a:lnTo>
                  <a:lnTo>
                    <a:pt x="7378996" y="956931"/>
                  </a:lnTo>
                  <a:lnTo>
                    <a:pt x="8899451" y="956931"/>
                  </a:lnTo>
                </a:path>
              </a:pathLst>
            </a:custGeom>
            <a:noFill/>
            <a:ln w="28575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7113" name="TextBox 13"/>
            <p:cNvSpPr txBox="1">
              <a:spLocks noChangeArrowheads="1"/>
            </p:cNvSpPr>
            <p:nvPr/>
          </p:nvSpPr>
          <p:spPr bwMode="auto">
            <a:xfrm>
              <a:off x="8147050" y="3200400"/>
              <a:ext cx="4826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Calibri" pitchFamily="34" charset="0"/>
                </a:rPr>
                <a:t>PL1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53988" y="2286000"/>
              <a:ext cx="8883650" cy="635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115" name="TextBox 16"/>
            <p:cNvSpPr txBox="1">
              <a:spLocks noChangeArrowheads="1"/>
            </p:cNvSpPr>
            <p:nvPr/>
          </p:nvSpPr>
          <p:spPr bwMode="auto">
            <a:xfrm>
              <a:off x="8150225" y="2032000"/>
              <a:ext cx="4826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Calibri" pitchFamily="34" charset="0"/>
                </a:rPr>
                <a:t>PL3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146050" y="3097213"/>
              <a:ext cx="8883650" cy="635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117" name="TextBox 18"/>
            <p:cNvSpPr txBox="1">
              <a:spLocks noChangeArrowheads="1"/>
            </p:cNvSpPr>
            <p:nvPr/>
          </p:nvSpPr>
          <p:spPr bwMode="auto">
            <a:xfrm>
              <a:off x="8147050" y="2838450"/>
              <a:ext cx="482600" cy="30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Calibri" pitchFamily="34" charset="0"/>
                </a:rPr>
                <a:t>PL2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4135438" y="1106488"/>
              <a:ext cx="0" cy="5532437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135438" y="2611438"/>
              <a:ext cx="1011237" cy="1611312"/>
            </a:xfrm>
            <a:prstGeom prst="line">
              <a:avLst/>
            </a:prstGeom>
            <a:noFill/>
            <a:ln w="2857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135438" y="3097213"/>
              <a:ext cx="1550987" cy="247491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4135438" y="2286000"/>
              <a:ext cx="2212975" cy="3529013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reeform 31"/>
            <p:cNvSpPr/>
            <p:nvPr/>
          </p:nvSpPr>
          <p:spPr>
            <a:xfrm>
              <a:off x="5135563" y="4221163"/>
              <a:ext cx="1670050" cy="2413000"/>
            </a:xfrm>
            <a:custGeom>
              <a:avLst/>
              <a:gdLst>
                <a:gd name="connsiteX0" fmla="*/ 0 w 1669311"/>
                <a:gd name="connsiteY0" fmla="*/ 0 h 2413590"/>
                <a:gd name="connsiteX1" fmla="*/ 552893 w 1669311"/>
                <a:gd name="connsiteY1" fmla="*/ 1350334 h 2413590"/>
                <a:gd name="connsiteX2" fmla="*/ 1201479 w 1669311"/>
                <a:gd name="connsiteY2" fmla="*/ 1594883 h 2413590"/>
                <a:gd name="connsiteX3" fmla="*/ 1669311 w 1669311"/>
                <a:gd name="connsiteY3" fmla="*/ 2413590 h 241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9311" h="2413590">
                  <a:moveTo>
                    <a:pt x="0" y="0"/>
                  </a:moveTo>
                  <a:lnTo>
                    <a:pt x="552893" y="1350334"/>
                  </a:lnTo>
                  <a:lnTo>
                    <a:pt x="1201479" y="1594883"/>
                  </a:lnTo>
                  <a:lnTo>
                    <a:pt x="1669311" y="2413590"/>
                  </a:lnTo>
                </a:path>
              </a:pathLst>
            </a:custGeom>
            <a:noFill/>
            <a:ln w="2857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34" name="Straight Connector 33"/>
            <p:cNvCxnSpPr>
              <a:endCxn id="32" idx="0"/>
            </p:cNvCxnSpPr>
            <p:nvPr/>
          </p:nvCxnSpPr>
          <p:spPr>
            <a:xfrm>
              <a:off x="4135438" y="4221163"/>
              <a:ext cx="1000125" cy="0"/>
            </a:xfrm>
            <a:prstGeom prst="line">
              <a:avLst/>
            </a:prstGeom>
            <a:noFill/>
            <a:ln w="28575">
              <a:tailEnd type="oval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Connector 34"/>
            <p:cNvCxnSpPr>
              <a:endCxn id="32" idx="1"/>
            </p:cNvCxnSpPr>
            <p:nvPr/>
          </p:nvCxnSpPr>
          <p:spPr>
            <a:xfrm flipV="1">
              <a:off x="4149725" y="5572125"/>
              <a:ext cx="1538288" cy="3175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prstDash val="sysDash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endCxn id="32" idx="2"/>
            </p:cNvCxnSpPr>
            <p:nvPr/>
          </p:nvCxnSpPr>
          <p:spPr>
            <a:xfrm>
              <a:off x="4149725" y="5813425"/>
              <a:ext cx="2187575" cy="3175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126" name="TextBox 38"/>
            <p:cNvSpPr txBox="1">
              <a:spLocks noChangeArrowheads="1"/>
            </p:cNvSpPr>
            <p:nvPr/>
          </p:nvSpPr>
          <p:spPr bwMode="auto">
            <a:xfrm>
              <a:off x="153988" y="4333875"/>
              <a:ext cx="280511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 dirty="0" err="1" smtClean="0">
                  <a:latin typeface="Calibri" pitchFamily="34" charset="0"/>
                </a:rPr>
                <a:t>Cohesive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layer</a:t>
              </a:r>
              <a:r>
                <a:rPr lang="nl-NL" sz="1400" dirty="0" smtClean="0">
                  <a:latin typeface="Calibri" pitchFamily="34" charset="0"/>
                </a:rPr>
                <a:t>(s)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7127" name="TextBox 41"/>
            <p:cNvSpPr txBox="1">
              <a:spLocks noChangeArrowheads="1"/>
            </p:cNvSpPr>
            <p:nvPr/>
          </p:nvSpPr>
          <p:spPr bwMode="auto">
            <a:xfrm>
              <a:off x="5581650" y="3605213"/>
              <a:ext cx="177641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smtClean="0">
                  <a:latin typeface="Calibri" pitchFamily="34" charset="0"/>
                </a:rPr>
                <a:t>Distribution </a:t>
              </a:r>
              <a:r>
                <a:rPr lang="nl-NL" sz="1400" dirty="0" err="1" smtClean="0">
                  <a:latin typeface="Calibri" pitchFamily="34" charset="0"/>
                </a:rPr>
                <a:t>pore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pressure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43" name="Straight Arrow Connector 42"/>
            <p:cNvCxnSpPr>
              <a:stCxn id="47127" idx="2"/>
            </p:cNvCxnSpPr>
            <p:nvPr/>
          </p:nvCxnSpPr>
          <p:spPr>
            <a:xfrm flipH="1">
              <a:off x="5335589" y="4128433"/>
              <a:ext cx="1134268" cy="46103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7129" name="TextBox 45"/>
            <p:cNvSpPr txBox="1">
              <a:spLocks noChangeArrowheads="1"/>
            </p:cNvSpPr>
            <p:nvPr/>
          </p:nvSpPr>
          <p:spPr bwMode="auto">
            <a:xfrm>
              <a:off x="153988" y="3867150"/>
              <a:ext cx="280511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 dirty="0" err="1" smtClean="0">
                  <a:latin typeface="Calibri" pitchFamily="34" charset="0"/>
                </a:rPr>
                <a:t>Dike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7130" name="TextBox 46"/>
            <p:cNvSpPr txBox="1">
              <a:spLocks noChangeArrowheads="1"/>
            </p:cNvSpPr>
            <p:nvPr/>
          </p:nvSpPr>
          <p:spPr bwMode="auto">
            <a:xfrm>
              <a:off x="3248025" y="752475"/>
              <a:ext cx="177641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Vertical</a:t>
              </a:r>
              <a:r>
                <a:rPr lang="nl-NL" sz="1400" dirty="0" smtClean="0">
                  <a:latin typeface="Calibri" pitchFamily="34" charset="0"/>
                </a:rPr>
                <a:t> line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7134" name="TextBox 51"/>
            <p:cNvSpPr txBox="1">
              <a:spLocks noChangeArrowheads="1"/>
            </p:cNvSpPr>
            <p:nvPr/>
          </p:nvSpPr>
          <p:spPr bwMode="auto">
            <a:xfrm>
              <a:off x="7254875" y="6053138"/>
              <a:ext cx="17748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Hydrostatic</a:t>
              </a:r>
              <a:r>
                <a:rPr lang="nl-NL" sz="1400" dirty="0" smtClean="0">
                  <a:latin typeface="Calibri" pitchFamily="34" charset="0"/>
                </a:rPr>
                <a:t>  range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36" name="TextBox 51"/>
            <p:cNvSpPr txBox="1">
              <a:spLocks noChangeArrowheads="1"/>
            </p:cNvSpPr>
            <p:nvPr/>
          </p:nvSpPr>
          <p:spPr bwMode="auto">
            <a:xfrm>
              <a:off x="7250943" y="3699530"/>
              <a:ext cx="17748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Hydrostatic</a:t>
              </a:r>
              <a:r>
                <a:rPr lang="nl-NL" sz="1400" dirty="0" smtClean="0">
                  <a:latin typeface="Calibri" pitchFamily="34" charset="0"/>
                </a:rPr>
                <a:t>  range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38" name="TextBox 51"/>
            <p:cNvSpPr txBox="1">
              <a:spLocks noChangeArrowheads="1"/>
            </p:cNvSpPr>
            <p:nvPr/>
          </p:nvSpPr>
          <p:spPr bwMode="auto">
            <a:xfrm>
              <a:off x="7358063" y="4958090"/>
              <a:ext cx="17748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Linear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smtClean="0">
                  <a:latin typeface="Calibri" pitchFamily="34" charset="0"/>
                </a:rPr>
                <a:t>range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39" name="TextBox 51"/>
            <p:cNvSpPr txBox="1">
              <a:spLocks noChangeArrowheads="1"/>
            </p:cNvSpPr>
            <p:nvPr/>
          </p:nvSpPr>
          <p:spPr bwMode="auto">
            <a:xfrm>
              <a:off x="7358062" y="5535811"/>
              <a:ext cx="17748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Linear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smtClean="0">
                  <a:latin typeface="Calibri" pitchFamily="34" charset="0"/>
                </a:rPr>
                <a:t>range</a:t>
              </a:r>
              <a:endParaRPr lang="nl-NL" sz="14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46038" y="518968"/>
            <a:ext cx="9110663" cy="3898390"/>
            <a:chOff x="-46038" y="518968"/>
            <a:chExt cx="9110663" cy="389839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744538" y="1371600"/>
              <a:ext cx="0" cy="1868488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665163" y="2354263"/>
              <a:ext cx="147637" cy="330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5880100" y="2444750"/>
              <a:ext cx="3136900" cy="0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 rot="10800000">
              <a:off x="6127750" y="3028950"/>
              <a:ext cx="885825" cy="3714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" name="Freeform 2"/>
            <p:cNvSpPr/>
            <p:nvPr/>
          </p:nvSpPr>
          <p:spPr>
            <a:xfrm>
              <a:off x="133350" y="1849438"/>
              <a:ext cx="8904288" cy="1989137"/>
            </a:xfrm>
            <a:custGeom>
              <a:avLst/>
              <a:gdLst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10274 w 8917969"/>
                <a:gd name="connsiteY23" fmla="*/ 2373331 h 2373331"/>
                <a:gd name="connsiteX24" fmla="*/ 0 w 8917969"/>
                <a:gd name="connsiteY24" fmla="*/ 1941816 h 2373331"/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3290120 w 8917969"/>
                <a:gd name="connsiteY23" fmla="*/ 2361145 h 2373331"/>
                <a:gd name="connsiteX24" fmla="*/ 10274 w 8917969"/>
                <a:gd name="connsiteY24" fmla="*/ 2373331 h 2373331"/>
                <a:gd name="connsiteX25" fmla="*/ 0 w 8917969"/>
                <a:gd name="connsiteY25" fmla="*/ 1941816 h 2373331"/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5969524 w 8917969"/>
                <a:gd name="connsiteY23" fmla="*/ 2371778 h 2373331"/>
                <a:gd name="connsiteX24" fmla="*/ 3290120 w 8917969"/>
                <a:gd name="connsiteY24" fmla="*/ 2361145 h 2373331"/>
                <a:gd name="connsiteX25" fmla="*/ 10274 w 8917969"/>
                <a:gd name="connsiteY25" fmla="*/ 2373331 h 2373331"/>
                <a:gd name="connsiteX26" fmla="*/ 0 w 8917969"/>
                <a:gd name="connsiteY26" fmla="*/ 1941816 h 2373331"/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5969524 w 8917969"/>
                <a:gd name="connsiteY23" fmla="*/ 2254820 h 2373331"/>
                <a:gd name="connsiteX24" fmla="*/ 3290120 w 8917969"/>
                <a:gd name="connsiteY24" fmla="*/ 2361145 h 2373331"/>
                <a:gd name="connsiteX25" fmla="*/ 10274 w 8917969"/>
                <a:gd name="connsiteY25" fmla="*/ 2373331 h 2373331"/>
                <a:gd name="connsiteX26" fmla="*/ 0 w 8917969"/>
                <a:gd name="connsiteY26" fmla="*/ 1941816 h 2373331"/>
                <a:gd name="connsiteX0" fmla="*/ 0 w 8917969"/>
                <a:gd name="connsiteY0" fmla="*/ 1941816 h 2552531"/>
                <a:gd name="connsiteX1" fmla="*/ 308225 w 8917969"/>
                <a:gd name="connsiteY1" fmla="*/ 1890445 h 2552531"/>
                <a:gd name="connsiteX2" fmla="*/ 739739 w 8917969"/>
                <a:gd name="connsiteY2" fmla="*/ 1808252 h 2552531"/>
                <a:gd name="connsiteX3" fmla="*/ 1345915 w 8917969"/>
                <a:gd name="connsiteY3" fmla="*/ 1633591 h 2552531"/>
                <a:gd name="connsiteX4" fmla="*/ 1602769 w 8917969"/>
                <a:gd name="connsiteY4" fmla="*/ 1448656 h 2552531"/>
                <a:gd name="connsiteX5" fmla="*/ 1941816 w 8917969"/>
                <a:gd name="connsiteY5" fmla="*/ 1181528 h 2552531"/>
                <a:gd name="connsiteX6" fmla="*/ 2270589 w 8917969"/>
                <a:gd name="connsiteY6" fmla="*/ 924674 h 2552531"/>
                <a:gd name="connsiteX7" fmla="*/ 2465798 w 8917969"/>
                <a:gd name="connsiteY7" fmla="*/ 739740 h 2552531"/>
                <a:gd name="connsiteX8" fmla="*/ 2753474 w 8917969"/>
                <a:gd name="connsiteY8" fmla="*/ 482886 h 2552531"/>
                <a:gd name="connsiteX9" fmla="*/ 3154166 w 8917969"/>
                <a:gd name="connsiteY9" fmla="*/ 30823 h 2552531"/>
                <a:gd name="connsiteX10" fmla="*/ 3678148 w 8917969"/>
                <a:gd name="connsiteY10" fmla="*/ 0 h 2552531"/>
                <a:gd name="connsiteX11" fmla="*/ 4078840 w 8917969"/>
                <a:gd name="connsiteY11" fmla="*/ 20549 h 2552531"/>
                <a:gd name="connsiteX12" fmla="*/ 4880225 w 8917969"/>
                <a:gd name="connsiteY12" fmla="*/ 61645 h 2552531"/>
                <a:gd name="connsiteX13" fmla="*/ 5558319 w 8917969"/>
                <a:gd name="connsiteY13" fmla="*/ 729465 h 2552531"/>
                <a:gd name="connsiteX14" fmla="*/ 6195317 w 8917969"/>
                <a:gd name="connsiteY14" fmla="*/ 791110 h 2552531"/>
                <a:gd name="connsiteX15" fmla="*/ 6791218 w 8917969"/>
                <a:gd name="connsiteY15" fmla="*/ 904126 h 2552531"/>
                <a:gd name="connsiteX16" fmla="*/ 7376845 w 8917969"/>
                <a:gd name="connsiteY16" fmla="*/ 1304818 h 2552531"/>
                <a:gd name="connsiteX17" fmla="*/ 7695344 w 8917969"/>
                <a:gd name="connsiteY17" fmla="*/ 1315092 h 2552531"/>
                <a:gd name="connsiteX18" fmla="*/ 8167955 w 8917969"/>
                <a:gd name="connsiteY18" fmla="*/ 1736333 h 2552531"/>
                <a:gd name="connsiteX19" fmla="*/ 8383712 w 8917969"/>
                <a:gd name="connsiteY19" fmla="*/ 1736333 h 2552531"/>
                <a:gd name="connsiteX20" fmla="*/ 8548099 w 8917969"/>
                <a:gd name="connsiteY20" fmla="*/ 1345915 h 2552531"/>
                <a:gd name="connsiteX21" fmla="*/ 8917969 w 8917969"/>
                <a:gd name="connsiteY21" fmla="*/ 1345915 h 2552531"/>
                <a:gd name="connsiteX22" fmla="*/ 8917969 w 8917969"/>
                <a:gd name="connsiteY22" fmla="*/ 2373331 h 2552531"/>
                <a:gd name="connsiteX23" fmla="*/ 5969524 w 8917969"/>
                <a:gd name="connsiteY23" fmla="*/ 2254820 h 2552531"/>
                <a:gd name="connsiteX24" fmla="*/ 3215692 w 8917969"/>
                <a:gd name="connsiteY24" fmla="*/ 2552531 h 2552531"/>
                <a:gd name="connsiteX25" fmla="*/ 10274 w 8917969"/>
                <a:gd name="connsiteY25" fmla="*/ 2373331 h 2552531"/>
                <a:gd name="connsiteX26" fmla="*/ 0 w 8917969"/>
                <a:gd name="connsiteY26" fmla="*/ 1941816 h 2552531"/>
                <a:gd name="connsiteX0" fmla="*/ 0 w 11428399"/>
                <a:gd name="connsiteY0" fmla="*/ 1941816 h 2552531"/>
                <a:gd name="connsiteX1" fmla="*/ 308225 w 11428399"/>
                <a:gd name="connsiteY1" fmla="*/ 1890445 h 2552531"/>
                <a:gd name="connsiteX2" fmla="*/ 739739 w 11428399"/>
                <a:gd name="connsiteY2" fmla="*/ 1808252 h 2552531"/>
                <a:gd name="connsiteX3" fmla="*/ 1345915 w 11428399"/>
                <a:gd name="connsiteY3" fmla="*/ 1633591 h 2552531"/>
                <a:gd name="connsiteX4" fmla="*/ 1602769 w 11428399"/>
                <a:gd name="connsiteY4" fmla="*/ 1448656 h 2552531"/>
                <a:gd name="connsiteX5" fmla="*/ 1941816 w 11428399"/>
                <a:gd name="connsiteY5" fmla="*/ 1181528 h 2552531"/>
                <a:gd name="connsiteX6" fmla="*/ 2270589 w 11428399"/>
                <a:gd name="connsiteY6" fmla="*/ 924674 h 2552531"/>
                <a:gd name="connsiteX7" fmla="*/ 2465798 w 11428399"/>
                <a:gd name="connsiteY7" fmla="*/ 739740 h 2552531"/>
                <a:gd name="connsiteX8" fmla="*/ 2753474 w 11428399"/>
                <a:gd name="connsiteY8" fmla="*/ 482886 h 2552531"/>
                <a:gd name="connsiteX9" fmla="*/ 3154166 w 11428399"/>
                <a:gd name="connsiteY9" fmla="*/ 30823 h 2552531"/>
                <a:gd name="connsiteX10" fmla="*/ 3678148 w 11428399"/>
                <a:gd name="connsiteY10" fmla="*/ 0 h 2552531"/>
                <a:gd name="connsiteX11" fmla="*/ 4078840 w 11428399"/>
                <a:gd name="connsiteY11" fmla="*/ 20549 h 2552531"/>
                <a:gd name="connsiteX12" fmla="*/ 4880225 w 11428399"/>
                <a:gd name="connsiteY12" fmla="*/ 61645 h 2552531"/>
                <a:gd name="connsiteX13" fmla="*/ 5558319 w 11428399"/>
                <a:gd name="connsiteY13" fmla="*/ 729465 h 2552531"/>
                <a:gd name="connsiteX14" fmla="*/ 6195317 w 11428399"/>
                <a:gd name="connsiteY14" fmla="*/ 791110 h 2552531"/>
                <a:gd name="connsiteX15" fmla="*/ 6791218 w 11428399"/>
                <a:gd name="connsiteY15" fmla="*/ 904126 h 2552531"/>
                <a:gd name="connsiteX16" fmla="*/ 7376845 w 11428399"/>
                <a:gd name="connsiteY16" fmla="*/ 1304818 h 2552531"/>
                <a:gd name="connsiteX17" fmla="*/ 7695344 w 11428399"/>
                <a:gd name="connsiteY17" fmla="*/ 1315092 h 2552531"/>
                <a:gd name="connsiteX18" fmla="*/ 8167955 w 11428399"/>
                <a:gd name="connsiteY18" fmla="*/ 1736333 h 2552531"/>
                <a:gd name="connsiteX19" fmla="*/ 8383712 w 11428399"/>
                <a:gd name="connsiteY19" fmla="*/ 1736333 h 2552531"/>
                <a:gd name="connsiteX20" fmla="*/ 8548099 w 11428399"/>
                <a:gd name="connsiteY20" fmla="*/ 1345915 h 2552531"/>
                <a:gd name="connsiteX21" fmla="*/ 11428399 w 11428399"/>
                <a:gd name="connsiteY21" fmla="*/ 1345915 h 2552531"/>
                <a:gd name="connsiteX22" fmla="*/ 8917969 w 11428399"/>
                <a:gd name="connsiteY22" fmla="*/ 2373331 h 2552531"/>
                <a:gd name="connsiteX23" fmla="*/ 5969524 w 11428399"/>
                <a:gd name="connsiteY23" fmla="*/ 2254820 h 2552531"/>
                <a:gd name="connsiteX24" fmla="*/ 3215692 w 11428399"/>
                <a:gd name="connsiteY24" fmla="*/ 2552531 h 2552531"/>
                <a:gd name="connsiteX25" fmla="*/ 10274 w 11428399"/>
                <a:gd name="connsiteY25" fmla="*/ 2373331 h 2552531"/>
                <a:gd name="connsiteX26" fmla="*/ 0 w 11428399"/>
                <a:gd name="connsiteY26" fmla="*/ 1941816 h 2552531"/>
                <a:gd name="connsiteX0" fmla="*/ 0 w 11428399"/>
                <a:gd name="connsiteY0" fmla="*/ 1941816 h 2552531"/>
                <a:gd name="connsiteX1" fmla="*/ 308225 w 11428399"/>
                <a:gd name="connsiteY1" fmla="*/ 1890445 h 2552531"/>
                <a:gd name="connsiteX2" fmla="*/ 739739 w 11428399"/>
                <a:gd name="connsiteY2" fmla="*/ 1808252 h 2552531"/>
                <a:gd name="connsiteX3" fmla="*/ 1345915 w 11428399"/>
                <a:gd name="connsiteY3" fmla="*/ 1633591 h 2552531"/>
                <a:gd name="connsiteX4" fmla="*/ 1602769 w 11428399"/>
                <a:gd name="connsiteY4" fmla="*/ 1448656 h 2552531"/>
                <a:gd name="connsiteX5" fmla="*/ 1941816 w 11428399"/>
                <a:gd name="connsiteY5" fmla="*/ 1181528 h 2552531"/>
                <a:gd name="connsiteX6" fmla="*/ 2270589 w 11428399"/>
                <a:gd name="connsiteY6" fmla="*/ 924674 h 2552531"/>
                <a:gd name="connsiteX7" fmla="*/ 2465798 w 11428399"/>
                <a:gd name="connsiteY7" fmla="*/ 739740 h 2552531"/>
                <a:gd name="connsiteX8" fmla="*/ 2753474 w 11428399"/>
                <a:gd name="connsiteY8" fmla="*/ 482886 h 2552531"/>
                <a:gd name="connsiteX9" fmla="*/ 3154166 w 11428399"/>
                <a:gd name="connsiteY9" fmla="*/ 30823 h 2552531"/>
                <a:gd name="connsiteX10" fmla="*/ 3678148 w 11428399"/>
                <a:gd name="connsiteY10" fmla="*/ 0 h 2552531"/>
                <a:gd name="connsiteX11" fmla="*/ 4078840 w 11428399"/>
                <a:gd name="connsiteY11" fmla="*/ 20549 h 2552531"/>
                <a:gd name="connsiteX12" fmla="*/ 4880225 w 11428399"/>
                <a:gd name="connsiteY12" fmla="*/ 61645 h 2552531"/>
                <a:gd name="connsiteX13" fmla="*/ 5558319 w 11428399"/>
                <a:gd name="connsiteY13" fmla="*/ 729465 h 2552531"/>
                <a:gd name="connsiteX14" fmla="*/ 6195317 w 11428399"/>
                <a:gd name="connsiteY14" fmla="*/ 791110 h 2552531"/>
                <a:gd name="connsiteX15" fmla="*/ 6791218 w 11428399"/>
                <a:gd name="connsiteY15" fmla="*/ 904126 h 2552531"/>
                <a:gd name="connsiteX16" fmla="*/ 7376845 w 11428399"/>
                <a:gd name="connsiteY16" fmla="*/ 1304818 h 2552531"/>
                <a:gd name="connsiteX17" fmla="*/ 7695344 w 11428399"/>
                <a:gd name="connsiteY17" fmla="*/ 1315092 h 2552531"/>
                <a:gd name="connsiteX18" fmla="*/ 8167955 w 11428399"/>
                <a:gd name="connsiteY18" fmla="*/ 1736333 h 2552531"/>
                <a:gd name="connsiteX19" fmla="*/ 8383712 w 11428399"/>
                <a:gd name="connsiteY19" fmla="*/ 1736333 h 2552531"/>
                <a:gd name="connsiteX20" fmla="*/ 8548099 w 11428399"/>
                <a:gd name="connsiteY20" fmla="*/ 1345915 h 2552531"/>
                <a:gd name="connsiteX21" fmla="*/ 11428399 w 11428399"/>
                <a:gd name="connsiteY21" fmla="*/ 1345915 h 2552531"/>
                <a:gd name="connsiteX22" fmla="*/ 8917969 w 11428399"/>
                <a:gd name="connsiteY22" fmla="*/ 2373331 h 2552531"/>
                <a:gd name="connsiteX23" fmla="*/ 5969524 w 11428399"/>
                <a:gd name="connsiteY23" fmla="*/ 2254820 h 2552531"/>
                <a:gd name="connsiteX24" fmla="*/ 3215692 w 11428399"/>
                <a:gd name="connsiteY24" fmla="*/ 2552531 h 2552531"/>
                <a:gd name="connsiteX25" fmla="*/ 10274 w 11428399"/>
                <a:gd name="connsiteY25" fmla="*/ 2373331 h 2552531"/>
                <a:gd name="connsiteX26" fmla="*/ 0 w 11428399"/>
                <a:gd name="connsiteY26" fmla="*/ 1941816 h 255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28399" h="2552531">
                  <a:moveTo>
                    <a:pt x="0" y="1941816"/>
                  </a:moveTo>
                  <a:lnTo>
                    <a:pt x="308225" y="1890445"/>
                  </a:lnTo>
                  <a:lnTo>
                    <a:pt x="739739" y="1808252"/>
                  </a:lnTo>
                  <a:lnTo>
                    <a:pt x="1345915" y="1633591"/>
                  </a:lnTo>
                  <a:lnTo>
                    <a:pt x="1602769" y="1448656"/>
                  </a:lnTo>
                  <a:lnTo>
                    <a:pt x="1941816" y="1181528"/>
                  </a:lnTo>
                  <a:lnTo>
                    <a:pt x="2270589" y="924674"/>
                  </a:lnTo>
                  <a:lnTo>
                    <a:pt x="2465798" y="739740"/>
                  </a:lnTo>
                  <a:lnTo>
                    <a:pt x="2753474" y="482886"/>
                  </a:lnTo>
                  <a:lnTo>
                    <a:pt x="3154166" y="30823"/>
                  </a:lnTo>
                  <a:lnTo>
                    <a:pt x="3678148" y="0"/>
                  </a:lnTo>
                  <a:lnTo>
                    <a:pt x="4078840" y="20549"/>
                  </a:lnTo>
                  <a:lnTo>
                    <a:pt x="4880225" y="61645"/>
                  </a:lnTo>
                  <a:lnTo>
                    <a:pt x="5558319" y="729465"/>
                  </a:lnTo>
                  <a:lnTo>
                    <a:pt x="6195317" y="791110"/>
                  </a:lnTo>
                  <a:lnTo>
                    <a:pt x="6791218" y="904126"/>
                  </a:lnTo>
                  <a:lnTo>
                    <a:pt x="7376845" y="1304818"/>
                  </a:lnTo>
                  <a:lnTo>
                    <a:pt x="7695344" y="1315092"/>
                  </a:lnTo>
                  <a:lnTo>
                    <a:pt x="8167955" y="1736333"/>
                  </a:lnTo>
                  <a:lnTo>
                    <a:pt x="8383712" y="1736333"/>
                  </a:lnTo>
                  <a:lnTo>
                    <a:pt x="8548099" y="1345915"/>
                  </a:lnTo>
                  <a:lnTo>
                    <a:pt x="11428399" y="1345915"/>
                  </a:lnTo>
                  <a:cubicBezTo>
                    <a:pt x="11414815" y="2544216"/>
                    <a:pt x="9754779" y="2030859"/>
                    <a:pt x="8917969" y="2373331"/>
                  </a:cubicBezTo>
                  <a:lnTo>
                    <a:pt x="5969524" y="2254820"/>
                  </a:lnTo>
                  <a:lnTo>
                    <a:pt x="3215692" y="2552531"/>
                  </a:lnTo>
                  <a:lnTo>
                    <a:pt x="10274" y="2373331"/>
                  </a:lnTo>
                  <a:lnTo>
                    <a:pt x="0" y="194181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119063" y="1851025"/>
              <a:ext cx="8945562" cy="1508125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11482638"/>
                <a:gd name="connsiteY0" fmla="*/ 1936377 h 1936377"/>
                <a:gd name="connsiteX1" fmla="*/ 785308 w 11482638"/>
                <a:gd name="connsiteY1" fmla="*/ 1796527 h 1936377"/>
                <a:gd name="connsiteX2" fmla="*/ 1387737 w 11482638"/>
                <a:gd name="connsiteY2" fmla="*/ 1602890 h 1936377"/>
                <a:gd name="connsiteX3" fmla="*/ 1828800 w 11482638"/>
                <a:gd name="connsiteY3" fmla="*/ 1280160 h 1936377"/>
                <a:gd name="connsiteX4" fmla="*/ 2312894 w 11482638"/>
                <a:gd name="connsiteY4" fmla="*/ 882127 h 1936377"/>
                <a:gd name="connsiteX5" fmla="*/ 2786231 w 11482638"/>
                <a:gd name="connsiteY5" fmla="*/ 430306 h 1936377"/>
                <a:gd name="connsiteX6" fmla="*/ 3162748 w 11482638"/>
                <a:gd name="connsiteY6" fmla="*/ 32273 h 1936377"/>
                <a:gd name="connsiteX7" fmla="*/ 3636085 w 11482638"/>
                <a:gd name="connsiteY7" fmla="*/ 0 h 1936377"/>
                <a:gd name="connsiteX8" fmla="*/ 4496697 w 11482638"/>
                <a:gd name="connsiteY8" fmla="*/ 32273 h 1936377"/>
                <a:gd name="connsiteX9" fmla="*/ 4873214 w 11482638"/>
                <a:gd name="connsiteY9" fmla="*/ 53789 h 1936377"/>
                <a:gd name="connsiteX10" fmla="*/ 5561704 w 11482638"/>
                <a:gd name="connsiteY10" fmla="*/ 720763 h 1936377"/>
                <a:gd name="connsiteX11" fmla="*/ 6217920 w 11482638"/>
                <a:gd name="connsiteY11" fmla="*/ 796066 h 1936377"/>
                <a:gd name="connsiteX12" fmla="*/ 6798833 w 11482638"/>
                <a:gd name="connsiteY12" fmla="*/ 892885 h 1936377"/>
                <a:gd name="connsiteX13" fmla="*/ 7390504 w 11482638"/>
                <a:gd name="connsiteY13" fmla="*/ 1301676 h 1936377"/>
                <a:gd name="connsiteX14" fmla="*/ 7702475 w 11482638"/>
                <a:gd name="connsiteY14" fmla="*/ 1312433 h 1936377"/>
                <a:gd name="connsiteX15" fmla="*/ 8180341 w 11482638"/>
                <a:gd name="connsiteY15" fmla="*/ 1725816 h 1936377"/>
                <a:gd name="connsiteX16" fmla="*/ 8396627 w 11482638"/>
                <a:gd name="connsiteY16" fmla="*/ 1731226 h 1936377"/>
                <a:gd name="connsiteX17" fmla="*/ 8552330 w 11482638"/>
                <a:gd name="connsiteY17" fmla="*/ 1344706 h 1936377"/>
                <a:gd name="connsiteX18" fmla="*/ 11482638 w 11482638"/>
                <a:gd name="connsiteY18" fmla="*/ 1344706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482638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5561704" y="720763"/>
                  </a:lnTo>
                  <a:lnTo>
                    <a:pt x="6217920" y="796066"/>
                  </a:lnTo>
                  <a:lnTo>
                    <a:pt x="6798833" y="892885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180341" y="1725816"/>
                  </a:lnTo>
                  <a:lnTo>
                    <a:pt x="8396627" y="1731226"/>
                  </a:lnTo>
                  <a:lnTo>
                    <a:pt x="8552330" y="1344706"/>
                  </a:lnTo>
                  <a:lnTo>
                    <a:pt x="11482638" y="1344706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8135" name="TextBox 41"/>
            <p:cNvSpPr txBox="1">
              <a:spLocks noChangeArrowheads="1"/>
            </p:cNvSpPr>
            <p:nvPr/>
          </p:nvSpPr>
          <p:spPr bwMode="auto">
            <a:xfrm>
              <a:off x="1844675" y="860425"/>
              <a:ext cx="18875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Piezometric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head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with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damping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4433888" y="1146175"/>
              <a:ext cx="357187" cy="1044575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138" name="TextBox 35"/>
            <p:cNvSpPr txBox="1">
              <a:spLocks noChangeArrowheads="1"/>
            </p:cNvSpPr>
            <p:nvPr/>
          </p:nvSpPr>
          <p:spPr bwMode="auto">
            <a:xfrm>
              <a:off x="0" y="844550"/>
              <a:ext cx="1290638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smtClean="0">
                  <a:latin typeface="Calibri" pitchFamily="34" charset="0"/>
                </a:rPr>
                <a:t>Toe at </a:t>
              </a:r>
              <a:r>
                <a:rPr lang="nl-NL" sz="1400" dirty="0" err="1" smtClean="0">
                  <a:latin typeface="Calibri" pitchFamily="34" charset="0"/>
                </a:rPr>
                <a:t>river</a:t>
              </a:r>
              <a:r>
                <a:rPr lang="nl-NL" sz="1400" dirty="0" smtClean="0">
                  <a:latin typeface="Calibri" pitchFamily="34" charset="0"/>
                </a:rPr>
                <a:t> side (entry point)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65163" y="3160713"/>
              <a:ext cx="158750" cy="16033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5881688" y="1765300"/>
              <a:ext cx="0" cy="1116013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141" name="TextBox 40"/>
            <p:cNvSpPr txBox="1">
              <a:spLocks noChangeArrowheads="1"/>
            </p:cNvSpPr>
            <p:nvPr/>
          </p:nvSpPr>
          <p:spPr bwMode="auto">
            <a:xfrm>
              <a:off x="5237163" y="1444625"/>
              <a:ext cx="129063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smtClean="0">
                  <a:latin typeface="Calibri" pitchFamily="34" charset="0"/>
                </a:rPr>
                <a:t>Toe at polder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5802313" y="2801938"/>
              <a:ext cx="160337" cy="15875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>
              <a:off x="5202238" y="3032125"/>
              <a:ext cx="3824287" cy="0"/>
            </a:xfrm>
            <a:prstGeom prst="line">
              <a:avLst/>
            </a:prstGeom>
            <a:ln w="12700"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79450" y="2190750"/>
              <a:ext cx="8347075" cy="0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V="1">
              <a:off x="6054725" y="2198688"/>
              <a:ext cx="0" cy="244475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146" name="TextBox 63"/>
            <p:cNvSpPr txBox="1">
              <a:spLocks noChangeArrowheads="1"/>
            </p:cNvSpPr>
            <p:nvPr/>
          </p:nvSpPr>
          <p:spPr bwMode="auto">
            <a:xfrm>
              <a:off x="6029325" y="2135188"/>
              <a:ext cx="12509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>
                  <a:latin typeface="Calibri" pitchFamily="34" charset="0"/>
                </a:rPr>
                <a:t>H∙f</a:t>
              </a:r>
              <a:r>
                <a:rPr lang="nl-NL" sz="1400" baseline="-25000">
                  <a:latin typeface="Calibri" pitchFamily="34" charset="0"/>
                </a:rPr>
                <a:t>demping</a:t>
              </a:r>
            </a:p>
          </p:txBody>
        </p:sp>
        <p:sp>
          <p:nvSpPr>
            <p:cNvPr id="48147" name="TextBox 21"/>
            <p:cNvSpPr txBox="1">
              <a:spLocks noChangeArrowheads="1"/>
            </p:cNvSpPr>
            <p:nvPr/>
          </p:nvSpPr>
          <p:spPr bwMode="auto">
            <a:xfrm>
              <a:off x="3929063" y="2874963"/>
              <a:ext cx="1290637" cy="30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nl-NL" sz="1400" dirty="0" smtClean="0">
                  <a:latin typeface="Calibri" pitchFamily="34" charset="0"/>
                </a:rPr>
                <a:t>Polder level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690563" y="2135188"/>
              <a:ext cx="107950" cy="10795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1" name="Oval 50"/>
            <p:cNvSpPr/>
            <p:nvPr/>
          </p:nvSpPr>
          <p:spPr>
            <a:xfrm>
              <a:off x="133350" y="4046538"/>
              <a:ext cx="107950" cy="10953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8150" name="TextBox 51"/>
            <p:cNvSpPr txBox="1">
              <a:spLocks noChangeArrowheads="1"/>
            </p:cNvSpPr>
            <p:nvPr/>
          </p:nvSpPr>
          <p:spPr bwMode="auto">
            <a:xfrm>
              <a:off x="255588" y="3948113"/>
              <a:ext cx="215106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 dirty="0" smtClean="0">
                  <a:latin typeface="Calibri" pitchFamily="34" charset="0"/>
                </a:rPr>
                <a:t>Breakpoint in </a:t>
              </a:r>
              <a:r>
                <a:rPr lang="nl-NL" sz="1400" dirty="0">
                  <a:latin typeface="Calibri" pitchFamily="34" charset="0"/>
                </a:rPr>
                <a:t>PL </a:t>
              </a:r>
              <a:r>
                <a:rPr lang="nl-NL" sz="1400" dirty="0" smtClean="0">
                  <a:latin typeface="Calibri" pitchFamily="34" charset="0"/>
                </a:rPr>
                <a:t>line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53" name="Straight Arrow Connector 52"/>
            <p:cNvCxnSpPr>
              <a:stCxn id="48152" idx="0"/>
            </p:cNvCxnSpPr>
            <p:nvPr/>
          </p:nvCxnSpPr>
          <p:spPr>
            <a:xfrm flipV="1">
              <a:off x="7572375" y="3086100"/>
              <a:ext cx="1141413" cy="808038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152" name="TextBox 55"/>
            <p:cNvSpPr txBox="1">
              <a:spLocks noChangeArrowheads="1"/>
            </p:cNvSpPr>
            <p:nvPr/>
          </p:nvSpPr>
          <p:spPr bwMode="auto">
            <a:xfrm>
              <a:off x="6127750" y="3894138"/>
              <a:ext cx="28892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Intersection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piëzoline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and</a:t>
              </a:r>
              <a:r>
                <a:rPr lang="nl-NL" sz="1400" dirty="0" smtClean="0">
                  <a:latin typeface="Calibri" pitchFamily="34" charset="0"/>
                </a:rPr>
                <a:t> polder level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 flipH="1">
              <a:off x="187325" y="2590800"/>
              <a:ext cx="8829675" cy="0"/>
            </a:xfrm>
            <a:prstGeom prst="line">
              <a:avLst/>
            </a:prstGeom>
            <a:ln w="12700"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169863" y="2179638"/>
              <a:ext cx="8856662" cy="850900"/>
            </a:xfrm>
            <a:custGeom>
              <a:avLst/>
              <a:gdLst>
                <a:gd name="connsiteX0" fmla="*/ 0 w 8856921"/>
                <a:gd name="connsiteY0" fmla="*/ 0 h 850605"/>
                <a:gd name="connsiteX1" fmla="*/ 574158 w 8856921"/>
                <a:gd name="connsiteY1" fmla="*/ 0 h 850605"/>
                <a:gd name="connsiteX2" fmla="*/ 5709684 w 8856921"/>
                <a:gd name="connsiteY2" fmla="*/ 265814 h 850605"/>
                <a:gd name="connsiteX3" fmla="*/ 8612372 w 8856921"/>
                <a:gd name="connsiteY3" fmla="*/ 850605 h 850605"/>
                <a:gd name="connsiteX4" fmla="*/ 8856921 w 8856921"/>
                <a:gd name="connsiteY4" fmla="*/ 850605 h 8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6921" h="850605">
                  <a:moveTo>
                    <a:pt x="0" y="0"/>
                  </a:moveTo>
                  <a:lnTo>
                    <a:pt x="574158" y="0"/>
                  </a:lnTo>
                  <a:lnTo>
                    <a:pt x="5709684" y="265814"/>
                  </a:lnTo>
                  <a:lnTo>
                    <a:pt x="8612372" y="850605"/>
                  </a:lnTo>
                  <a:lnTo>
                    <a:pt x="8856921" y="850605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0" name="Oval 49"/>
            <p:cNvSpPr/>
            <p:nvPr/>
          </p:nvSpPr>
          <p:spPr>
            <a:xfrm>
              <a:off x="8713788" y="2978150"/>
              <a:ext cx="109537" cy="10795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9" name="Oval 48"/>
            <p:cNvSpPr/>
            <p:nvPr/>
          </p:nvSpPr>
          <p:spPr>
            <a:xfrm>
              <a:off x="5826125" y="2390775"/>
              <a:ext cx="107950" cy="10795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8157" name="TextBox 16"/>
            <p:cNvSpPr txBox="1">
              <a:spLocks noChangeArrowheads="1"/>
            </p:cNvSpPr>
            <p:nvPr/>
          </p:nvSpPr>
          <p:spPr bwMode="auto">
            <a:xfrm>
              <a:off x="5500688" y="2179638"/>
              <a:ext cx="4889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>
                  <a:latin typeface="Calibri" pitchFamily="34" charset="0"/>
                </a:rPr>
                <a:t>H</a:t>
              </a: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 flipV="1">
              <a:off x="5532438" y="2198688"/>
              <a:ext cx="0" cy="392112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Rectangle 71"/>
            <p:cNvSpPr/>
            <p:nvPr/>
          </p:nvSpPr>
          <p:spPr>
            <a:xfrm>
              <a:off x="6938963" y="2520950"/>
              <a:ext cx="815975" cy="1127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8160" name="TextBox 59"/>
            <p:cNvSpPr txBox="1">
              <a:spLocks noChangeArrowheads="1"/>
            </p:cNvSpPr>
            <p:nvPr/>
          </p:nvSpPr>
          <p:spPr bwMode="auto">
            <a:xfrm rot="685298">
              <a:off x="6807200" y="2530475"/>
              <a:ext cx="18954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Reduction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piëzoline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>
                  <a:latin typeface="Calibri" pitchFamily="34" charset="0"/>
                </a:rPr>
                <a:t>(x) </a:t>
              </a:r>
            </a:p>
          </p:txBody>
        </p:sp>
        <p:cxnSp>
          <p:nvCxnSpPr>
            <p:cNvPr id="58" name="Straight Arrow Connector 57"/>
            <p:cNvCxnSpPr>
              <a:stCxn id="48135" idx="2"/>
            </p:cNvCxnSpPr>
            <p:nvPr/>
          </p:nvCxnSpPr>
          <p:spPr>
            <a:xfrm flipH="1">
              <a:off x="2671764" y="1383645"/>
              <a:ext cx="116680" cy="859493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162" name="TextBox 45"/>
            <p:cNvSpPr txBox="1">
              <a:spLocks noChangeArrowheads="1"/>
            </p:cNvSpPr>
            <p:nvPr/>
          </p:nvSpPr>
          <p:spPr bwMode="auto">
            <a:xfrm>
              <a:off x="-46038" y="2341563"/>
              <a:ext cx="12906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Average</a:t>
              </a:r>
              <a:r>
                <a:rPr lang="nl-NL" sz="1400" dirty="0" smtClean="0">
                  <a:latin typeface="Calibri" pitchFamily="34" charset="0"/>
                </a:rPr>
                <a:t> water level (PL2</a:t>
              </a:r>
              <a:r>
                <a:rPr lang="nl-NL" sz="1400" dirty="0">
                  <a:latin typeface="Calibri" pitchFamily="34" charset="0"/>
                </a:rPr>
                <a:t>)</a:t>
              </a:r>
            </a:p>
          </p:txBody>
        </p:sp>
        <p:sp>
          <p:nvSpPr>
            <p:cNvPr id="39" name="TextBox 41"/>
            <p:cNvSpPr txBox="1">
              <a:spLocks noChangeArrowheads="1"/>
            </p:cNvSpPr>
            <p:nvPr/>
          </p:nvSpPr>
          <p:spPr bwMode="auto">
            <a:xfrm>
              <a:off x="3884613" y="518968"/>
              <a:ext cx="18875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Piezometric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head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>
                  <a:latin typeface="Calibri" pitchFamily="34" charset="0"/>
                </a:rPr>
                <a:t> </a:t>
              </a:r>
              <a:r>
                <a:rPr lang="nl-NL" sz="1400" dirty="0" smtClean="0">
                  <a:latin typeface="Calibri" pitchFamily="34" charset="0"/>
                </a:rPr>
                <a:t>without  </a:t>
              </a:r>
              <a:r>
                <a:rPr lang="nl-NL" sz="1400" dirty="0" err="1" smtClean="0">
                  <a:latin typeface="Calibri" pitchFamily="34" charset="0"/>
                </a:rPr>
                <a:t>damping</a:t>
              </a:r>
              <a:endParaRPr lang="nl-NL" sz="14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844550"/>
            <a:ext cx="9026525" cy="3408363"/>
            <a:chOff x="0" y="844550"/>
            <a:chExt cx="9026525" cy="3408363"/>
          </a:xfrm>
        </p:grpSpPr>
        <p:sp>
          <p:nvSpPr>
            <p:cNvPr id="4" name="Rectangle 3"/>
            <p:cNvSpPr/>
            <p:nvPr/>
          </p:nvSpPr>
          <p:spPr>
            <a:xfrm rot="10800000">
              <a:off x="5764213" y="2759075"/>
              <a:ext cx="887412" cy="3270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" name="Freeform 2"/>
            <p:cNvSpPr/>
            <p:nvPr/>
          </p:nvSpPr>
          <p:spPr>
            <a:xfrm>
              <a:off x="133350" y="1849438"/>
              <a:ext cx="8847138" cy="1519237"/>
            </a:xfrm>
            <a:custGeom>
              <a:avLst/>
              <a:gdLst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10274 w 8917969"/>
                <a:gd name="connsiteY23" fmla="*/ 2373331 h 2373331"/>
                <a:gd name="connsiteX24" fmla="*/ 0 w 8917969"/>
                <a:gd name="connsiteY24" fmla="*/ 1941816 h 2373331"/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3290120 w 8917969"/>
                <a:gd name="connsiteY23" fmla="*/ 2361145 h 2373331"/>
                <a:gd name="connsiteX24" fmla="*/ 10274 w 8917969"/>
                <a:gd name="connsiteY24" fmla="*/ 2373331 h 2373331"/>
                <a:gd name="connsiteX25" fmla="*/ 0 w 8917969"/>
                <a:gd name="connsiteY25" fmla="*/ 1941816 h 2373331"/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5969524 w 8917969"/>
                <a:gd name="connsiteY23" fmla="*/ 2371778 h 2373331"/>
                <a:gd name="connsiteX24" fmla="*/ 3290120 w 8917969"/>
                <a:gd name="connsiteY24" fmla="*/ 2361145 h 2373331"/>
                <a:gd name="connsiteX25" fmla="*/ 10274 w 8917969"/>
                <a:gd name="connsiteY25" fmla="*/ 2373331 h 2373331"/>
                <a:gd name="connsiteX26" fmla="*/ 0 w 8917969"/>
                <a:gd name="connsiteY26" fmla="*/ 1941816 h 2373331"/>
                <a:gd name="connsiteX0" fmla="*/ 0 w 8917969"/>
                <a:gd name="connsiteY0" fmla="*/ 1941816 h 2373331"/>
                <a:gd name="connsiteX1" fmla="*/ 308225 w 8917969"/>
                <a:gd name="connsiteY1" fmla="*/ 1890445 h 2373331"/>
                <a:gd name="connsiteX2" fmla="*/ 739739 w 8917969"/>
                <a:gd name="connsiteY2" fmla="*/ 1808252 h 2373331"/>
                <a:gd name="connsiteX3" fmla="*/ 1345915 w 8917969"/>
                <a:gd name="connsiteY3" fmla="*/ 1633591 h 2373331"/>
                <a:gd name="connsiteX4" fmla="*/ 1602769 w 8917969"/>
                <a:gd name="connsiteY4" fmla="*/ 1448656 h 2373331"/>
                <a:gd name="connsiteX5" fmla="*/ 1941816 w 8917969"/>
                <a:gd name="connsiteY5" fmla="*/ 1181528 h 2373331"/>
                <a:gd name="connsiteX6" fmla="*/ 2270589 w 8917969"/>
                <a:gd name="connsiteY6" fmla="*/ 924674 h 2373331"/>
                <a:gd name="connsiteX7" fmla="*/ 2465798 w 8917969"/>
                <a:gd name="connsiteY7" fmla="*/ 739740 h 2373331"/>
                <a:gd name="connsiteX8" fmla="*/ 2753474 w 8917969"/>
                <a:gd name="connsiteY8" fmla="*/ 482886 h 2373331"/>
                <a:gd name="connsiteX9" fmla="*/ 3154166 w 8917969"/>
                <a:gd name="connsiteY9" fmla="*/ 30823 h 2373331"/>
                <a:gd name="connsiteX10" fmla="*/ 3678148 w 8917969"/>
                <a:gd name="connsiteY10" fmla="*/ 0 h 2373331"/>
                <a:gd name="connsiteX11" fmla="*/ 4078840 w 8917969"/>
                <a:gd name="connsiteY11" fmla="*/ 20549 h 2373331"/>
                <a:gd name="connsiteX12" fmla="*/ 4880225 w 8917969"/>
                <a:gd name="connsiteY12" fmla="*/ 61645 h 2373331"/>
                <a:gd name="connsiteX13" fmla="*/ 5558319 w 8917969"/>
                <a:gd name="connsiteY13" fmla="*/ 729465 h 2373331"/>
                <a:gd name="connsiteX14" fmla="*/ 6195317 w 8917969"/>
                <a:gd name="connsiteY14" fmla="*/ 791110 h 2373331"/>
                <a:gd name="connsiteX15" fmla="*/ 6791218 w 8917969"/>
                <a:gd name="connsiteY15" fmla="*/ 904126 h 2373331"/>
                <a:gd name="connsiteX16" fmla="*/ 7376845 w 8917969"/>
                <a:gd name="connsiteY16" fmla="*/ 1304818 h 2373331"/>
                <a:gd name="connsiteX17" fmla="*/ 7695344 w 8917969"/>
                <a:gd name="connsiteY17" fmla="*/ 1315092 h 2373331"/>
                <a:gd name="connsiteX18" fmla="*/ 8167955 w 8917969"/>
                <a:gd name="connsiteY18" fmla="*/ 1736333 h 2373331"/>
                <a:gd name="connsiteX19" fmla="*/ 8383712 w 8917969"/>
                <a:gd name="connsiteY19" fmla="*/ 1736333 h 2373331"/>
                <a:gd name="connsiteX20" fmla="*/ 8548099 w 8917969"/>
                <a:gd name="connsiteY20" fmla="*/ 1345915 h 2373331"/>
                <a:gd name="connsiteX21" fmla="*/ 8917969 w 8917969"/>
                <a:gd name="connsiteY21" fmla="*/ 1345915 h 2373331"/>
                <a:gd name="connsiteX22" fmla="*/ 8917969 w 8917969"/>
                <a:gd name="connsiteY22" fmla="*/ 2373331 h 2373331"/>
                <a:gd name="connsiteX23" fmla="*/ 5969524 w 8917969"/>
                <a:gd name="connsiteY23" fmla="*/ 2254820 h 2373331"/>
                <a:gd name="connsiteX24" fmla="*/ 3290120 w 8917969"/>
                <a:gd name="connsiteY24" fmla="*/ 2361145 h 2373331"/>
                <a:gd name="connsiteX25" fmla="*/ 10274 w 8917969"/>
                <a:gd name="connsiteY25" fmla="*/ 2373331 h 2373331"/>
                <a:gd name="connsiteX26" fmla="*/ 0 w 8917969"/>
                <a:gd name="connsiteY26" fmla="*/ 1941816 h 2373331"/>
                <a:gd name="connsiteX0" fmla="*/ 0 w 8917969"/>
                <a:gd name="connsiteY0" fmla="*/ 1941816 h 2552531"/>
                <a:gd name="connsiteX1" fmla="*/ 308225 w 8917969"/>
                <a:gd name="connsiteY1" fmla="*/ 1890445 h 2552531"/>
                <a:gd name="connsiteX2" fmla="*/ 739739 w 8917969"/>
                <a:gd name="connsiteY2" fmla="*/ 1808252 h 2552531"/>
                <a:gd name="connsiteX3" fmla="*/ 1345915 w 8917969"/>
                <a:gd name="connsiteY3" fmla="*/ 1633591 h 2552531"/>
                <a:gd name="connsiteX4" fmla="*/ 1602769 w 8917969"/>
                <a:gd name="connsiteY4" fmla="*/ 1448656 h 2552531"/>
                <a:gd name="connsiteX5" fmla="*/ 1941816 w 8917969"/>
                <a:gd name="connsiteY5" fmla="*/ 1181528 h 2552531"/>
                <a:gd name="connsiteX6" fmla="*/ 2270589 w 8917969"/>
                <a:gd name="connsiteY6" fmla="*/ 924674 h 2552531"/>
                <a:gd name="connsiteX7" fmla="*/ 2465798 w 8917969"/>
                <a:gd name="connsiteY7" fmla="*/ 739740 h 2552531"/>
                <a:gd name="connsiteX8" fmla="*/ 2753474 w 8917969"/>
                <a:gd name="connsiteY8" fmla="*/ 482886 h 2552531"/>
                <a:gd name="connsiteX9" fmla="*/ 3154166 w 8917969"/>
                <a:gd name="connsiteY9" fmla="*/ 30823 h 2552531"/>
                <a:gd name="connsiteX10" fmla="*/ 3678148 w 8917969"/>
                <a:gd name="connsiteY10" fmla="*/ 0 h 2552531"/>
                <a:gd name="connsiteX11" fmla="*/ 4078840 w 8917969"/>
                <a:gd name="connsiteY11" fmla="*/ 20549 h 2552531"/>
                <a:gd name="connsiteX12" fmla="*/ 4880225 w 8917969"/>
                <a:gd name="connsiteY12" fmla="*/ 61645 h 2552531"/>
                <a:gd name="connsiteX13" fmla="*/ 5558319 w 8917969"/>
                <a:gd name="connsiteY13" fmla="*/ 729465 h 2552531"/>
                <a:gd name="connsiteX14" fmla="*/ 6195317 w 8917969"/>
                <a:gd name="connsiteY14" fmla="*/ 791110 h 2552531"/>
                <a:gd name="connsiteX15" fmla="*/ 6791218 w 8917969"/>
                <a:gd name="connsiteY15" fmla="*/ 904126 h 2552531"/>
                <a:gd name="connsiteX16" fmla="*/ 7376845 w 8917969"/>
                <a:gd name="connsiteY16" fmla="*/ 1304818 h 2552531"/>
                <a:gd name="connsiteX17" fmla="*/ 7695344 w 8917969"/>
                <a:gd name="connsiteY17" fmla="*/ 1315092 h 2552531"/>
                <a:gd name="connsiteX18" fmla="*/ 8167955 w 8917969"/>
                <a:gd name="connsiteY18" fmla="*/ 1736333 h 2552531"/>
                <a:gd name="connsiteX19" fmla="*/ 8383712 w 8917969"/>
                <a:gd name="connsiteY19" fmla="*/ 1736333 h 2552531"/>
                <a:gd name="connsiteX20" fmla="*/ 8548099 w 8917969"/>
                <a:gd name="connsiteY20" fmla="*/ 1345915 h 2552531"/>
                <a:gd name="connsiteX21" fmla="*/ 8917969 w 8917969"/>
                <a:gd name="connsiteY21" fmla="*/ 1345915 h 2552531"/>
                <a:gd name="connsiteX22" fmla="*/ 8917969 w 8917969"/>
                <a:gd name="connsiteY22" fmla="*/ 2373331 h 2552531"/>
                <a:gd name="connsiteX23" fmla="*/ 5969524 w 8917969"/>
                <a:gd name="connsiteY23" fmla="*/ 2254820 h 2552531"/>
                <a:gd name="connsiteX24" fmla="*/ 3215692 w 8917969"/>
                <a:gd name="connsiteY24" fmla="*/ 2552531 h 2552531"/>
                <a:gd name="connsiteX25" fmla="*/ 10274 w 8917969"/>
                <a:gd name="connsiteY25" fmla="*/ 2373331 h 2552531"/>
                <a:gd name="connsiteX26" fmla="*/ 0 w 8917969"/>
                <a:gd name="connsiteY26" fmla="*/ 1941816 h 2552531"/>
                <a:gd name="connsiteX0" fmla="*/ 0 w 11428399"/>
                <a:gd name="connsiteY0" fmla="*/ 1941816 h 2552531"/>
                <a:gd name="connsiteX1" fmla="*/ 308225 w 11428399"/>
                <a:gd name="connsiteY1" fmla="*/ 1890445 h 2552531"/>
                <a:gd name="connsiteX2" fmla="*/ 739739 w 11428399"/>
                <a:gd name="connsiteY2" fmla="*/ 1808252 h 2552531"/>
                <a:gd name="connsiteX3" fmla="*/ 1345915 w 11428399"/>
                <a:gd name="connsiteY3" fmla="*/ 1633591 h 2552531"/>
                <a:gd name="connsiteX4" fmla="*/ 1602769 w 11428399"/>
                <a:gd name="connsiteY4" fmla="*/ 1448656 h 2552531"/>
                <a:gd name="connsiteX5" fmla="*/ 1941816 w 11428399"/>
                <a:gd name="connsiteY5" fmla="*/ 1181528 h 2552531"/>
                <a:gd name="connsiteX6" fmla="*/ 2270589 w 11428399"/>
                <a:gd name="connsiteY6" fmla="*/ 924674 h 2552531"/>
                <a:gd name="connsiteX7" fmla="*/ 2465798 w 11428399"/>
                <a:gd name="connsiteY7" fmla="*/ 739740 h 2552531"/>
                <a:gd name="connsiteX8" fmla="*/ 2753474 w 11428399"/>
                <a:gd name="connsiteY8" fmla="*/ 482886 h 2552531"/>
                <a:gd name="connsiteX9" fmla="*/ 3154166 w 11428399"/>
                <a:gd name="connsiteY9" fmla="*/ 30823 h 2552531"/>
                <a:gd name="connsiteX10" fmla="*/ 3678148 w 11428399"/>
                <a:gd name="connsiteY10" fmla="*/ 0 h 2552531"/>
                <a:gd name="connsiteX11" fmla="*/ 4078840 w 11428399"/>
                <a:gd name="connsiteY11" fmla="*/ 20549 h 2552531"/>
                <a:gd name="connsiteX12" fmla="*/ 4880225 w 11428399"/>
                <a:gd name="connsiteY12" fmla="*/ 61645 h 2552531"/>
                <a:gd name="connsiteX13" fmla="*/ 5558319 w 11428399"/>
                <a:gd name="connsiteY13" fmla="*/ 729465 h 2552531"/>
                <a:gd name="connsiteX14" fmla="*/ 6195317 w 11428399"/>
                <a:gd name="connsiteY14" fmla="*/ 791110 h 2552531"/>
                <a:gd name="connsiteX15" fmla="*/ 6791218 w 11428399"/>
                <a:gd name="connsiteY15" fmla="*/ 904126 h 2552531"/>
                <a:gd name="connsiteX16" fmla="*/ 7376845 w 11428399"/>
                <a:gd name="connsiteY16" fmla="*/ 1304818 h 2552531"/>
                <a:gd name="connsiteX17" fmla="*/ 7695344 w 11428399"/>
                <a:gd name="connsiteY17" fmla="*/ 1315092 h 2552531"/>
                <a:gd name="connsiteX18" fmla="*/ 8167955 w 11428399"/>
                <a:gd name="connsiteY18" fmla="*/ 1736333 h 2552531"/>
                <a:gd name="connsiteX19" fmla="*/ 8383712 w 11428399"/>
                <a:gd name="connsiteY19" fmla="*/ 1736333 h 2552531"/>
                <a:gd name="connsiteX20" fmla="*/ 8548099 w 11428399"/>
                <a:gd name="connsiteY20" fmla="*/ 1345915 h 2552531"/>
                <a:gd name="connsiteX21" fmla="*/ 11428399 w 11428399"/>
                <a:gd name="connsiteY21" fmla="*/ 1345915 h 2552531"/>
                <a:gd name="connsiteX22" fmla="*/ 8917969 w 11428399"/>
                <a:gd name="connsiteY22" fmla="*/ 2373331 h 2552531"/>
                <a:gd name="connsiteX23" fmla="*/ 5969524 w 11428399"/>
                <a:gd name="connsiteY23" fmla="*/ 2254820 h 2552531"/>
                <a:gd name="connsiteX24" fmla="*/ 3215692 w 11428399"/>
                <a:gd name="connsiteY24" fmla="*/ 2552531 h 2552531"/>
                <a:gd name="connsiteX25" fmla="*/ 10274 w 11428399"/>
                <a:gd name="connsiteY25" fmla="*/ 2373331 h 2552531"/>
                <a:gd name="connsiteX26" fmla="*/ 0 w 11428399"/>
                <a:gd name="connsiteY26" fmla="*/ 1941816 h 2552531"/>
                <a:gd name="connsiteX0" fmla="*/ 0 w 11428399"/>
                <a:gd name="connsiteY0" fmla="*/ 1941816 h 2552531"/>
                <a:gd name="connsiteX1" fmla="*/ 308225 w 11428399"/>
                <a:gd name="connsiteY1" fmla="*/ 1890445 h 2552531"/>
                <a:gd name="connsiteX2" fmla="*/ 739739 w 11428399"/>
                <a:gd name="connsiteY2" fmla="*/ 1808252 h 2552531"/>
                <a:gd name="connsiteX3" fmla="*/ 1345915 w 11428399"/>
                <a:gd name="connsiteY3" fmla="*/ 1633591 h 2552531"/>
                <a:gd name="connsiteX4" fmla="*/ 1602769 w 11428399"/>
                <a:gd name="connsiteY4" fmla="*/ 1448656 h 2552531"/>
                <a:gd name="connsiteX5" fmla="*/ 1941816 w 11428399"/>
                <a:gd name="connsiteY5" fmla="*/ 1181528 h 2552531"/>
                <a:gd name="connsiteX6" fmla="*/ 2270589 w 11428399"/>
                <a:gd name="connsiteY6" fmla="*/ 924674 h 2552531"/>
                <a:gd name="connsiteX7" fmla="*/ 2465798 w 11428399"/>
                <a:gd name="connsiteY7" fmla="*/ 739740 h 2552531"/>
                <a:gd name="connsiteX8" fmla="*/ 2753474 w 11428399"/>
                <a:gd name="connsiteY8" fmla="*/ 482886 h 2552531"/>
                <a:gd name="connsiteX9" fmla="*/ 3154166 w 11428399"/>
                <a:gd name="connsiteY9" fmla="*/ 30823 h 2552531"/>
                <a:gd name="connsiteX10" fmla="*/ 3678148 w 11428399"/>
                <a:gd name="connsiteY10" fmla="*/ 0 h 2552531"/>
                <a:gd name="connsiteX11" fmla="*/ 4078840 w 11428399"/>
                <a:gd name="connsiteY11" fmla="*/ 20549 h 2552531"/>
                <a:gd name="connsiteX12" fmla="*/ 4880225 w 11428399"/>
                <a:gd name="connsiteY12" fmla="*/ 61645 h 2552531"/>
                <a:gd name="connsiteX13" fmla="*/ 5558319 w 11428399"/>
                <a:gd name="connsiteY13" fmla="*/ 729465 h 2552531"/>
                <a:gd name="connsiteX14" fmla="*/ 6195317 w 11428399"/>
                <a:gd name="connsiteY14" fmla="*/ 791110 h 2552531"/>
                <a:gd name="connsiteX15" fmla="*/ 6791218 w 11428399"/>
                <a:gd name="connsiteY15" fmla="*/ 904126 h 2552531"/>
                <a:gd name="connsiteX16" fmla="*/ 7376845 w 11428399"/>
                <a:gd name="connsiteY16" fmla="*/ 1304818 h 2552531"/>
                <a:gd name="connsiteX17" fmla="*/ 7695344 w 11428399"/>
                <a:gd name="connsiteY17" fmla="*/ 1315092 h 2552531"/>
                <a:gd name="connsiteX18" fmla="*/ 8167955 w 11428399"/>
                <a:gd name="connsiteY18" fmla="*/ 1736333 h 2552531"/>
                <a:gd name="connsiteX19" fmla="*/ 8383712 w 11428399"/>
                <a:gd name="connsiteY19" fmla="*/ 1736333 h 2552531"/>
                <a:gd name="connsiteX20" fmla="*/ 8548099 w 11428399"/>
                <a:gd name="connsiteY20" fmla="*/ 1345915 h 2552531"/>
                <a:gd name="connsiteX21" fmla="*/ 11428399 w 11428399"/>
                <a:gd name="connsiteY21" fmla="*/ 1345915 h 2552531"/>
                <a:gd name="connsiteX22" fmla="*/ 8917969 w 11428399"/>
                <a:gd name="connsiteY22" fmla="*/ 2373331 h 2552531"/>
                <a:gd name="connsiteX23" fmla="*/ 5969524 w 11428399"/>
                <a:gd name="connsiteY23" fmla="*/ 2254820 h 2552531"/>
                <a:gd name="connsiteX24" fmla="*/ 3215692 w 11428399"/>
                <a:gd name="connsiteY24" fmla="*/ 2552531 h 2552531"/>
                <a:gd name="connsiteX25" fmla="*/ 10274 w 11428399"/>
                <a:gd name="connsiteY25" fmla="*/ 2373331 h 2552531"/>
                <a:gd name="connsiteX26" fmla="*/ 0 w 11428399"/>
                <a:gd name="connsiteY26" fmla="*/ 1941816 h 2552531"/>
                <a:gd name="connsiteX0" fmla="*/ 0 w 14785435"/>
                <a:gd name="connsiteY0" fmla="*/ 1941816 h 2552531"/>
                <a:gd name="connsiteX1" fmla="*/ 308225 w 14785435"/>
                <a:gd name="connsiteY1" fmla="*/ 1890445 h 2552531"/>
                <a:gd name="connsiteX2" fmla="*/ 739739 w 14785435"/>
                <a:gd name="connsiteY2" fmla="*/ 1808252 h 2552531"/>
                <a:gd name="connsiteX3" fmla="*/ 1345915 w 14785435"/>
                <a:gd name="connsiteY3" fmla="*/ 1633591 h 2552531"/>
                <a:gd name="connsiteX4" fmla="*/ 1602769 w 14785435"/>
                <a:gd name="connsiteY4" fmla="*/ 1448656 h 2552531"/>
                <a:gd name="connsiteX5" fmla="*/ 1941816 w 14785435"/>
                <a:gd name="connsiteY5" fmla="*/ 1181528 h 2552531"/>
                <a:gd name="connsiteX6" fmla="*/ 2270589 w 14785435"/>
                <a:gd name="connsiteY6" fmla="*/ 924674 h 2552531"/>
                <a:gd name="connsiteX7" fmla="*/ 2465798 w 14785435"/>
                <a:gd name="connsiteY7" fmla="*/ 739740 h 2552531"/>
                <a:gd name="connsiteX8" fmla="*/ 2753474 w 14785435"/>
                <a:gd name="connsiteY8" fmla="*/ 482886 h 2552531"/>
                <a:gd name="connsiteX9" fmla="*/ 3154166 w 14785435"/>
                <a:gd name="connsiteY9" fmla="*/ 30823 h 2552531"/>
                <a:gd name="connsiteX10" fmla="*/ 3678148 w 14785435"/>
                <a:gd name="connsiteY10" fmla="*/ 0 h 2552531"/>
                <a:gd name="connsiteX11" fmla="*/ 4078840 w 14785435"/>
                <a:gd name="connsiteY11" fmla="*/ 20549 h 2552531"/>
                <a:gd name="connsiteX12" fmla="*/ 4880225 w 14785435"/>
                <a:gd name="connsiteY12" fmla="*/ 61645 h 2552531"/>
                <a:gd name="connsiteX13" fmla="*/ 5558319 w 14785435"/>
                <a:gd name="connsiteY13" fmla="*/ 729465 h 2552531"/>
                <a:gd name="connsiteX14" fmla="*/ 6195317 w 14785435"/>
                <a:gd name="connsiteY14" fmla="*/ 791110 h 2552531"/>
                <a:gd name="connsiteX15" fmla="*/ 6791218 w 14785435"/>
                <a:gd name="connsiteY15" fmla="*/ 904126 h 2552531"/>
                <a:gd name="connsiteX16" fmla="*/ 7376845 w 14785435"/>
                <a:gd name="connsiteY16" fmla="*/ 1304818 h 2552531"/>
                <a:gd name="connsiteX17" fmla="*/ 7695344 w 14785435"/>
                <a:gd name="connsiteY17" fmla="*/ 1315092 h 2552531"/>
                <a:gd name="connsiteX18" fmla="*/ 8167955 w 14785435"/>
                <a:gd name="connsiteY18" fmla="*/ 1736333 h 2552531"/>
                <a:gd name="connsiteX19" fmla="*/ 8383712 w 14785435"/>
                <a:gd name="connsiteY19" fmla="*/ 1736333 h 2552531"/>
                <a:gd name="connsiteX20" fmla="*/ 8548099 w 14785435"/>
                <a:gd name="connsiteY20" fmla="*/ 1345915 h 2552531"/>
                <a:gd name="connsiteX21" fmla="*/ 14785435 w 14785435"/>
                <a:gd name="connsiteY21" fmla="*/ 1345915 h 2552531"/>
                <a:gd name="connsiteX22" fmla="*/ 8917969 w 14785435"/>
                <a:gd name="connsiteY22" fmla="*/ 2373331 h 2552531"/>
                <a:gd name="connsiteX23" fmla="*/ 5969524 w 14785435"/>
                <a:gd name="connsiteY23" fmla="*/ 2254820 h 2552531"/>
                <a:gd name="connsiteX24" fmla="*/ 3215692 w 14785435"/>
                <a:gd name="connsiteY24" fmla="*/ 2552531 h 2552531"/>
                <a:gd name="connsiteX25" fmla="*/ 10274 w 14785435"/>
                <a:gd name="connsiteY25" fmla="*/ 2373331 h 2552531"/>
                <a:gd name="connsiteX26" fmla="*/ 0 w 14785435"/>
                <a:gd name="connsiteY26" fmla="*/ 1941816 h 2552531"/>
                <a:gd name="connsiteX0" fmla="*/ 0 w 14856861"/>
                <a:gd name="connsiteY0" fmla="*/ 1941816 h 2552531"/>
                <a:gd name="connsiteX1" fmla="*/ 308225 w 14856861"/>
                <a:gd name="connsiteY1" fmla="*/ 1890445 h 2552531"/>
                <a:gd name="connsiteX2" fmla="*/ 739739 w 14856861"/>
                <a:gd name="connsiteY2" fmla="*/ 1808252 h 2552531"/>
                <a:gd name="connsiteX3" fmla="*/ 1345915 w 14856861"/>
                <a:gd name="connsiteY3" fmla="*/ 1633591 h 2552531"/>
                <a:gd name="connsiteX4" fmla="*/ 1602769 w 14856861"/>
                <a:gd name="connsiteY4" fmla="*/ 1448656 h 2552531"/>
                <a:gd name="connsiteX5" fmla="*/ 1941816 w 14856861"/>
                <a:gd name="connsiteY5" fmla="*/ 1181528 h 2552531"/>
                <a:gd name="connsiteX6" fmla="*/ 2270589 w 14856861"/>
                <a:gd name="connsiteY6" fmla="*/ 924674 h 2552531"/>
                <a:gd name="connsiteX7" fmla="*/ 2465798 w 14856861"/>
                <a:gd name="connsiteY7" fmla="*/ 739740 h 2552531"/>
                <a:gd name="connsiteX8" fmla="*/ 2753474 w 14856861"/>
                <a:gd name="connsiteY8" fmla="*/ 482886 h 2552531"/>
                <a:gd name="connsiteX9" fmla="*/ 3154166 w 14856861"/>
                <a:gd name="connsiteY9" fmla="*/ 30823 h 2552531"/>
                <a:gd name="connsiteX10" fmla="*/ 3678148 w 14856861"/>
                <a:gd name="connsiteY10" fmla="*/ 0 h 2552531"/>
                <a:gd name="connsiteX11" fmla="*/ 4078840 w 14856861"/>
                <a:gd name="connsiteY11" fmla="*/ 20549 h 2552531"/>
                <a:gd name="connsiteX12" fmla="*/ 4880225 w 14856861"/>
                <a:gd name="connsiteY12" fmla="*/ 61645 h 2552531"/>
                <a:gd name="connsiteX13" fmla="*/ 5558319 w 14856861"/>
                <a:gd name="connsiteY13" fmla="*/ 729465 h 2552531"/>
                <a:gd name="connsiteX14" fmla="*/ 6195317 w 14856861"/>
                <a:gd name="connsiteY14" fmla="*/ 791110 h 2552531"/>
                <a:gd name="connsiteX15" fmla="*/ 6791218 w 14856861"/>
                <a:gd name="connsiteY15" fmla="*/ 904126 h 2552531"/>
                <a:gd name="connsiteX16" fmla="*/ 7376845 w 14856861"/>
                <a:gd name="connsiteY16" fmla="*/ 1304818 h 2552531"/>
                <a:gd name="connsiteX17" fmla="*/ 7695344 w 14856861"/>
                <a:gd name="connsiteY17" fmla="*/ 1315092 h 2552531"/>
                <a:gd name="connsiteX18" fmla="*/ 8167955 w 14856861"/>
                <a:gd name="connsiteY18" fmla="*/ 1736333 h 2552531"/>
                <a:gd name="connsiteX19" fmla="*/ 8383712 w 14856861"/>
                <a:gd name="connsiteY19" fmla="*/ 1736333 h 2552531"/>
                <a:gd name="connsiteX20" fmla="*/ 8548099 w 14856861"/>
                <a:gd name="connsiteY20" fmla="*/ 1345915 h 2552531"/>
                <a:gd name="connsiteX21" fmla="*/ 14856861 w 14856861"/>
                <a:gd name="connsiteY21" fmla="*/ 1345915 h 2552531"/>
                <a:gd name="connsiteX22" fmla="*/ 8917969 w 14856861"/>
                <a:gd name="connsiteY22" fmla="*/ 2373331 h 2552531"/>
                <a:gd name="connsiteX23" fmla="*/ 5969524 w 14856861"/>
                <a:gd name="connsiteY23" fmla="*/ 2254820 h 2552531"/>
                <a:gd name="connsiteX24" fmla="*/ 3215692 w 14856861"/>
                <a:gd name="connsiteY24" fmla="*/ 2552531 h 2552531"/>
                <a:gd name="connsiteX25" fmla="*/ 10274 w 14856861"/>
                <a:gd name="connsiteY25" fmla="*/ 2373331 h 2552531"/>
                <a:gd name="connsiteX26" fmla="*/ 0 w 14856861"/>
                <a:gd name="connsiteY26" fmla="*/ 1941816 h 2552531"/>
                <a:gd name="connsiteX0" fmla="*/ 0 w 14856861"/>
                <a:gd name="connsiteY0" fmla="*/ 1941816 h 2552531"/>
                <a:gd name="connsiteX1" fmla="*/ 308225 w 14856861"/>
                <a:gd name="connsiteY1" fmla="*/ 1890445 h 2552531"/>
                <a:gd name="connsiteX2" fmla="*/ 739739 w 14856861"/>
                <a:gd name="connsiteY2" fmla="*/ 1808252 h 2552531"/>
                <a:gd name="connsiteX3" fmla="*/ 1345915 w 14856861"/>
                <a:gd name="connsiteY3" fmla="*/ 1633591 h 2552531"/>
                <a:gd name="connsiteX4" fmla="*/ 1602769 w 14856861"/>
                <a:gd name="connsiteY4" fmla="*/ 1448656 h 2552531"/>
                <a:gd name="connsiteX5" fmla="*/ 1941816 w 14856861"/>
                <a:gd name="connsiteY5" fmla="*/ 1181528 h 2552531"/>
                <a:gd name="connsiteX6" fmla="*/ 2270589 w 14856861"/>
                <a:gd name="connsiteY6" fmla="*/ 924674 h 2552531"/>
                <a:gd name="connsiteX7" fmla="*/ 2465798 w 14856861"/>
                <a:gd name="connsiteY7" fmla="*/ 739740 h 2552531"/>
                <a:gd name="connsiteX8" fmla="*/ 2753474 w 14856861"/>
                <a:gd name="connsiteY8" fmla="*/ 482886 h 2552531"/>
                <a:gd name="connsiteX9" fmla="*/ 3154166 w 14856861"/>
                <a:gd name="connsiteY9" fmla="*/ 30823 h 2552531"/>
                <a:gd name="connsiteX10" fmla="*/ 3678148 w 14856861"/>
                <a:gd name="connsiteY10" fmla="*/ 0 h 2552531"/>
                <a:gd name="connsiteX11" fmla="*/ 4078840 w 14856861"/>
                <a:gd name="connsiteY11" fmla="*/ 20549 h 2552531"/>
                <a:gd name="connsiteX12" fmla="*/ 4880225 w 14856861"/>
                <a:gd name="connsiteY12" fmla="*/ 61645 h 2552531"/>
                <a:gd name="connsiteX13" fmla="*/ 5558319 w 14856861"/>
                <a:gd name="connsiteY13" fmla="*/ 729465 h 2552531"/>
                <a:gd name="connsiteX14" fmla="*/ 6195317 w 14856861"/>
                <a:gd name="connsiteY14" fmla="*/ 791110 h 2552531"/>
                <a:gd name="connsiteX15" fmla="*/ 6791218 w 14856861"/>
                <a:gd name="connsiteY15" fmla="*/ 904126 h 2552531"/>
                <a:gd name="connsiteX16" fmla="*/ 7376845 w 14856861"/>
                <a:gd name="connsiteY16" fmla="*/ 1304818 h 2552531"/>
                <a:gd name="connsiteX17" fmla="*/ 7695344 w 14856861"/>
                <a:gd name="connsiteY17" fmla="*/ 1315092 h 2552531"/>
                <a:gd name="connsiteX18" fmla="*/ 8167955 w 14856861"/>
                <a:gd name="connsiteY18" fmla="*/ 1736333 h 2552531"/>
                <a:gd name="connsiteX19" fmla="*/ 8383712 w 14856861"/>
                <a:gd name="connsiteY19" fmla="*/ 1736333 h 2552531"/>
                <a:gd name="connsiteX20" fmla="*/ 10771615 w 14856861"/>
                <a:gd name="connsiteY20" fmla="*/ 1361912 h 2552531"/>
                <a:gd name="connsiteX21" fmla="*/ 14856861 w 14856861"/>
                <a:gd name="connsiteY21" fmla="*/ 1345915 h 2552531"/>
                <a:gd name="connsiteX22" fmla="*/ 8917969 w 14856861"/>
                <a:gd name="connsiteY22" fmla="*/ 2373331 h 2552531"/>
                <a:gd name="connsiteX23" fmla="*/ 5969524 w 14856861"/>
                <a:gd name="connsiteY23" fmla="*/ 2254820 h 2552531"/>
                <a:gd name="connsiteX24" fmla="*/ 3215692 w 14856861"/>
                <a:gd name="connsiteY24" fmla="*/ 2552531 h 2552531"/>
                <a:gd name="connsiteX25" fmla="*/ 10274 w 14856861"/>
                <a:gd name="connsiteY25" fmla="*/ 2373331 h 2552531"/>
                <a:gd name="connsiteX26" fmla="*/ 0 w 14856861"/>
                <a:gd name="connsiteY26" fmla="*/ 1941816 h 2552531"/>
                <a:gd name="connsiteX0" fmla="*/ 0 w 14856861"/>
                <a:gd name="connsiteY0" fmla="*/ 1941816 h 2552531"/>
                <a:gd name="connsiteX1" fmla="*/ 308225 w 14856861"/>
                <a:gd name="connsiteY1" fmla="*/ 1890445 h 2552531"/>
                <a:gd name="connsiteX2" fmla="*/ 739739 w 14856861"/>
                <a:gd name="connsiteY2" fmla="*/ 1808252 h 2552531"/>
                <a:gd name="connsiteX3" fmla="*/ 1345915 w 14856861"/>
                <a:gd name="connsiteY3" fmla="*/ 1633591 h 2552531"/>
                <a:gd name="connsiteX4" fmla="*/ 1602769 w 14856861"/>
                <a:gd name="connsiteY4" fmla="*/ 1448656 h 2552531"/>
                <a:gd name="connsiteX5" fmla="*/ 1941816 w 14856861"/>
                <a:gd name="connsiteY5" fmla="*/ 1181528 h 2552531"/>
                <a:gd name="connsiteX6" fmla="*/ 2270589 w 14856861"/>
                <a:gd name="connsiteY6" fmla="*/ 924674 h 2552531"/>
                <a:gd name="connsiteX7" fmla="*/ 2465798 w 14856861"/>
                <a:gd name="connsiteY7" fmla="*/ 739740 h 2552531"/>
                <a:gd name="connsiteX8" fmla="*/ 2753474 w 14856861"/>
                <a:gd name="connsiteY8" fmla="*/ 482886 h 2552531"/>
                <a:gd name="connsiteX9" fmla="*/ 3154166 w 14856861"/>
                <a:gd name="connsiteY9" fmla="*/ 30823 h 2552531"/>
                <a:gd name="connsiteX10" fmla="*/ 3678148 w 14856861"/>
                <a:gd name="connsiteY10" fmla="*/ 0 h 2552531"/>
                <a:gd name="connsiteX11" fmla="*/ 4078840 w 14856861"/>
                <a:gd name="connsiteY11" fmla="*/ 20549 h 2552531"/>
                <a:gd name="connsiteX12" fmla="*/ 4880225 w 14856861"/>
                <a:gd name="connsiteY12" fmla="*/ 61645 h 2552531"/>
                <a:gd name="connsiteX13" fmla="*/ 5558319 w 14856861"/>
                <a:gd name="connsiteY13" fmla="*/ 729465 h 2552531"/>
                <a:gd name="connsiteX14" fmla="*/ 6195317 w 14856861"/>
                <a:gd name="connsiteY14" fmla="*/ 791110 h 2552531"/>
                <a:gd name="connsiteX15" fmla="*/ 6791218 w 14856861"/>
                <a:gd name="connsiteY15" fmla="*/ 904126 h 2552531"/>
                <a:gd name="connsiteX16" fmla="*/ 7376845 w 14856861"/>
                <a:gd name="connsiteY16" fmla="*/ 1304818 h 2552531"/>
                <a:gd name="connsiteX17" fmla="*/ 7695344 w 14856861"/>
                <a:gd name="connsiteY17" fmla="*/ 1315092 h 2552531"/>
                <a:gd name="connsiteX18" fmla="*/ 8167955 w 14856861"/>
                <a:gd name="connsiteY18" fmla="*/ 1736333 h 2552531"/>
                <a:gd name="connsiteX19" fmla="*/ 10639221 w 14856861"/>
                <a:gd name="connsiteY19" fmla="*/ 1752329 h 2552531"/>
                <a:gd name="connsiteX20" fmla="*/ 10771615 w 14856861"/>
                <a:gd name="connsiteY20" fmla="*/ 1361912 h 2552531"/>
                <a:gd name="connsiteX21" fmla="*/ 14856861 w 14856861"/>
                <a:gd name="connsiteY21" fmla="*/ 1345915 h 2552531"/>
                <a:gd name="connsiteX22" fmla="*/ 8917969 w 14856861"/>
                <a:gd name="connsiteY22" fmla="*/ 2373331 h 2552531"/>
                <a:gd name="connsiteX23" fmla="*/ 5969524 w 14856861"/>
                <a:gd name="connsiteY23" fmla="*/ 2254820 h 2552531"/>
                <a:gd name="connsiteX24" fmla="*/ 3215692 w 14856861"/>
                <a:gd name="connsiteY24" fmla="*/ 2552531 h 2552531"/>
                <a:gd name="connsiteX25" fmla="*/ 10274 w 14856861"/>
                <a:gd name="connsiteY25" fmla="*/ 2373331 h 2552531"/>
                <a:gd name="connsiteX26" fmla="*/ 0 w 14856861"/>
                <a:gd name="connsiteY26" fmla="*/ 1941816 h 2552531"/>
                <a:gd name="connsiteX0" fmla="*/ 0 w 14856861"/>
                <a:gd name="connsiteY0" fmla="*/ 1941816 h 2552531"/>
                <a:gd name="connsiteX1" fmla="*/ 308225 w 14856861"/>
                <a:gd name="connsiteY1" fmla="*/ 1890445 h 2552531"/>
                <a:gd name="connsiteX2" fmla="*/ 739739 w 14856861"/>
                <a:gd name="connsiteY2" fmla="*/ 1808252 h 2552531"/>
                <a:gd name="connsiteX3" fmla="*/ 1345915 w 14856861"/>
                <a:gd name="connsiteY3" fmla="*/ 1633591 h 2552531"/>
                <a:gd name="connsiteX4" fmla="*/ 1602769 w 14856861"/>
                <a:gd name="connsiteY4" fmla="*/ 1448656 h 2552531"/>
                <a:gd name="connsiteX5" fmla="*/ 1941816 w 14856861"/>
                <a:gd name="connsiteY5" fmla="*/ 1181528 h 2552531"/>
                <a:gd name="connsiteX6" fmla="*/ 2270589 w 14856861"/>
                <a:gd name="connsiteY6" fmla="*/ 924674 h 2552531"/>
                <a:gd name="connsiteX7" fmla="*/ 2465798 w 14856861"/>
                <a:gd name="connsiteY7" fmla="*/ 739740 h 2552531"/>
                <a:gd name="connsiteX8" fmla="*/ 2753474 w 14856861"/>
                <a:gd name="connsiteY8" fmla="*/ 482886 h 2552531"/>
                <a:gd name="connsiteX9" fmla="*/ 3154166 w 14856861"/>
                <a:gd name="connsiteY9" fmla="*/ 30823 h 2552531"/>
                <a:gd name="connsiteX10" fmla="*/ 3678148 w 14856861"/>
                <a:gd name="connsiteY10" fmla="*/ 0 h 2552531"/>
                <a:gd name="connsiteX11" fmla="*/ 4078840 w 14856861"/>
                <a:gd name="connsiteY11" fmla="*/ 20549 h 2552531"/>
                <a:gd name="connsiteX12" fmla="*/ 4880225 w 14856861"/>
                <a:gd name="connsiteY12" fmla="*/ 61645 h 2552531"/>
                <a:gd name="connsiteX13" fmla="*/ 5558319 w 14856861"/>
                <a:gd name="connsiteY13" fmla="*/ 729465 h 2552531"/>
                <a:gd name="connsiteX14" fmla="*/ 6195317 w 14856861"/>
                <a:gd name="connsiteY14" fmla="*/ 791110 h 2552531"/>
                <a:gd name="connsiteX15" fmla="*/ 6791218 w 14856861"/>
                <a:gd name="connsiteY15" fmla="*/ 904126 h 2552531"/>
                <a:gd name="connsiteX16" fmla="*/ 7376845 w 14856861"/>
                <a:gd name="connsiteY16" fmla="*/ 1304818 h 2552531"/>
                <a:gd name="connsiteX17" fmla="*/ 7695344 w 14856861"/>
                <a:gd name="connsiteY17" fmla="*/ 1315092 h 2552531"/>
                <a:gd name="connsiteX18" fmla="*/ 10183516 w 14856861"/>
                <a:gd name="connsiteY18" fmla="*/ 1768326 h 2552531"/>
                <a:gd name="connsiteX19" fmla="*/ 10639221 w 14856861"/>
                <a:gd name="connsiteY19" fmla="*/ 1752329 h 2552531"/>
                <a:gd name="connsiteX20" fmla="*/ 10771615 w 14856861"/>
                <a:gd name="connsiteY20" fmla="*/ 1361912 h 2552531"/>
                <a:gd name="connsiteX21" fmla="*/ 14856861 w 14856861"/>
                <a:gd name="connsiteY21" fmla="*/ 1345915 h 2552531"/>
                <a:gd name="connsiteX22" fmla="*/ 8917969 w 14856861"/>
                <a:gd name="connsiteY22" fmla="*/ 2373331 h 2552531"/>
                <a:gd name="connsiteX23" fmla="*/ 5969524 w 14856861"/>
                <a:gd name="connsiteY23" fmla="*/ 2254820 h 2552531"/>
                <a:gd name="connsiteX24" fmla="*/ 3215692 w 14856861"/>
                <a:gd name="connsiteY24" fmla="*/ 2552531 h 2552531"/>
                <a:gd name="connsiteX25" fmla="*/ 10274 w 14856861"/>
                <a:gd name="connsiteY25" fmla="*/ 2373331 h 2552531"/>
                <a:gd name="connsiteX26" fmla="*/ 0 w 14856861"/>
                <a:gd name="connsiteY26" fmla="*/ 1941816 h 2552531"/>
                <a:gd name="connsiteX0" fmla="*/ 0 w 14856861"/>
                <a:gd name="connsiteY0" fmla="*/ 1941816 h 2552531"/>
                <a:gd name="connsiteX1" fmla="*/ 308225 w 14856861"/>
                <a:gd name="connsiteY1" fmla="*/ 1890445 h 2552531"/>
                <a:gd name="connsiteX2" fmla="*/ 739739 w 14856861"/>
                <a:gd name="connsiteY2" fmla="*/ 1808252 h 2552531"/>
                <a:gd name="connsiteX3" fmla="*/ 1345915 w 14856861"/>
                <a:gd name="connsiteY3" fmla="*/ 1633591 h 2552531"/>
                <a:gd name="connsiteX4" fmla="*/ 1602769 w 14856861"/>
                <a:gd name="connsiteY4" fmla="*/ 1448656 h 2552531"/>
                <a:gd name="connsiteX5" fmla="*/ 1941816 w 14856861"/>
                <a:gd name="connsiteY5" fmla="*/ 1181528 h 2552531"/>
                <a:gd name="connsiteX6" fmla="*/ 2270589 w 14856861"/>
                <a:gd name="connsiteY6" fmla="*/ 924674 h 2552531"/>
                <a:gd name="connsiteX7" fmla="*/ 2465798 w 14856861"/>
                <a:gd name="connsiteY7" fmla="*/ 739740 h 2552531"/>
                <a:gd name="connsiteX8" fmla="*/ 2753474 w 14856861"/>
                <a:gd name="connsiteY8" fmla="*/ 482886 h 2552531"/>
                <a:gd name="connsiteX9" fmla="*/ 3154166 w 14856861"/>
                <a:gd name="connsiteY9" fmla="*/ 30823 h 2552531"/>
                <a:gd name="connsiteX10" fmla="*/ 3678148 w 14856861"/>
                <a:gd name="connsiteY10" fmla="*/ 0 h 2552531"/>
                <a:gd name="connsiteX11" fmla="*/ 4078840 w 14856861"/>
                <a:gd name="connsiteY11" fmla="*/ 20549 h 2552531"/>
                <a:gd name="connsiteX12" fmla="*/ 4880225 w 14856861"/>
                <a:gd name="connsiteY12" fmla="*/ 61645 h 2552531"/>
                <a:gd name="connsiteX13" fmla="*/ 5558319 w 14856861"/>
                <a:gd name="connsiteY13" fmla="*/ 729465 h 2552531"/>
                <a:gd name="connsiteX14" fmla="*/ 6195317 w 14856861"/>
                <a:gd name="connsiteY14" fmla="*/ 791110 h 2552531"/>
                <a:gd name="connsiteX15" fmla="*/ 6791218 w 14856861"/>
                <a:gd name="connsiteY15" fmla="*/ 904126 h 2552531"/>
                <a:gd name="connsiteX16" fmla="*/ 7376845 w 14856861"/>
                <a:gd name="connsiteY16" fmla="*/ 1304818 h 2552531"/>
                <a:gd name="connsiteX17" fmla="*/ 9918861 w 14856861"/>
                <a:gd name="connsiteY17" fmla="*/ 1379079 h 2552531"/>
                <a:gd name="connsiteX18" fmla="*/ 10183516 w 14856861"/>
                <a:gd name="connsiteY18" fmla="*/ 1768326 h 2552531"/>
                <a:gd name="connsiteX19" fmla="*/ 10639221 w 14856861"/>
                <a:gd name="connsiteY19" fmla="*/ 1752329 h 2552531"/>
                <a:gd name="connsiteX20" fmla="*/ 10771615 w 14856861"/>
                <a:gd name="connsiteY20" fmla="*/ 1361912 h 2552531"/>
                <a:gd name="connsiteX21" fmla="*/ 14856861 w 14856861"/>
                <a:gd name="connsiteY21" fmla="*/ 1345915 h 2552531"/>
                <a:gd name="connsiteX22" fmla="*/ 8917969 w 14856861"/>
                <a:gd name="connsiteY22" fmla="*/ 2373331 h 2552531"/>
                <a:gd name="connsiteX23" fmla="*/ 5969524 w 14856861"/>
                <a:gd name="connsiteY23" fmla="*/ 2254820 h 2552531"/>
                <a:gd name="connsiteX24" fmla="*/ 3215692 w 14856861"/>
                <a:gd name="connsiteY24" fmla="*/ 2552531 h 2552531"/>
                <a:gd name="connsiteX25" fmla="*/ 10274 w 14856861"/>
                <a:gd name="connsiteY25" fmla="*/ 2373331 h 2552531"/>
                <a:gd name="connsiteX26" fmla="*/ 0 w 14856861"/>
                <a:gd name="connsiteY26" fmla="*/ 1941816 h 255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856861" h="2552531">
                  <a:moveTo>
                    <a:pt x="0" y="1941816"/>
                  </a:moveTo>
                  <a:lnTo>
                    <a:pt x="308225" y="1890445"/>
                  </a:lnTo>
                  <a:lnTo>
                    <a:pt x="739739" y="1808252"/>
                  </a:lnTo>
                  <a:lnTo>
                    <a:pt x="1345915" y="1633591"/>
                  </a:lnTo>
                  <a:lnTo>
                    <a:pt x="1602769" y="1448656"/>
                  </a:lnTo>
                  <a:lnTo>
                    <a:pt x="1941816" y="1181528"/>
                  </a:lnTo>
                  <a:lnTo>
                    <a:pt x="2270589" y="924674"/>
                  </a:lnTo>
                  <a:lnTo>
                    <a:pt x="2465798" y="739740"/>
                  </a:lnTo>
                  <a:lnTo>
                    <a:pt x="2753474" y="482886"/>
                  </a:lnTo>
                  <a:lnTo>
                    <a:pt x="3154166" y="30823"/>
                  </a:lnTo>
                  <a:lnTo>
                    <a:pt x="3678148" y="0"/>
                  </a:lnTo>
                  <a:lnTo>
                    <a:pt x="4078840" y="20549"/>
                  </a:lnTo>
                  <a:lnTo>
                    <a:pt x="4880225" y="61645"/>
                  </a:lnTo>
                  <a:lnTo>
                    <a:pt x="5558319" y="729465"/>
                  </a:lnTo>
                  <a:lnTo>
                    <a:pt x="6195317" y="791110"/>
                  </a:lnTo>
                  <a:lnTo>
                    <a:pt x="6791218" y="904126"/>
                  </a:lnTo>
                  <a:lnTo>
                    <a:pt x="7376845" y="1304818"/>
                  </a:lnTo>
                  <a:lnTo>
                    <a:pt x="9918861" y="1379079"/>
                  </a:lnTo>
                  <a:lnTo>
                    <a:pt x="10183516" y="1768326"/>
                  </a:lnTo>
                  <a:lnTo>
                    <a:pt x="10639221" y="1752329"/>
                  </a:lnTo>
                  <a:lnTo>
                    <a:pt x="10771615" y="1361912"/>
                  </a:lnTo>
                  <a:lnTo>
                    <a:pt x="14856861" y="1345915"/>
                  </a:lnTo>
                  <a:cubicBezTo>
                    <a:pt x="14843277" y="2544216"/>
                    <a:pt x="9754779" y="2030859"/>
                    <a:pt x="8917969" y="2373331"/>
                  </a:cubicBezTo>
                  <a:lnTo>
                    <a:pt x="5969524" y="2254820"/>
                  </a:lnTo>
                  <a:lnTo>
                    <a:pt x="3215692" y="2552531"/>
                  </a:lnTo>
                  <a:lnTo>
                    <a:pt x="10274" y="2373331"/>
                  </a:lnTo>
                  <a:lnTo>
                    <a:pt x="0" y="194181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44538" y="1371600"/>
              <a:ext cx="0" cy="1868488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" name="Freeform 1"/>
            <p:cNvSpPr/>
            <p:nvPr/>
          </p:nvSpPr>
          <p:spPr>
            <a:xfrm>
              <a:off x="119063" y="1851025"/>
              <a:ext cx="8867775" cy="1152525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11482638"/>
                <a:gd name="connsiteY0" fmla="*/ 1936377 h 1936377"/>
                <a:gd name="connsiteX1" fmla="*/ 785308 w 11482638"/>
                <a:gd name="connsiteY1" fmla="*/ 1796527 h 1936377"/>
                <a:gd name="connsiteX2" fmla="*/ 1387737 w 11482638"/>
                <a:gd name="connsiteY2" fmla="*/ 1602890 h 1936377"/>
                <a:gd name="connsiteX3" fmla="*/ 1828800 w 11482638"/>
                <a:gd name="connsiteY3" fmla="*/ 1280160 h 1936377"/>
                <a:gd name="connsiteX4" fmla="*/ 2312894 w 11482638"/>
                <a:gd name="connsiteY4" fmla="*/ 882127 h 1936377"/>
                <a:gd name="connsiteX5" fmla="*/ 2786231 w 11482638"/>
                <a:gd name="connsiteY5" fmla="*/ 430306 h 1936377"/>
                <a:gd name="connsiteX6" fmla="*/ 3162748 w 11482638"/>
                <a:gd name="connsiteY6" fmla="*/ 32273 h 1936377"/>
                <a:gd name="connsiteX7" fmla="*/ 3636085 w 11482638"/>
                <a:gd name="connsiteY7" fmla="*/ 0 h 1936377"/>
                <a:gd name="connsiteX8" fmla="*/ 4496697 w 11482638"/>
                <a:gd name="connsiteY8" fmla="*/ 32273 h 1936377"/>
                <a:gd name="connsiteX9" fmla="*/ 4873214 w 11482638"/>
                <a:gd name="connsiteY9" fmla="*/ 53789 h 1936377"/>
                <a:gd name="connsiteX10" fmla="*/ 5561704 w 11482638"/>
                <a:gd name="connsiteY10" fmla="*/ 720763 h 1936377"/>
                <a:gd name="connsiteX11" fmla="*/ 6217920 w 11482638"/>
                <a:gd name="connsiteY11" fmla="*/ 796066 h 1936377"/>
                <a:gd name="connsiteX12" fmla="*/ 6798833 w 11482638"/>
                <a:gd name="connsiteY12" fmla="*/ 892885 h 1936377"/>
                <a:gd name="connsiteX13" fmla="*/ 7390504 w 11482638"/>
                <a:gd name="connsiteY13" fmla="*/ 1301676 h 1936377"/>
                <a:gd name="connsiteX14" fmla="*/ 7702475 w 11482638"/>
                <a:gd name="connsiteY14" fmla="*/ 1312433 h 1936377"/>
                <a:gd name="connsiteX15" fmla="*/ 8180341 w 11482638"/>
                <a:gd name="connsiteY15" fmla="*/ 1725816 h 1936377"/>
                <a:gd name="connsiteX16" fmla="*/ 8396627 w 11482638"/>
                <a:gd name="connsiteY16" fmla="*/ 1731226 h 1936377"/>
                <a:gd name="connsiteX17" fmla="*/ 8552330 w 11482638"/>
                <a:gd name="connsiteY17" fmla="*/ 1344706 h 1936377"/>
                <a:gd name="connsiteX18" fmla="*/ 11482638 w 11482638"/>
                <a:gd name="connsiteY18" fmla="*/ 1344706 h 1936377"/>
                <a:gd name="connsiteX0" fmla="*/ 0 w 14893246"/>
                <a:gd name="connsiteY0" fmla="*/ 1936377 h 1936377"/>
                <a:gd name="connsiteX1" fmla="*/ 785308 w 14893246"/>
                <a:gd name="connsiteY1" fmla="*/ 1796527 h 1936377"/>
                <a:gd name="connsiteX2" fmla="*/ 1387737 w 14893246"/>
                <a:gd name="connsiteY2" fmla="*/ 1602890 h 1936377"/>
                <a:gd name="connsiteX3" fmla="*/ 1828800 w 14893246"/>
                <a:gd name="connsiteY3" fmla="*/ 1280160 h 1936377"/>
                <a:gd name="connsiteX4" fmla="*/ 2312894 w 14893246"/>
                <a:gd name="connsiteY4" fmla="*/ 882127 h 1936377"/>
                <a:gd name="connsiteX5" fmla="*/ 2786231 w 14893246"/>
                <a:gd name="connsiteY5" fmla="*/ 430306 h 1936377"/>
                <a:gd name="connsiteX6" fmla="*/ 3162748 w 14893246"/>
                <a:gd name="connsiteY6" fmla="*/ 32273 h 1936377"/>
                <a:gd name="connsiteX7" fmla="*/ 3636085 w 14893246"/>
                <a:gd name="connsiteY7" fmla="*/ 0 h 1936377"/>
                <a:gd name="connsiteX8" fmla="*/ 4496697 w 14893246"/>
                <a:gd name="connsiteY8" fmla="*/ 32273 h 1936377"/>
                <a:gd name="connsiteX9" fmla="*/ 4873214 w 14893246"/>
                <a:gd name="connsiteY9" fmla="*/ 53789 h 1936377"/>
                <a:gd name="connsiteX10" fmla="*/ 5561704 w 14893246"/>
                <a:gd name="connsiteY10" fmla="*/ 720763 h 1936377"/>
                <a:gd name="connsiteX11" fmla="*/ 6217920 w 14893246"/>
                <a:gd name="connsiteY11" fmla="*/ 796066 h 1936377"/>
                <a:gd name="connsiteX12" fmla="*/ 6798833 w 14893246"/>
                <a:gd name="connsiteY12" fmla="*/ 892885 h 1936377"/>
                <a:gd name="connsiteX13" fmla="*/ 7390504 w 14893246"/>
                <a:gd name="connsiteY13" fmla="*/ 1301676 h 1936377"/>
                <a:gd name="connsiteX14" fmla="*/ 7702475 w 14893246"/>
                <a:gd name="connsiteY14" fmla="*/ 1312433 h 1936377"/>
                <a:gd name="connsiteX15" fmla="*/ 8180341 w 14893246"/>
                <a:gd name="connsiteY15" fmla="*/ 1725816 h 1936377"/>
                <a:gd name="connsiteX16" fmla="*/ 8396627 w 14893246"/>
                <a:gd name="connsiteY16" fmla="*/ 1731226 h 1936377"/>
                <a:gd name="connsiteX17" fmla="*/ 8552330 w 14893246"/>
                <a:gd name="connsiteY17" fmla="*/ 1344706 h 1936377"/>
                <a:gd name="connsiteX18" fmla="*/ 14893246 w 14893246"/>
                <a:gd name="connsiteY18" fmla="*/ 1344706 h 1936377"/>
                <a:gd name="connsiteX0" fmla="*/ 0 w 14893246"/>
                <a:gd name="connsiteY0" fmla="*/ 1936377 h 1936377"/>
                <a:gd name="connsiteX1" fmla="*/ 785308 w 14893246"/>
                <a:gd name="connsiteY1" fmla="*/ 1796527 h 1936377"/>
                <a:gd name="connsiteX2" fmla="*/ 1387737 w 14893246"/>
                <a:gd name="connsiteY2" fmla="*/ 1602890 h 1936377"/>
                <a:gd name="connsiteX3" fmla="*/ 1828800 w 14893246"/>
                <a:gd name="connsiteY3" fmla="*/ 1280160 h 1936377"/>
                <a:gd name="connsiteX4" fmla="*/ 2312894 w 14893246"/>
                <a:gd name="connsiteY4" fmla="*/ 882127 h 1936377"/>
                <a:gd name="connsiteX5" fmla="*/ 2786231 w 14893246"/>
                <a:gd name="connsiteY5" fmla="*/ 430306 h 1936377"/>
                <a:gd name="connsiteX6" fmla="*/ 3162748 w 14893246"/>
                <a:gd name="connsiteY6" fmla="*/ 32273 h 1936377"/>
                <a:gd name="connsiteX7" fmla="*/ 3636085 w 14893246"/>
                <a:gd name="connsiteY7" fmla="*/ 0 h 1936377"/>
                <a:gd name="connsiteX8" fmla="*/ 4496697 w 14893246"/>
                <a:gd name="connsiteY8" fmla="*/ 32273 h 1936377"/>
                <a:gd name="connsiteX9" fmla="*/ 4873214 w 14893246"/>
                <a:gd name="connsiteY9" fmla="*/ 53789 h 1936377"/>
                <a:gd name="connsiteX10" fmla="*/ 5561704 w 14893246"/>
                <a:gd name="connsiteY10" fmla="*/ 720763 h 1936377"/>
                <a:gd name="connsiteX11" fmla="*/ 6217920 w 14893246"/>
                <a:gd name="connsiteY11" fmla="*/ 796066 h 1936377"/>
                <a:gd name="connsiteX12" fmla="*/ 6798833 w 14893246"/>
                <a:gd name="connsiteY12" fmla="*/ 892885 h 1936377"/>
                <a:gd name="connsiteX13" fmla="*/ 7390504 w 14893246"/>
                <a:gd name="connsiteY13" fmla="*/ 1301676 h 1936377"/>
                <a:gd name="connsiteX14" fmla="*/ 7702475 w 14893246"/>
                <a:gd name="connsiteY14" fmla="*/ 1312433 h 1936377"/>
                <a:gd name="connsiteX15" fmla="*/ 8180341 w 14893246"/>
                <a:gd name="connsiteY15" fmla="*/ 1725816 h 1936377"/>
                <a:gd name="connsiteX16" fmla="*/ 8396627 w 14893246"/>
                <a:gd name="connsiteY16" fmla="*/ 1731226 h 1936377"/>
                <a:gd name="connsiteX17" fmla="*/ 10791842 w 14893246"/>
                <a:gd name="connsiteY17" fmla="*/ 1344706 h 1936377"/>
                <a:gd name="connsiteX18" fmla="*/ 14893246 w 14893246"/>
                <a:gd name="connsiteY18" fmla="*/ 1344706 h 1936377"/>
                <a:gd name="connsiteX0" fmla="*/ 0 w 14893246"/>
                <a:gd name="connsiteY0" fmla="*/ 1936377 h 1936377"/>
                <a:gd name="connsiteX1" fmla="*/ 785308 w 14893246"/>
                <a:gd name="connsiteY1" fmla="*/ 1796527 h 1936377"/>
                <a:gd name="connsiteX2" fmla="*/ 1387737 w 14893246"/>
                <a:gd name="connsiteY2" fmla="*/ 1602890 h 1936377"/>
                <a:gd name="connsiteX3" fmla="*/ 1828800 w 14893246"/>
                <a:gd name="connsiteY3" fmla="*/ 1280160 h 1936377"/>
                <a:gd name="connsiteX4" fmla="*/ 2312894 w 14893246"/>
                <a:gd name="connsiteY4" fmla="*/ 882127 h 1936377"/>
                <a:gd name="connsiteX5" fmla="*/ 2786231 w 14893246"/>
                <a:gd name="connsiteY5" fmla="*/ 430306 h 1936377"/>
                <a:gd name="connsiteX6" fmla="*/ 3162748 w 14893246"/>
                <a:gd name="connsiteY6" fmla="*/ 32273 h 1936377"/>
                <a:gd name="connsiteX7" fmla="*/ 3636085 w 14893246"/>
                <a:gd name="connsiteY7" fmla="*/ 0 h 1936377"/>
                <a:gd name="connsiteX8" fmla="*/ 4496697 w 14893246"/>
                <a:gd name="connsiteY8" fmla="*/ 32273 h 1936377"/>
                <a:gd name="connsiteX9" fmla="*/ 4873214 w 14893246"/>
                <a:gd name="connsiteY9" fmla="*/ 53789 h 1936377"/>
                <a:gd name="connsiteX10" fmla="*/ 5561704 w 14893246"/>
                <a:gd name="connsiteY10" fmla="*/ 720763 h 1936377"/>
                <a:gd name="connsiteX11" fmla="*/ 6217920 w 14893246"/>
                <a:gd name="connsiteY11" fmla="*/ 796066 h 1936377"/>
                <a:gd name="connsiteX12" fmla="*/ 6798833 w 14893246"/>
                <a:gd name="connsiteY12" fmla="*/ 892885 h 1936377"/>
                <a:gd name="connsiteX13" fmla="*/ 7390504 w 14893246"/>
                <a:gd name="connsiteY13" fmla="*/ 1301676 h 1936377"/>
                <a:gd name="connsiteX14" fmla="*/ 7702475 w 14893246"/>
                <a:gd name="connsiteY14" fmla="*/ 1312433 h 1936377"/>
                <a:gd name="connsiteX15" fmla="*/ 8180341 w 14893246"/>
                <a:gd name="connsiteY15" fmla="*/ 1725816 h 1936377"/>
                <a:gd name="connsiteX16" fmla="*/ 10636140 w 14893246"/>
                <a:gd name="connsiteY16" fmla="*/ 1747222 h 1936377"/>
                <a:gd name="connsiteX17" fmla="*/ 10791842 w 14893246"/>
                <a:gd name="connsiteY17" fmla="*/ 1344706 h 1936377"/>
                <a:gd name="connsiteX18" fmla="*/ 14893246 w 14893246"/>
                <a:gd name="connsiteY18" fmla="*/ 1344706 h 1936377"/>
                <a:gd name="connsiteX0" fmla="*/ 0 w 14893246"/>
                <a:gd name="connsiteY0" fmla="*/ 1936377 h 1936377"/>
                <a:gd name="connsiteX1" fmla="*/ 785308 w 14893246"/>
                <a:gd name="connsiteY1" fmla="*/ 1796527 h 1936377"/>
                <a:gd name="connsiteX2" fmla="*/ 1387737 w 14893246"/>
                <a:gd name="connsiteY2" fmla="*/ 1602890 h 1936377"/>
                <a:gd name="connsiteX3" fmla="*/ 1828800 w 14893246"/>
                <a:gd name="connsiteY3" fmla="*/ 1280160 h 1936377"/>
                <a:gd name="connsiteX4" fmla="*/ 2312894 w 14893246"/>
                <a:gd name="connsiteY4" fmla="*/ 882127 h 1936377"/>
                <a:gd name="connsiteX5" fmla="*/ 2786231 w 14893246"/>
                <a:gd name="connsiteY5" fmla="*/ 430306 h 1936377"/>
                <a:gd name="connsiteX6" fmla="*/ 3162748 w 14893246"/>
                <a:gd name="connsiteY6" fmla="*/ 32273 h 1936377"/>
                <a:gd name="connsiteX7" fmla="*/ 3636085 w 14893246"/>
                <a:gd name="connsiteY7" fmla="*/ 0 h 1936377"/>
                <a:gd name="connsiteX8" fmla="*/ 4496697 w 14893246"/>
                <a:gd name="connsiteY8" fmla="*/ 32273 h 1936377"/>
                <a:gd name="connsiteX9" fmla="*/ 4873214 w 14893246"/>
                <a:gd name="connsiteY9" fmla="*/ 53789 h 1936377"/>
                <a:gd name="connsiteX10" fmla="*/ 5561704 w 14893246"/>
                <a:gd name="connsiteY10" fmla="*/ 720763 h 1936377"/>
                <a:gd name="connsiteX11" fmla="*/ 6217920 w 14893246"/>
                <a:gd name="connsiteY11" fmla="*/ 796066 h 1936377"/>
                <a:gd name="connsiteX12" fmla="*/ 6798833 w 14893246"/>
                <a:gd name="connsiteY12" fmla="*/ 892885 h 1936377"/>
                <a:gd name="connsiteX13" fmla="*/ 7390504 w 14893246"/>
                <a:gd name="connsiteY13" fmla="*/ 1301676 h 1936377"/>
                <a:gd name="connsiteX14" fmla="*/ 7702475 w 14893246"/>
                <a:gd name="connsiteY14" fmla="*/ 1312433 h 1936377"/>
                <a:gd name="connsiteX15" fmla="*/ 10195902 w 14893246"/>
                <a:gd name="connsiteY15" fmla="*/ 1741812 h 1936377"/>
                <a:gd name="connsiteX16" fmla="*/ 10636140 w 14893246"/>
                <a:gd name="connsiteY16" fmla="*/ 1747222 h 1936377"/>
                <a:gd name="connsiteX17" fmla="*/ 10791842 w 14893246"/>
                <a:gd name="connsiteY17" fmla="*/ 1344706 h 1936377"/>
                <a:gd name="connsiteX18" fmla="*/ 14893246 w 14893246"/>
                <a:gd name="connsiteY18" fmla="*/ 1344706 h 1936377"/>
                <a:gd name="connsiteX0" fmla="*/ 0 w 14893246"/>
                <a:gd name="connsiteY0" fmla="*/ 1936377 h 1936377"/>
                <a:gd name="connsiteX1" fmla="*/ 785308 w 14893246"/>
                <a:gd name="connsiteY1" fmla="*/ 1796527 h 1936377"/>
                <a:gd name="connsiteX2" fmla="*/ 1387737 w 14893246"/>
                <a:gd name="connsiteY2" fmla="*/ 1602890 h 1936377"/>
                <a:gd name="connsiteX3" fmla="*/ 1828800 w 14893246"/>
                <a:gd name="connsiteY3" fmla="*/ 1280160 h 1936377"/>
                <a:gd name="connsiteX4" fmla="*/ 2312894 w 14893246"/>
                <a:gd name="connsiteY4" fmla="*/ 882127 h 1936377"/>
                <a:gd name="connsiteX5" fmla="*/ 2786231 w 14893246"/>
                <a:gd name="connsiteY5" fmla="*/ 430306 h 1936377"/>
                <a:gd name="connsiteX6" fmla="*/ 3162748 w 14893246"/>
                <a:gd name="connsiteY6" fmla="*/ 32273 h 1936377"/>
                <a:gd name="connsiteX7" fmla="*/ 3636085 w 14893246"/>
                <a:gd name="connsiteY7" fmla="*/ 0 h 1936377"/>
                <a:gd name="connsiteX8" fmla="*/ 4496697 w 14893246"/>
                <a:gd name="connsiteY8" fmla="*/ 32273 h 1936377"/>
                <a:gd name="connsiteX9" fmla="*/ 4873214 w 14893246"/>
                <a:gd name="connsiteY9" fmla="*/ 53789 h 1936377"/>
                <a:gd name="connsiteX10" fmla="*/ 5561704 w 14893246"/>
                <a:gd name="connsiteY10" fmla="*/ 720763 h 1936377"/>
                <a:gd name="connsiteX11" fmla="*/ 6217920 w 14893246"/>
                <a:gd name="connsiteY11" fmla="*/ 796066 h 1936377"/>
                <a:gd name="connsiteX12" fmla="*/ 6798833 w 14893246"/>
                <a:gd name="connsiteY12" fmla="*/ 892885 h 1936377"/>
                <a:gd name="connsiteX13" fmla="*/ 7390504 w 14893246"/>
                <a:gd name="connsiteY13" fmla="*/ 1301676 h 1936377"/>
                <a:gd name="connsiteX14" fmla="*/ 9941987 w 14893246"/>
                <a:gd name="connsiteY14" fmla="*/ 1392415 h 1936377"/>
                <a:gd name="connsiteX15" fmla="*/ 10195902 w 14893246"/>
                <a:gd name="connsiteY15" fmla="*/ 1741812 h 1936377"/>
                <a:gd name="connsiteX16" fmla="*/ 10636140 w 14893246"/>
                <a:gd name="connsiteY16" fmla="*/ 1747222 h 1936377"/>
                <a:gd name="connsiteX17" fmla="*/ 10791842 w 14893246"/>
                <a:gd name="connsiteY17" fmla="*/ 1344706 h 1936377"/>
                <a:gd name="connsiteX18" fmla="*/ 14893246 w 14893246"/>
                <a:gd name="connsiteY18" fmla="*/ 1344706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93246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5561704" y="720763"/>
                  </a:lnTo>
                  <a:lnTo>
                    <a:pt x="6217920" y="796066"/>
                  </a:lnTo>
                  <a:lnTo>
                    <a:pt x="6798833" y="892885"/>
                  </a:lnTo>
                  <a:lnTo>
                    <a:pt x="7390504" y="1301676"/>
                  </a:lnTo>
                  <a:lnTo>
                    <a:pt x="9941987" y="1392415"/>
                  </a:lnTo>
                  <a:lnTo>
                    <a:pt x="10195902" y="1741812"/>
                  </a:lnTo>
                  <a:lnTo>
                    <a:pt x="10636140" y="1747222"/>
                  </a:lnTo>
                  <a:lnTo>
                    <a:pt x="10791842" y="1344706"/>
                  </a:lnTo>
                  <a:lnTo>
                    <a:pt x="14893246" y="1344706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0181" name="TextBox 41"/>
            <p:cNvSpPr txBox="1">
              <a:spLocks noChangeArrowheads="1"/>
            </p:cNvSpPr>
            <p:nvPr/>
          </p:nvSpPr>
          <p:spPr bwMode="auto">
            <a:xfrm>
              <a:off x="2071688" y="863600"/>
              <a:ext cx="1887537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Piezometric head with damping</a:t>
              </a:r>
            </a:p>
          </p:txBody>
        </p:sp>
        <p:sp>
          <p:nvSpPr>
            <p:cNvPr id="50183" name="TextBox 35"/>
            <p:cNvSpPr txBox="1">
              <a:spLocks noChangeArrowheads="1"/>
            </p:cNvSpPr>
            <p:nvPr/>
          </p:nvSpPr>
          <p:spPr bwMode="auto">
            <a:xfrm>
              <a:off x="0" y="844550"/>
              <a:ext cx="1290638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Outer toe (entry point)</a:t>
              </a:r>
            </a:p>
          </p:txBody>
        </p:sp>
        <p:sp>
          <p:nvSpPr>
            <p:cNvPr id="38" name="Oval 37"/>
            <p:cNvSpPr/>
            <p:nvPr/>
          </p:nvSpPr>
          <p:spPr>
            <a:xfrm>
              <a:off x="665163" y="2779713"/>
              <a:ext cx="158750" cy="16033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4519613" y="1722438"/>
              <a:ext cx="0" cy="1116012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186" name="TextBox 40"/>
            <p:cNvSpPr txBox="1">
              <a:spLocks noChangeArrowheads="1"/>
            </p:cNvSpPr>
            <p:nvPr/>
          </p:nvSpPr>
          <p:spPr bwMode="auto">
            <a:xfrm>
              <a:off x="3876675" y="1401763"/>
              <a:ext cx="12906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Inner toe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4449763" y="2544763"/>
              <a:ext cx="160337" cy="15875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 flipV="1">
              <a:off x="6208713" y="2765425"/>
              <a:ext cx="2722562" cy="1588"/>
            </a:xfrm>
            <a:prstGeom prst="line">
              <a:avLst/>
            </a:prstGeom>
            <a:ln w="12700"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79450" y="2190750"/>
              <a:ext cx="8347075" cy="0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190" name="TextBox 21"/>
            <p:cNvSpPr txBox="1">
              <a:spLocks noChangeArrowheads="1"/>
            </p:cNvSpPr>
            <p:nvPr/>
          </p:nvSpPr>
          <p:spPr bwMode="auto">
            <a:xfrm>
              <a:off x="6777038" y="2719388"/>
              <a:ext cx="129063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nl-NL" sz="1400" dirty="0" smtClean="0">
                  <a:latin typeface="Calibri" pitchFamily="34" charset="0"/>
                </a:rPr>
                <a:t>Polder level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133350" y="4046538"/>
              <a:ext cx="107950" cy="10953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0192" name="TextBox 51"/>
            <p:cNvSpPr txBox="1">
              <a:spLocks noChangeArrowheads="1"/>
            </p:cNvSpPr>
            <p:nvPr/>
          </p:nvSpPr>
          <p:spPr bwMode="auto">
            <a:xfrm>
              <a:off x="255588" y="3948113"/>
              <a:ext cx="21510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nl-NL" sz="1400">
                  <a:latin typeface="Calibri" pitchFamily="34" charset="0"/>
                </a:rPr>
                <a:t>Breakpoint in PL line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744538" y="2179638"/>
              <a:ext cx="8186737" cy="574675"/>
            </a:xfrm>
            <a:custGeom>
              <a:avLst/>
              <a:gdLst>
                <a:gd name="connsiteX0" fmla="*/ 0 w 8856921"/>
                <a:gd name="connsiteY0" fmla="*/ 0 h 850605"/>
                <a:gd name="connsiteX1" fmla="*/ 574158 w 8856921"/>
                <a:gd name="connsiteY1" fmla="*/ 0 h 850605"/>
                <a:gd name="connsiteX2" fmla="*/ 5709684 w 8856921"/>
                <a:gd name="connsiteY2" fmla="*/ 265814 h 850605"/>
                <a:gd name="connsiteX3" fmla="*/ 8612372 w 8856921"/>
                <a:gd name="connsiteY3" fmla="*/ 850605 h 850605"/>
                <a:gd name="connsiteX4" fmla="*/ 8856921 w 8856921"/>
                <a:gd name="connsiteY4" fmla="*/ 850605 h 850605"/>
                <a:gd name="connsiteX0" fmla="*/ 0 w 8856921"/>
                <a:gd name="connsiteY0" fmla="*/ 8663 h 859268"/>
                <a:gd name="connsiteX1" fmla="*/ 574158 w 8856921"/>
                <a:gd name="connsiteY1" fmla="*/ 8663 h 859268"/>
                <a:gd name="connsiteX2" fmla="*/ 4369982 w 8856921"/>
                <a:gd name="connsiteY2" fmla="*/ 125621 h 859268"/>
                <a:gd name="connsiteX3" fmla="*/ 8612372 w 8856921"/>
                <a:gd name="connsiteY3" fmla="*/ 859268 h 859268"/>
                <a:gd name="connsiteX4" fmla="*/ 8856921 w 8856921"/>
                <a:gd name="connsiteY4" fmla="*/ 859268 h 859268"/>
                <a:gd name="connsiteX0" fmla="*/ 0 w 8856921"/>
                <a:gd name="connsiteY0" fmla="*/ 8663 h 859268"/>
                <a:gd name="connsiteX1" fmla="*/ 574158 w 8856921"/>
                <a:gd name="connsiteY1" fmla="*/ 8663 h 859268"/>
                <a:gd name="connsiteX2" fmla="*/ 4369982 w 8856921"/>
                <a:gd name="connsiteY2" fmla="*/ 125621 h 859268"/>
                <a:gd name="connsiteX3" fmla="*/ 8484782 w 8856921"/>
                <a:gd name="connsiteY3" fmla="*/ 582821 h 859268"/>
                <a:gd name="connsiteX4" fmla="*/ 8856921 w 8856921"/>
                <a:gd name="connsiteY4" fmla="*/ 859268 h 859268"/>
                <a:gd name="connsiteX0" fmla="*/ 0 w 8761228"/>
                <a:gd name="connsiteY0" fmla="*/ 8663 h 582822"/>
                <a:gd name="connsiteX1" fmla="*/ 574158 w 8761228"/>
                <a:gd name="connsiteY1" fmla="*/ 8663 h 582822"/>
                <a:gd name="connsiteX2" fmla="*/ 4369982 w 8761228"/>
                <a:gd name="connsiteY2" fmla="*/ 125621 h 582822"/>
                <a:gd name="connsiteX3" fmla="*/ 8484782 w 8761228"/>
                <a:gd name="connsiteY3" fmla="*/ 582821 h 582822"/>
                <a:gd name="connsiteX4" fmla="*/ 8761228 w 8761228"/>
                <a:gd name="connsiteY4" fmla="*/ 582822 h 582822"/>
                <a:gd name="connsiteX0" fmla="*/ 0 w 8742178"/>
                <a:gd name="connsiteY0" fmla="*/ 3160 h 586844"/>
                <a:gd name="connsiteX1" fmla="*/ 555108 w 8742178"/>
                <a:gd name="connsiteY1" fmla="*/ 12685 h 586844"/>
                <a:gd name="connsiteX2" fmla="*/ 4350932 w 8742178"/>
                <a:gd name="connsiteY2" fmla="*/ 129643 h 586844"/>
                <a:gd name="connsiteX3" fmla="*/ 8465732 w 8742178"/>
                <a:gd name="connsiteY3" fmla="*/ 586843 h 586844"/>
                <a:gd name="connsiteX4" fmla="*/ 8742178 w 8742178"/>
                <a:gd name="connsiteY4" fmla="*/ 586844 h 586844"/>
                <a:gd name="connsiteX0" fmla="*/ 0 w 8715750"/>
                <a:gd name="connsiteY0" fmla="*/ 1112 h 590081"/>
                <a:gd name="connsiteX1" fmla="*/ 528680 w 8715750"/>
                <a:gd name="connsiteY1" fmla="*/ 15922 h 590081"/>
                <a:gd name="connsiteX2" fmla="*/ 4324504 w 8715750"/>
                <a:gd name="connsiteY2" fmla="*/ 132880 h 590081"/>
                <a:gd name="connsiteX3" fmla="*/ 8439304 w 8715750"/>
                <a:gd name="connsiteY3" fmla="*/ 590080 h 590081"/>
                <a:gd name="connsiteX4" fmla="*/ 8715750 w 8715750"/>
                <a:gd name="connsiteY4" fmla="*/ 590081 h 590081"/>
                <a:gd name="connsiteX0" fmla="*/ 0 w 8715750"/>
                <a:gd name="connsiteY0" fmla="*/ 0 h 588969"/>
                <a:gd name="connsiteX1" fmla="*/ 528680 w 8715750"/>
                <a:gd name="connsiteY1" fmla="*/ 14810 h 588969"/>
                <a:gd name="connsiteX2" fmla="*/ 4324504 w 8715750"/>
                <a:gd name="connsiteY2" fmla="*/ 131768 h 588969"/>
                <a:gd name="connsiteX3" fmla="*/ 8439304 w 8715750"/>
                <a:gd name="connsiteY3" fmla="*/ 588968 h 588969"/>
                <a:gd name="connsiteX4" fmla="*/ 8715750 w 8715750"/>
                <a:gd name="connsiteY4" fmla="*/ 588969 h 588969"/>
                <a:gd name="connsiteX0" fmla="*/ 0 w 8710464"/>
                <a:gd name="connsiteY0" fmla="*/ 7547 h 580659"/>
                <a:gd name="connsiteX1" fmla="*/ 523394 w 8710464"/>
                <a:gd name="connsiteY1" fmla="*/ 6500 h 580659"/>
                <a:gd name="connsiteX2" fmla="*/ 4319218 w 8710464"/>
                <a:gd name="connsiteY2" fmla="*/ 123458 h 580659"/>
                <a:gd name="connsiteX3" fmla="*/ 8434018 w 8710464"/>
                <a:gd name="connsiteY3" fmla="*/ 580658 h 580659"/>
                <a:gd name="connsiteX4" fmla="*/ 8710464 w 8710464"/>
                <a:gd name="connsiteY4" fmla="*/ 580659 h 580659"/>
                <a:gd name="connsiteX0" fmla="*/ 0 w 8715750"/>
                <a:gd name="connsiteY0" fmla="*/ 0 h 588969"/>
                <a:gd name="connsiteX1" fmla="*/ 528680 w 8715750"/>
                <a:gd name="connsiteY1" fmla="*/ 14810 h 588969"/>
                <a:gd name="connsiteX2" fmla="*/ 4324504 w 8715750"/>
                <a:gd name="connsiteY2" fmla="*/ 131768 h 588969"/>
                <a:gd name="connsiteX3" fmla="*/ 8439304 w 8715750"/>
                <a:gd name="connsiteY3" fmla="*/ 588968 h 588969"/>
                <a:gd name="connsiteX4" fmla="*/ 8715750 w 8715750"/>
                <a:gd name="connsiteY4" fmla="*/ 588969 h 588969"/>
                <a:gd name="connsiteX0" fmla="*/ 0 w 8187070"/>
                <a:gd name="connsiteY0" fmla="*/ 0 h 574159"/>
                <a:gd name="connsiteX1" fmla="*/ 3795824 w 8187070"/>
                <a:gd name="connsiteY1" fmla="*/ 116958 h 574159"/>
                <a:gd name="connsiteX2" fmla="*/ 7910624 w 8187070"/>
                <a:gd name="connsiteY2" fmla="*/ 574158 h 574159"/>
                <a:gd name="connsiteX3" fmla="*/ 8187070 w 8187070"/>
                <a:gd name="connsiteY3" fmla="*/ 574159 h 57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7070" h="574159">
                  <a:moveTo>
                    <a:pt x="0" y="0"/>
                  </a:moveTo>
                  <a:lnTo>
                    <a:pt x="3795824" y="116958"/>
                  </a:lnTo>
                  <a:lnTo>
                    <a:pt x="7910624" y="574158"/>
                  </a:lnTo>
                  <a:lnTo>
                    <a:pt x="8187070" y="574159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0" name="Oval 49"/>
            <p:cNvSpPr/>
            <p:nvPr/>
          </p:nvSpPr>
          <p:spPr>
            <a:xfrm>
              <a:off x="8555038" y="2706688"/>
              <a:ext cx="109537" cy="10795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9" name="Oval 48"/>
            <p:cNvSpPr/>
            <p:nvPr/>
          </p:nvSpPr>
          <p:spPr>
            <a:xfrm>
              <a:off x="4467225" y="2251075"/>
              <a:ext cx="107950" cy="10953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58" name="Straight Arrow Connector 57"/>
            <p:cNvCxnSpPr>
              <a:stCxn id="50181" idx="2"/>
            </p:cNvCxnSpPr>
            <p:nvPr/>
          </p:nvCxnSpPr>
          <p:spPr>
            <a:xfrm flipH="1">
              <a:off x="2898775" y="1381125"/>
              <a:ext cx="117475" cy="860425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50206" idx="2"/>
            </p:cNvCxnSpPr>
            <p:nvPr/>
          </p:nvCxnSpPr>
          <p:spPr>
            <a:xfrm flipH="1">
              <a:off x="5441950" y="2017713"/>
              <a:ext cx="4763" cy="817562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133350" y="2179638"/>
              <a:ext cx="61118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730250" y="2178050"/>
              <a:ext cx="7878763" cy="576263"/>
            </a:xfrm>
            <a:custGeom>
              <a:avLst/>
              <a:gdLst>
                <a:gd name="connsiteX0" fmla="*/ 0 w 7880279"/>
                <a:gd name="connsiteY0" fmla="*/ 0 h 595901"/>
                <a:gd name="connsiteX1" fmla="*/ 4715838 w 7880279"/>
                <a:gd name="connsiteY1" fmla="*/ 297951 h 595901"/>
                <a:gd name="connsiteX2" fmla="*/ 7407668 w 7880279"/>
                <a:gd name="connsiteY2" fmla="*/ 595901 h 595901"/>
                <a:gd name="connsiteX3" fmla="*/ 7880279 w 7880279"/>
                <a:gd name="connsiteY3" fmla="*/ 595901 h 595901"/>
                <a:gd name="connsiteX0" fmla="*/ 0 w 7880279"/>
                <a:gd name="connsiteY0" fmla="*/ 0 h 595901"/>
                <a:gd name="connsiteX1" fmla="*/ 4715838 w 7880279"/>
                <a:gd name="connsiteY1" fmla="*/ 297951 h 595901"/>
                <a:gd name="connsiteX2" fmla="*/ 7353077 w 7880279"/>
                <a:gd name="connsiteY2" fmla="*/ 595901 h 595901"/>
                <a:gd name="connsiteX3" fmla="*/ 7880279 w 7880279"/>
                <a:gd name="connsiteY3" fmla="*/ 595901 h 595901"/>
                <a:gd name="connsiteX0" fmla="*/ 0 w 7880279"/>
                <a:gd name="connsiteY0" fmla="*/ 0 h 595901"/>
                <a:gd name="connsiteX1" fmla="*/ 4715838 w 7880279"/>
                <a:gd name="connsiteY1" fmla="*/ 297951 h 595901"/>
                <a:gd name="connsiteX2" fmla="*/ 7353077 w 7880279"/>
                <a:gd name="connsiteY2" fmla="*/ 595901 h 595901"/>
                <a:gd name="connsiteX3" fmla="*/ 7880279 w 7880279"/>
                <a:gd name="connsiteY3" fmla="*/ 575429 h 595901"/>
                <a:gd name="connsiteX0" fmla="*/ 0 w 7880279"/>
                <a:gd name="connsiteY0" fmla="*/ 0 h 575429"/>
                <a:gd name="connsiteX1" fmla="*/ 4715838 w 7880279"/>
                <a:gd name="connsiteY1" fmla="*/ 297951 h 575429"/>
                <a:gd name="connsiteX2" fmla="*/ 7353077 w 7880279"/>
                <a:gd name="connsiteY2" fmla="*/ 575429 h 575429"/>
                <a:gd name="connsiteX3" fmla="*/ 7880279 w 7880279"/>
                <a:gd name="connsiteY3" fmla="*/ 575429 h 57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0279" h="575429">
                  <a:moveTo>
                    <a:pt x="0" y="0"/>
                  </a:moveTo>
                  <a:lnTo>
                    <a:pt x="4715838" y="297951"/>
                  </a:lnTo>
                  <a:lnTo>
                    <a:pt x="7353077" y="575429"/>
                  </a:lnTo>
                  <a:lnTo>
                    <a:pt x="7880279" y="575429"/>
                  </a:lnTo>
                </a:path>
              </a:pathLst>
            </a:cu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8" name="Oval 47"/>
            <p:cNvSpPr/>
            <p:nvPr/>
          </p:nvSpPr>
          <p:spPr>
            <a:xfrm>
              <a:off x="690563" y="2128838"/>
              <a:ext cx="107950" cy="10795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4" name="Oval 53"/>
            <p:cNvSpPr/>
            <p:nvPr/>
          </p:nvSpPr>
          <p:spPr>
            <a:xfrm>
              <a:off x="5387975" y="2430463"/>
              <a:ext cx="107950" cy="10953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5" name="Oval 54"/>
            <p:cNvSpPr/>
            <p:nvPr/>
          </p:nvSpPr>
          <p:spPr>
            <a:xfrm>
              <a:off x="8029575" y="2709863"/>
              <a:ext cx="109538" cy="10795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0206" name="TextBox 58"/>
            <p:cNvSpPr txBox="1">
              <a:spLocks noChangeArrowheads="1"/>
            </p:cNvSpPr>
            <p:nvPr/>
          </p:nvSpPr>
          <p:spPr bwMode="auto">
            <a:xfrm>
              <a:off x="4632325" y="1712913"/>
              <a:ext cx="1628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Uplift location 1</a:t>
              </a:r>
            </a:p>
          </p:txBody>
        </p:sp>
        <p:cxnSp>
          <p:nvCxnSpPr>
            <p:cNvPr id="62" name="Straight Connector 61"/>
            <p:cNvCxnSpPr>
              <a:cxnSpLocks noChangeShapeType="1"/>
              <a:stCxn id="50209" idx="2"/>
              <a:endCxn id="3" idx="18"/>
            </p:cNvCxnSpPr>
            <p:nvPr/>
          </p:nvCxnSpPr>
          <p:spPr bwMode="auto">
            <a:xfrm flipH="1">
              <a:off x="3744913" y="1692275"/>
              <a:ext cx="2447925" cy="784225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50209" name="TextBox 62"/>
            <p:cNvSpPr txBox="1">
              <a:spLocks noChangeArrowheads="1"/>
            </p:cNvSpPr>
            <p:nvPr/>
          </p:nvSpPr>
          <p:spPr bwMode="auto">
            <a:xfrm>
              <a:off x="5378450" y="1387475"/>
              <a:ext cx="1628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Uplift location 2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736600" y="2176463"/>
              <a:ext cx="7867650" cy="587375"/>
            </a:xfrm>
            <a:custGeom>
              <a:avLst/>
              <a:gdLst>
                <a:gd name="connsiteX0" fmla="*/ 0 w 7356143"/>
                <a:gd name="connsiteY0" fmla="*/ 0 h 586854"/>
                <a:gd name="connsiteX1" fmla="*/ 5465928 w 7356143"/>
                <a:gd name="connsiteY1" fmla="*/ 484495 h 586854"/>
                <a:gd name="connsiteX2" fmla="*/ 6373505 w 7356143"/>
                <a:gd name="connsiteY2" fmla="*/ 586854 h 586854"/>
                <a:gd name="connsiteX3" fmla="*/ 7356143 w 7356143"/>
                <a:gd name="connsiteY3" fmla="*/ 586854 h 586854"/>
                <a:gd name="connsiteX0" fmla="*/ 0 w 7867934"/>
                <a:gd name="connsiteY0" fmla="*/ 0 h 586854"/>
                <a:gd name="connsiteX1" fmla="*/ 5465928 w 7867934"/>
                <a:gd name="connsiteY1" fmla="*/ 484495 h 586854"/>
                <a:gd name="connsiteX2" fmla="*/ 6373505 w 7867934"/>
                <a:gd name="connsiteY2" fmla="*/ 586854 h 586854"/>
                <a:gd name="connsiteX3" fmla="*/ 7867934 w 7867934"/>
                <a:gd name="connsiteY3" fmla="*/ 586854 h 586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67934" h="586854">
                  <a:moveTo>
                    <a:pt x="0" y="0"/>
                  </a:moveTo>
                  <a:lnTo>
                    <a:pt x="5465928" y="484495"/>
                  </a:lnTo>
                  <a:lnTo>
                    <a:pt x="6373505" y="586854"/>
                  </a:lnTo>
                  <a:lnTo>
                    <a:pt x="7867934" y="586854"/>
                  </a:lnTo>
                </a:path>
              </a:pathLst>
            </a:custGeom>
            <a:noFill/>
            <a:ln w="19050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5" name="Oval 64"/>
            <p:cNvSpPr/>
            <p:nvPr/>
          </p:nvSpPr>
          <p:spPr>
            <a:xfrm>
              <a:off x="6149975" y="2611438"/>
              <a:ext cx="107950" cy="10795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6" name="Oval 65"/>
            <p:cNvSpPr/>
            <p:nvPr/>
          </p:nvSpPr>
          <p:spPr>
            <a:xfrm>
              <a:off x="7024688" y="2716213"/>
              <a:ext cx="107950" cy="10795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0213" name="TextBox 66"/>
            <p:cNvSpPr txBox="1">
              <a:spLocks noChangeArrowheads="1"/>
            </p:cNvSpPr>
            <p:nvPr/>
          </p:nvSpPr>
          <p:spPr bwMode="auto">
            <a:xfrm>
              <a:off x="2351088" y="3370263"/>
              <a:ext cx="23368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Adjusted piezeometric head for uplift</a:t>
              </a:r>
            </a:p>
          </p:txBody>
        </p:sp>
        <p:cxnSp>
          <p:nvCxnSpPr>
            <p:cNvPr id="68" name="Straight Arrow Connector 67"/>
            <p:cNvCxnSpPr>
              <a:stCxn id="50213" idx="0"/>
            </p:cNvCxnSpPr>
            <p:nvPr/>
          </p:nvCxnSpPr>
          <p:spPr>
            <a:xfrm flipH="1" flipV="1">
              <a:off x="3517900" y="2470150"/>
              <a:ext cx="1588" cy="900113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60400"/>
            <a:ext cx="9144000" cy="3660775"/>
            <a:chOff x="0" y="660400"/>
            <a:chExt cx="9144000" cy="3660775"/>
          </a:xfrm>
        </p:grpSpPr>
        <p:sp>
          <p:nvSpPr>
            <p:cNvPr id="52225" name="Rectangle 111"/>
            <p:cNvSpPr>
              <a:spLocks noChangeArrowheads="1"/>
            </p:cNvSpPr>
            <p:nvPr/>
          </p:nvSpPr>
          <p:spPr bwMode="auto">
            <a:xfrm>
              <a:off x="0" y="432117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>
                <a:latin typeface="Calibri" pitchFamily="34" charset="0"/>
                <a:ea typeface="ＭＳ Ｐゴシック" charset="-128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auto">
            <a:xfrm>
              <a:off x="2505075" y="660400"/>
              <a:ext cx="1325563" cy="4079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 smtClean="0"/>
                <a:t>Peat </a:t>
              </a:r>
              <a:r>
                <a:rPr lang="en-US" sz="1000" dirty="0" err="1" smtClean="0"/>
                <a:t>embankement</a:t>
              </a:r>
              <a:endParaRPr lang="en-US" sz="1000" dirty="0">
                <a:cs typeface="Arial" charset="0"/>
              </a:endParaRPr>
            </a:p>
          </p:txBody>
        </p:sp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923925" y="1576388"/>
              <a:ext cx="1325563" cy="4079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 smtClean="0">
                  <a:cs typeface="Arial" charset="0"/>
                </a:rPr>
                <a:t>Hydraulic </a:t>
              </a:r>
              <a:endParaRPr lang="en-US" sz="1000" dirty="0"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 smtClean="0">
                  <a:cs typeface="Arial" charset="0"/>
                </a:rPr>
                <a:t>shortcut</a:t>
              </a:r>
              <a:endParaRPr lang="en-US" sz="1000" dirty="0">
                <a:cs typeface="Arial" charset="0"/>
              </a:endParaRPr>
            </a:p>
          </p:txBody>
        </p:sp>
        <p:sp>
          <p:nvSpPr>
            <p:cNvPr id="52228" name="Text Box 9"/>
            <p:cNvSpPr txBox="1">
              <a:spLocks noChangeArrowheads="1"/>
            </p:cNvSpPr>
            <p:nvPr/>
          </p:nvSpPr>
          <p:spPr bwMode="auto">
            <a:xfrm>
              <a:off x="722313" y="1989138"/>
              <a:ext cx="32573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no</a:t>
              </a:r>
              <a:endParaRPr lang="en-US" sz="1000" dirty="0"/>
            </a:p>
          </p:txBody>
        </p:sp>
        <p:sp>
          <p:nvSpPr>
            <p:cNvPr id="22535" name="Rectangle 10"/>
            <p:cNvSpPr>
              <a:spLocks noChangeArrowheads="1"/>
            </p:cNvSpPr>
            <p:nvPr/>
          </p:nvSpPr>
          <p:spPr bwMode="auto">
            <a:xfrm>
              <a:off x="312738" y="2546350"/>
              <a:ext cx="1019175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 smtClean="0"/>
                <a:t>Uplift</a:t>
              </a:r>
              <a:endParaRPr lang="en-US" sz="1000" dirty="0"/>
            </a:p>
          </p:txBody>
        </p:sp>
        <p:cxnSp>
          <p:nvCxnSpPr>
            <p:cNvPr id="52230" name="AutoShape 392"/>
            <p:cNvCxnSpPr>
              <a:cxnSpLocks noChangeShapeType="1"/>
              <a:stCxn id="22533" idx="2"/>
              <a:endCxn id="22535" idx="0"/>
            </p:cNvCxnSpPr>
            <p:nvPr/>
          </p:nvCxnSpPr>
          <p:spPr bwMode="auto">
            <a:xfrm rot="5400000">
              <a:off x="923925" y="1882775"/>
              <a:ext cx="561975" cy="76517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2537" name="Rectangle 393"/>
            <p:cNvSpPr>
              <a:spLocks noChangeArrowheads="1"/>
            </p:cNvSpPr>
            <p:nvPr/>
          </p:nvSpPr>
          <p:spPr bwMode="auto">
            <a:xfrm>
              <a:off x="107950" y="3413125"/>
              <a:ext cx="714375" cy="6619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/>
                <a:t>8</a:t>
              </a:r>
            </a:p>
          </p:txBody>
        </p:sp>
        <p:sp>
          <p:nvSpPr>
            <p:cNvPr id="22538" name="Rectangle 394"/>
            <p:cNvSpPr>
              <a:spLocks noChangeArrowheads="1"/>
            </p:cNvSpPr>
            <p:nvPr/>
          </p:nvSpPr>
          <p:spPr bwMode="auto">
            <a:xfrm>
              <a:off x="879475" y="3413125"/>
              <a:ext cx="712788" cy="6619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/>
                <a:t>4, 8, 10</a:t>
              </a:r>
            </a:p>
          </p:txBody>
        </p:sp>
        <p:sp>
          <p:nvSpPr>
            <p:cNvPr id="22539" name="Rectangle 395"/>
            <p:cNvSpPr>
              <a:spLocks noChangeArrowheads="1"/>
            </p:cNvSpPr>
            <p:nvPr/>
          </p:nvSpPr>
          <p:spPr bwMode="auto">
            <a:xfrm>
              <a:off x="1858963" y="2546350"/>
              <a:ext cx="1020762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 smtClean="0"/>
                <a:t>uplift</a:t>
              </a:r>
              <a:endParaRPr lang="en-US" sz="1000" dirty="0"/>
            </a:p>
          </p:txBody>
        </p:sp>
        <p:cxnSp>
          <p:nvCxnSpPr>
            <p:cNvPr id="52234" name="AutoShape 397"/>
            <p:cNvCxnSpPr>
              <a:cxnSpLocks noChangeShapeType="1"/>
              <a:stCxn id="22535" idx="2"/>
              <a:endCxn id="22537" idx="0"/>
            </p:cNvCxnSpPr>
            <p:nvPr/>
          </p:nvCxnSpPr>
          <p:spPr bwMode="auto">
            <a:xfrm rot="5400000">
              <a:off x="338931" y="2928144"/>
              <a:ext cx="612775" cy="35718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2541" name="Rectangle 401"/>
            <p:cNvSpPr>
              <a:spLocks noChangeArrowheads="1"/>
            </p:cNvSpPr>
            <p:nvPr/>
          </p:nvSpPr>
          <p:spPr bwMode="auto">
            <a:xfrm>
              <a:off x="1651000" y="3413125"/>
              <a:ext cx="714375" cy="6619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/>
                <a:t>7</a:t>
              </a:r>
            </a:p>
          </p:txBody>
        </p:sp>
        <p:sp>
          <p:nvSpPr>
            <p:cNvPr id="22542" name="Rectangle 402"/>
            <p:cNvSpPr>
              <a:spLocks noChangeArrowheads="1"/>
            </p:cNvSpPr>
            <p:nvPr/>
          </p:nvSpPr>
          <p:spPr bwMode="auto">
            <a:xfrm>
              <a:off x="2424113" y="3413125"/>
              <a:ext cx="712787" cy="6619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/>
                <a:t>3, 7, 10</a:t>
              </a:r>
            </a:p>
          </p:txBody>
        </p:sp>
        <p:cxnSp>
          <p:nvCxnSpPr>
            <p:cNvPr id="52237" name="AutoShape 405"/>
            <p:cNvCxnSpPr>
              <a:cxnSpLocks noChangeShapeType="1"/>
              <a:stCxn id="22539" idx="2"/>
              <a:endCxn id="22541" idx="0"/>
            </p:cNvCxnSpPr>
            <p:nvPr/>
          </p:nvCxnSpPr>
          <p:spPr bwMode="auto">
            <a:xfrm rot="5400000">
              <a:off x="1882775" y="2925763"/>
              <a:ext cx="612775" cy="36195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2238" name="AutoShape 406"/>
            <p:cNvCxnSpPr>
              <a:cxnSpLocks noChangeShapeType="1"/>
              <a:stCxn id="22539" idx="2"/>
              <a:endCxn id="22542" idx="0"/>
            </p:cNvCxnSpPr>
            <p:nvPr/>
          </p:nvCxnSpPr>
          <p:spPr bwMode="auto">
            <a:xfrm rot="16200000" flipH="1">
              <a:off x="2267744" y="2901156"/>
              <a:ext cx="612775" cy="41116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2239" name="AutoShape 408"/>
            <p:cNvCxnSpPr>
              <a:cxnSpLocks noChangeShapeType="1"/>
              <a:stCxn id="22538" idx="0"/>
              <a:endCxn id="22535" idx="2"/>
            </p:cNvCxnSpPr>
            <p:nvPr/>
          </p:nvCxnSpPr>
          <p:spPr bwMode="auto">
            <a:xfrm rot="16200000" flipV="1">
              <a:off x="723106" y="2899569"/>
              <a:ext cx="612775" cy="41433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/>
            </a:ln>
          </p:spPr>
        </p:cxnSp>
        <p:cxnSp>
          <p:nvCxnSpPr>
            <p:cNvPr id="52240" name="AutoShape 409"/>
            <p:cNvCxnSpPr>
              <a:cxnSpLocks noChangeShapeType="1"/>
              <a:stCxn id="22533" idx="2"/>
              <a:endCxn id="22539" idx="0"/>
            </p:cNvCxnSpPr>
            <p:nvPr/>
          </p:nvCxnSpPr>
          <p:spPr bwMode="auto">
            <a:xfrm rot="16200000" flipH="1">
              <a:off x="1697831" y="1874044"/>
              <a:ext cx="561975" cy="78263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2241" name="AutoShape 411"/>
            <p:cNvCxnSpPr>
              <a:cxnSpLocks noChangeShapeType="1"/>
              <a:stCxn id="22532" idx="2"/>
              <a:endCxn id="22533" idx="0"/>
            </p:cNvCxnSpPr>
            <p:nvPr/>
          </p:nvCxnSpPr>
          <p:spPr bwMode="auto">
            <a:xfrm rot="5400000">
              <a:off x="2124075" y="531813"/>
              <a:ext cx="509588" cy="1579562"/>
            </a:xfrm>
            <a:prstGeom prst="bentConnector3">
              <a:avLst>
                <a:gd name="adj1" fmla="val 4988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2242" name="Text Box 412"/>
            <p:cNvSpPr txBox="1">
              <a:spLocks noChangeArrowheads="1"/>
            </p:cNvSpPr>
            <p:nvPr/>
          </p:nvSpPr>
          <p:spPr bwMode="auto">
            <a:xfrm>
              <a:off x="1908175" y="2801938"/>
              <a:ext cx="32573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no</a:t>
              </a:r>
              <a:endParaRPr lang="en-US" sz="1000" dirty="0"/>
            </a:p>
          </p:txBody>
        </p:sp>
        <p:sp>
          <p:nvSpPr>
            <p:cNvPr id="52243" name="Text Box 413"/>
            <p:cNvSpPr txBox="1">
              <a:spLocks noChangeArrowheads="1"/>
            </p:cNvSpPr>
            <p:nvPr/>
          </p:nvSpPr>
          <p:spPr bwMode="auto">
            <a:xfrm>
              <a:off x="395288" y="2801938"/>
              <a:ext cx="32573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no</a:t>
              </a:r>
              <a:endParaRPr lang="en-US" sz="1000" dirty="0"/>
            </a:p>
          </p:txBody>
        </p:sp>
        <p:cxnSp>
          <p:nvCxnSpPr>
            <p:cNvPr id="52244" name="AutoShape 414"/>
            <p:cNvCxnSpPr>
              <a:cxnSpLocks noChangeShapeType="1"/>
              <a:stCxn id="22532" idx="2"/>
            </p:cNvCxnSpPr>
            <p:nvPr/>
          </p:nvCxnSpPr>
          <p:spPr bwMode="auto">
            <a:xfrm rot="16200000" flipH="1">
              <a:off x="4029075" y="207963"/>
              <a:ext cx="488950" cy="2209800"/>
            </a:xfrm>
            <a:prstGeom prst="bentConnector3">
              <a:avLst>
                <a:gd name="adj1" fmla="val 5129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2245" name="Text Box 427"/>
            <p:cNvSpPr txBox="1">
              <a:spLocks noChangeArrowheads="1"/>
            </p:cNvSpPr>
            <p:nvPr/>
          </p:nvSpPr>
          <p:spPr bwMode="auto">
            <a:xfrm>
              <a:off x="1476375" y="1052513"/>
              <a:ext cx="32573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no</a:t>
              </a:r>
              <a:endParaRPr lang="en-US" sz="1000" dirty="0"/>
            </a:p>
          </p:txBody>
        </p:sp>
        <p:sp>
          <p:nvSpPr>
            <p:cNvPr id="52246" name="Text Box 428"/>
            <p:cNvSpPr txBox="1">
              <a:spLocks noChangeArrowheads="1"/>
            </p:cNvSpPr>
            <p:nvPr/>
          </p:nvSpPr>
          <p:spPr bwMode="auto">
            <a:xfrm>
              <a:off x="4433888" y="1052513"/>
              <a:ext cx="3834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yes</a:t>
              </a:r>
              <a:endParaRPr lang="en-US" sz="1000" dirty="0"/>
            </a:p>
          </p:txBody>
        </p:sp>
        <p:sp>
          <p:nvSpPr>
            <p:cNvPr id="52247" name="Text Box 433"/>
            <p:cNvSpPr txBox="1">
              <a:spLocks noChangeArrowheads="1"/>
            </p:cNvSpPr>
            <p:nvPr/>
          </p:nvSpPr>
          <p:spPr bwMode="auto">
            <a:xfrm>
              <a:off x="2555875" y="2801938"/>
              <a:ext cx="3834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yes</a:t>
              </a:r>
              <a:endParaRPr lang="en-US" sz="1000" dirty="0"/>
            </a:p>
          </p:txBody>
        </p:sp>
        <p:sp>
          <p:nvSpPr>
            <p:cNvPr id="52248" name="Text Box 434"/>
            <p:cNvSpPr txBox="1">
              <a:spLocks noChangeArrowheads="1"/>
            </p:cNvSpPr>
            <p:nvPr/>
          </p:nvSpPr>
          <p:spPr bwMode="auto">
            <a:xfrm>
              <a:off x="2149475" y="1989138"/>
              <a:ext cx="3834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yes</a:t>
              </a:r>
              <a:endParaRPr lang="en-US" sz="1000" dirty="0"/>
            </a:p>
          </p:txBody>
        </p:sp>
        <p:sp>
          <p:nvSpPr>
            <p:cNvPr id="52249" name="Text Box 435"/>
            <p:cNvSpPr txBox="1">
              <a:spLocks noChangeArrowheads="1"/>
            </p:cNvSpPr>
            <p:nvPr/>
          </p:nvSpPr>
          <p:spPr bwMode="auto">
            <a:xfrm>
              <a:off x="1027113" y="2801938"/>
              <a:ext cx="38343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yes</a:t>
              </a:r>
              <a:endParaRPr lang="en-US" sz="1000" dirty="0"/>
            </a:p>
          </p:txBody>
        </p:sp>
        <p:sp>
          <p:nvSpPr>
            <p:cNvPr id="22561" name="Rectangle 4"/>
            <p:cNvSpPr>
              <a:spLocks noChangeArrowheads="1"/>
            </p:cNvSpPr>
            <p:nvPr/>
          </p:nvSpPr>
          <p:spPr bwMode="auto">
            <a:xfrm>
              <a:off x="4356100" y="1557338"/>
              <a:ext cx="3960813" cy="25923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000" dirty="0"/>
                <a:t>See RRD Scenario Selection flowchart for peat embankments</a:t>
              </a:r>
              <a:endParaRPr lang="en-US" sz="1000" dirty="0"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dirty="0"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20713"/>
            <a:ext cx="9144000" cy="4032250"/>
            <a:chOff x="0" y="620713"/>
            <a:chExt cx="9144000" cy="4032250"/>
          </a:xfrm>
        </p:grpSpPr>
        <p:sp>
          <p:nvSpPr>
            <p:cNvPr id="53249" name="Rectangle 111"/>
            <p:cNvSpPr>
              <a:spLocks noChangeArrowheads="1"/>
            </p:cNvSpPr>
            <p:nvPr/>
          </p:nvSpPr>
          <p:spPr bwMode="auto">
            <a:xfrm>
              <a:off x="0" y="432117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>
                <a:latin typeface="Calibri" pitchFamily="34" charset="0"/>
                <a:ea typeface="ＭＳ Ｐゴシック" charset="-128"/>
              </a:endParaRPr>
            </a:p>
          </p:txBody>
        </p:sp>
        <p:sp>
          <p:nvSpPr>
            <p:cNvPr id="23556" name="Rectangle 4"/>
            <p:cNvSpPr>
              <a:spLocks noChangeArrowheads="1"/>
            </p:cNvSpPr>
            <p:nvPr/>
          </p:nvSpPr>
          <p:spPr bwMode="auto">
            <a:xfrm>
              <a:off x="1028700" y="620713"/>
              <a:ext cx="1325563" cy="4079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dirty="0"/>
                <a:t>Peat embankment</a:t>
              </a:r>
              <a:endParaRPr lang="en-US" sz="900" dirty="0">
                <a:cs typeface="Arial" charset="0"/>
              </a:endParaRPr>
            </a:p>
          </p:txBody>
        </p:sp>
        <p:sp>
          <p:nvSpPr>
            <p:cNvPr id="23557" name="Rectangle 7"/>
            <p:cNvSpPr>
              <a:spLocks noChangeArrowheads="1"/>
            </p:cNvSpPr>
            <p:nvPr/>
          </p:nvSpPr>
          <p:spPr bwMode="auto">
            <a:xfrm>
              <a:off x="3240088" y="1517650"/>
              <a:ext cx="1323975" cy="40957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dirty="0"/>
                <a:t>Hydraulic </a:t>
              </a:r>
              <a:r>
                <a:rPr lang="en-GB" sz="900" dirty="0" smtClean="0"/>
                <a:t>Shortcut</a:t>
              </a:r>
              <a:endParaRPr lang="en-US" sz="900" dirty="0">
                <a:cs typeface="Arial" charset="0"/>
              </a:endParaRPr>
            </a:p>
          </p:txBody>
        </p:sp>
        <p:cxnSp>
          <p:nvCxnSpPr>
            <p:cNvPr id="53252" name="AutoShape 411"/>
            <p:cNvCxnSpPr>
              <a:cxnSpLocks noChangeShapeType="1"/>
              <a:stCxn id="23556" idx="2"/>
            </p:cNvCxnSpPr>
            <p:nvPr/>
          </p:nvCxnSpPr>
          <p:spPr bwMode="auto">
            <a:xfrm rot="5400000">
              <a:off x="986631" y="923132"/>
              <a:ext cx="600075" cy="811212"/>
            </a:xfrm>
            <a:prstGeom prst="bentConnector3">
              <a:avLst>
                <a:gd name="adj1" fmla="val 4074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3253" name="AutoShape 414"/>
            <p:cNvCxnSpPr>
              <a:cxnSpLocks noChangeShapeType="1"/>
              <a:stCxn id="23556" idx="2"/>
              <a:endCxn id="23557" idx="0"/>
            </p:cNvCxnSpPr>
            <p:nvPr/>
          </p:nvCxnSpPr>
          <p:spPr bwMode="auto">
            <a:xfrm rot="16200000" flipH="1">
              <a:off x="2552700" y="168275"/>
              <a:ext cx="488950" cy="2209800"/>
            </a:xfrm>
            <a:prstGeom prst="bentConnector3">
              <a:avLst>
                <a:gd name="adj1" fmla="val 4967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3560" name="Rectangle 415"/>
            <p:cNvSpPr>
              <a:spLocks noChangeArrowheads="1"/>
            </p:cNvSpPr>
            <p:nvPr/>
          </p:nvSpPr>
          <p:spPr bwMode="auto">
            <a:xfrm>
              <a:off x="1320800" y="2728913"/>
              <a:ext cx="1019175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 smtClean="0"/>
                <a:t>Uplift</a:t>
              </a:r>
              <a:endParaRPr lang="en-US" sz="900" dirty="0"/>
            </a:p>
          </p:txBody>
        </p:sp>
        <p:sp>
          <p:nvSpPr>
            <p:cNvPr id="23561" name="Rectangle 416"/>
            <p:cNvSpPr>
              <a:spLocks noChangeArrowheads="1"/>
            </p:cNvSpPr>
            <p:nvPr/>
          </p:nvSpPr>
          <p:spPr bwMode="auto">
            <a:xfrm>
              <a:off x="3913188" y="2728913"/>
              <a:ext cx="1019175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 smtClean="0"/>
                <a:t>Uplift</a:t>
              </a:r>
              <a:endParaRPr lang="en-US" sz="900" dirty="0"/>
            </a:p>
          </p:txBody>
        </p:sp>
        <p:cxnSp>
          <p:nvCxnSpPr>
            <p:cNvPr id="53256" name="AutoShape 425"/>
            <p:cNvCxnSpPr>
              <a:cxnSpLocks noChangeShapeType="1"/>
              <a:stCxn id="23557" idx="2"/>
              <a:endCxn id="23560" idx="0"/>
            </p:cNvCxnSpPr>
            <p:nvPr/>
          </p:nvCxnSpPr>
          <p:spPr bwMode="auto">
            <a:xfrm rot="5400000">
              <a:off x="2465388" y="1292225"/>
              <a:ext cx="801688" cy="2071687"/>
            </a:xfrm>
            <a:prstGeom prst="bentConnector3">
              <a:avLst>
                <a:gd name="adj1" fmla="val 4990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3257" name="AutoShape 426"/>
            <p:cNvCxnSpPr>
              <a:cxnSpLocks noChangeShapeType="1"/>
              <a:stCxn id="23557" idx="2"/>
              <a:endCxn id="23561" idx="0"/>
            </p:cNvCxnSpPr>
            <p:nvPr/>
          </p:nvCxnSpPr>
          <p:spPr bwMode="auto">
            <a:xfrm rot="16200000" flipH="1">
              <a:off x="3761581" y="2067719"/>
              <a:ext cx="801688" cy="520700"/>
            </a:xfrm>
            <a:prstGeom prst="bentConnector3">
              <a:avLst>
                <a:gd name="adj1" fmla="val 4990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3258" name="Text Box 427"/>
            <p:cNvSpPr txBox="1">
              <a:spLocks noChangeArrowheads="1"/>
            </p:cNvSpPr>
            <p:nvPr/>
          </p:nvSpPr>
          <p:spPr bwMode="auto">
            <a:xfrm>
              <a:off x="793750" y="1052513"/>
              <a:ext cx="31290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 smtClean="0"/>
                <a:t>no</a:t>
              </a:r>
              <a:endParaRPr lang="en-US" sz="900" dirty="0"/>
            </a:p>
          </p:txBody>
        </p:sp>
        <p:sp>
          <p:nvSpPr>
            <p:cNvPr id="53259" name="Text Box 428"/>
            <p:cNvSpPr txBox="1">
              <a:spLocks noChangeArrowheads="1"/>
            </p:cNvSpPr>
            <p:nvPr/>
          </p:nvSpPr>
          <p:spPr bwMode="auto">
            <a:xfrm>
              <a:off x="2957513" y="1012825"/>
              <a:ext cx="36420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 dirty="0" smtClean="0"/>
                <a:t>yes</a:t>
              </a:r>
              <a:endParaRPr lang="en-US" sz="900" dirty="0"/>
            </a:p>
          </p:txBody>
        </p:sp>
        <p:sp>
          <p:nvSpPr>
            <p:cNvPr id="53260" name="Text Box 432"/>
            <p:cNvSpPr txBox="1">
              <a:spLocks noChangeArrowheads="1"/>
            </p:cNvSpPr>
            <p:nvPr/>
          </p:nvSpPr>
          <p:spPr bwMode="auto">
            <a:xfrm>
              <a:off x="3779838" y="2428875"/>
              <a:ext cx="1223962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900" dirty="0" smtClean="0"/>
                <a:t>yes (wet and dry)</a:t>
              </a:r>
              <a:endParaRPr lang="en-US" sz="900" dirty="0"/>
            </a:p>
          </p:txBody>
        </p:sp>
        <p:sp>
          <p:nvSpPr>
            <p:cNvPr id="23567" name="Rectangle 416"/>
            <p:cNvSpPr>
              <a:spLocks noChangeArrowheads="1"/>
            </p:cNvSpPr>
            <p:nvPr/>
          </p:nvSpPr>
          <p:spPr bwMode="auto">
            <a:xfrm>
              <a:off x="6584950" y="2730500"/>
              <a:ext cx="1019175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 smtClean="0"/>
                <a:t>Uplift</a:t>
              </a:r>
              <a:endParaRPr lang="en-US" sz="900" dirty="0"/>
            </a:p>
          </p:txBody>
        </p:sp>
        <p:sp>
          <p:nvSpPr>
            <p:cNvPr id="23568" name="Rectangle 417"/>
            <p:cNvSpPr>
              <a:spLocks noChangeArrowheads="1"/>
            </p:cNvSpPr>
            <p:nvPr/>
          </p:nvSpPr>
          <p:spPr bwMode="auto">
            <a:xfrm>
              <a:off x="6372225" y="3973513"/>
              <a:ext cx="714375" cy="6619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5, 8</a:t>
              </a:r>
            </a:p>
          </p:txBody>
        </p:sp>
        <p:sp>
          <p:nvSpPr>
            <p:cNvPr id="23569" name="Rectangle 418"/>
            <p:cNvSpPr>
              <a:spLocks noChangeArrowheads="1"/>
            </p:cNvSpPr>
            <p:nvPr/>
          </p:nvSpPr>
          <p:spPr bwMode="auto">
            <a:xfrm>
              <a:off x="7145338" y="3973513"/>
              <a:ext cx="712787" cy="6619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1, 4, 5,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8, 9, 10, 11</a:t>
              </a:r>
            </a:p>
          </p:txBody>
        </p:sp>
        <p:cxnSp>
          <p:nvCxnSpPr>
            <p:cNvPr id="53264" name="AutoShape 419"/>
            <p:cNvCxnSpPr>
              <a:cxnSpLocks noChangeShapeType="1"/>
              <a:endCxn id="23568" idx="0"/>
            </p:cNvCxnSpPr>
            <p:nvPr/>
          </p:nvCxnSpPr>
          <p:spPr bwMode="auto">
            <a:xfrm rot="5400000">
              <a:off x="6417469" y="3296444"/>
              <a:ext cx="989013" cy="365125"/>
            </a:xfrm>
            <a:prstGeom prst="bentConnector3">
              <a:avLst>
                <a:gd name="adj1" fmla="val 4992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3265" name="AutoShape 420"/>
            <p:cNvCxnSpPr>
              <a:cxnSpLocks noChangeShapeType="1"/>
              <a:endCxn id="23569" idx="0"/>
            </p:cNvCxnSpPr>
            <p:nvPr/>
          </p:nvCxnSpPr>
          <p:spPr bwMode="auto">
            <a:xfrm rot="16200000" flipH="1">
              <a:off x="6804025" y="3275013"/>
              <a:ext cx="989013" cy="407987"/>
            </a:xfrm>
            <a:prstGeom prst="bentConnector3">
              <a:avLst>
                <a:gd name="adj1" fmla="val 4992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3266" name="Text Box 424"/>
            <p:cNvSpPr txBox="1">
              <a:spLocks noChangeArrowheads="1"/>
            </p:cNvSpPr>
            <p:nvPr/>
          </p:nvSpPr>
          <p:spPr bwMode="auto">
            <a:xfrm>
              <a:off x="6635750" y="3652838"/>
              <a:ext cx="241300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900" dirty="0" smtClean="0"/>
                <a:t>no</a:t>
              </a:r>
              <a:endParaRPr lang="en-US" sz="900" dirty="0"/>
            </a:p>
          </p:txBody>
        </p:sp>
        <p:sp>
          <p:nvSpPr>
            <p:cNvPr id="53267" name="Text Box 430"/>
            <p:cNvSpPr txBox="1">
              <a:spLocks noChangeArrowheads="1"/>
            </p:cNvSpPr>
            <p:nvPr/>
          </p:nvSpPr>
          <p:spPr bwMode="auto">
            <a:xfrm>
              <a:off x="7067550" y="3652838"/>
              <a:ext cx="889000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900" dirty="0" smtClean="0"/>
                <a:t>yes </a:t>
              </a:r>
              <a:r>
                <a:rPr lang="en-US" sz="900" dirty="0"/>
                <a:t>(dry en wet)</a:t>
              </a:r>
            </a:p>
          </p:txBody>
        </p:sp>
        <p:cxnSp>
          <p:nvCxnSpPr>
            <p:cNvPr id="53268" name="AutoShape 65"/>
            <p:cNvCxnSpPr>
              <a:cxnSpLocks noChangeShapeType="1"/>
              <a:stCxn id="23557" idx="2"/>
            </p:cNvCxnSpPr>
            <p:nvPr/>
          </p:nvCxnSpPr>
          <p:spPr bwMode="auto">
            <a:xfrm rot="16200000" flipH="1">
              <a:off x="5096669" y="732631"/>
              <a:ext cx="803275" cy="3192463"/>
            </a:xfrm>
            <a:prstGeom prst="bentConnector3">
              <a:avLst>
                <a:gd name="adj1" fmla="val 4980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3269" name="Text Box 432"/>
            <p:cNvSpPr txBox="1">
              <a:spLocks noChangeArrowheads="1"/>
            </p:cNvSpPr>
            <p:nvPr/>
          </p:nvSpPr>
          <p:spPr bwMode="auto">
            <a:xfrm>
              <a:off x="6516688" y="2420938"/>
              <a:ext cx="1223962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900" dirty="0" smtClean="0"/>
                <a:t>yes (only </a:t>
              </a:r>
              <a:r>
                <a:rPr lang="en-US" sz="900" dirty="0"/>
                <a:t>dry)</a:t>
              </a:r>
            </a:p>
          </p:txBody>
        </p:sp>
        <p:sp>
          <p:nvSpPr>
            <p:cNvPr id="23576" name="Rectangle 4"/>
            <p:cNvSpPr>
              <a:spLocks noChangeArrowheads="1"/>
            </p:cNvSpPr>
            <p:nvPr/>
          </p:nvSpPr>
          <p:spPr bwMode="auto">
            <a:xfrm>
              <a:off x="250825" y="1628775"/>
              <a:ext cx="1258888" cy="7000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dirty="0"/>
                <a:t>See RRD Scenario </a:t>
              </a:r>
              <a:endParaRPr lang="en-GB" sz="9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dirty="0" smtClean="0"/>
                <a:t>Selection </a:t>
              </a:r>
              <a:r>
                <a:rPr lang="en-GB" sz="900" dirty="0"/>
                <a:t>flowchart </a:t>
              </a:r>
              <a:endParaRPr lang="en-GB" sz="9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dirty="0" smtClean="0"/>
                <a:t>for </a:t>
              </a:r>
              <a:r>
                <a:rPr lang="en-GB" sz="900" dirty="0"/>
                <a:t>clay and </a:t>
              </a:r>
              <a:endParaRPr lang="en-GB" sz="9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dirty="0" smtClean="0"/>
                <a:t>sand embankments</a:t>
              </a:r>
              <a:endParaRPr lang="en-US" sz="900" dirty="0">
                <a:cs typeface="Arial" charset="0"/>
              </a:endParaRPr>
            </a:p>
          </p:txBody>
        </p:sp>
        <p:sp>
          <p:nvSpPr>
            <p:cNvPr id="23579" name="Rectangle 418"/>
            <p:cNvSpPr>
              <a:spLocks noChangeArrowheads="1"/>
            </p:cNvSpPr>
            <p:nvPr/>
          </p:nvSpPr>
          <p:spPr bwMode="auto">
            <a:xfrm>
              <a:off x="7931150" y="3973513"/>
              <a:ext cx="712788" cy="6619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1, 5, 8, 9,11</a:t>
              </a:r>
            </a:p>
          </p:txBody>
        </p:sp>
        <p:cxnSp>
          <p:nvCxnSpPr>
            <p:cNvPr id="53272" name="AutoShape 110"/>
            <p:cNvCxnSpPr>
              <a:cxnSpLocks noChangeShapeType="1"/>
            </p:cNvCxnSpPr>
            <p:nvPr/>
          </p:nvCxnSpPr>
          <p:spPr bwMode="auto">
            <a:xfrm rot="16200000" flipH="1">
              <a:off x="7196931" y="2882107"/>
              <a:ext cx="989013" cy="1193800"/>
            </a:xfrm>
            <a:prstGeom prst="bentConnector3">
              <a:avLst>
                <a:gd name="adj1" fmla="val 4992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3273" name="Text Box 430"/>
            <p:cNvSpPr txBox="1">
              <a:spLocks noChangeArrowheads="1"/>
            </p:cNvSpPr>
            <p:nvPr/>
          </p:nvSpPr>
          <p:spPr bwMode="auto">
            <a:xfrm>
              <a:off x="7885113" y="3641725"/>
              <a:ext cx="865187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900" dirty="0" smtClean="0"/>
                <a:t>yes (only </a:t>
              </a:r>
              <a:r>
                <a:rPr lang="en-US" sz="900" dirty="0"/>
                <a:t>dry)</a:t>
              </a:r>
            </a:p>
          </p:txBody>
        </p:sp>
        <p:sp>
          <p:nvSpPr>
            <p:cNvPr id="23582" name="Rectangle 417"/>
            <p:cNvSpPr>
              <a:spLocks noChangeArrowheads="1"/>
            </p:cNvSpPr>
            <p:nvPr/>
          </p:nvSpPr>
          <p:spPr bwMode="auto">
            <a:xfrm>
              <a:off x="3708400" y="3986213"/>
              <a:ext cx="714375" cy="6619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5, 7</a:t>
              </a:r>
            </a:p>
          </p:txBody>
        </p:sp>
        <p:sp>
          <p:nvSpPr>
            <p:cNvPr id="23583" name="Rectangle 418"/>
            <p:cNvSpPr>
              <a:spLocks noChangeArrowheads="1"/>
            </p:cNvSpPr>
            <p:nvPr/>
          </p:nvSpPr>
          <p:spPr bwMode="auto">
            <a:xfrm>
              <a:off x="4481513" y="3986213"/>
              <a:ext cx="712787" cy="6619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1, 3, 5,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7, 9, 10, 11</a:t>
              </a:r>
            </a:p>
          </p:txBody>
        </p:sp>
        <p:sp>
          <p:nvSpPr>
            <p:cNvPr id="23584" name="Rectangle 418"/>
            <p:cNvSpPr>
              <a:spLocks noChangeArrowheads="1"/>
            </p:cNvSpPr>
            <p:nvPr/>
          </p:nvSpPr>
          <p:spPr bwMode="auto">
            <a:xfrm>
              <a:off x="5267325" y="3986213"/>
              <a:ext cx="712788" cy="66198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1, 5, 7, 9, 11</a:t>
              </a:r>
            </a:p>
          </p:txBody>
        </p:sp>
        <p:cxnSp>
          <p:nvCxnSpPr>
            <p:cNvPr id="53277" name="AutoShape 121"/>
            <p:cNvCxnSpPr>
              <a:cxnSpLocks noChangeShapeType="1"/>
              <a:stCxn id="23561" idx="2"/>
            </p:cNvCxnSpPr>
            <p:nvPr/>
          </p:nvCxnSpPr>
          <p:spPr bwMode="auto">
            <a:xfrm rot="5400000">
              <a:off x="3742532" y="3305969"/>
              <a:ext cx="1003300" cy="35718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3278" name="AutoShape 122"/>
            <p:cNvCxnSpPr>
              <a:cxnSpLocks noChangeShapeType="1"/>
              <a:stCxn id="23561" idx="2"/>
            </p:cNvCxnSpPr>
            <p:nvPr/>
          </p:nvCxnSpPr>
          <p:spPr bwMode="auto">
            <a:xfrm rot="16200000" flipH="1">
              <a:off x="4129088" y="3276600"/>
              <a:ext cx="1003300" cy="41592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3279" name="AutoShape 123"/>
            <p:cNvCxnSpPr>
              <a:cxnSpLocks noChangeShapeType="1"/>
              <a:stCxn id="23561" idx="2"/>
            </p:cNvCxnSpPr>
            <p:nvPr/>
          </p:nvCxnSpPr>
          <p:spPr bwMode="auto">
            <a:xfrm rot="16200000" flipH="1">
              <a:off x="4521994" y="2883694"/>
              <a:ext cx="1003300" cy="120173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3280" name="Text Box 424"/>
            <p:cNvSpPr txBox="1">
              <a:spLocks noChangeArrowheads="1"/>
            </p:cNvSpPr>
            <p:nvPr/>
          </p:nvSpPr>
          <p:spPr bwMode="auto">
            <a:xfrm>
              <a:off x="3971925" y="3652838"/>
              <a:ext cx="241300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900" dirty="0" smtClean="0"/>
                <a:t>no</a:t>
              </a:r>
              <a:endParaRPr lang="en-US" sz="900" dirty="0"/>
            </a:p>
          </p:txBody>
        </p:sp>
        <p:sp>
          <p:nvSpPr>
            <p:cNvPr id="53281" name="Text Box 430"/>
            <p:cNvSpPr txBox="1">
              <a:spLocks noChangeArrowheads="1"/>
            </p:cNvSpPr>
            <p:nvPr/>
          </p:nvSpPr>
          <p:spPr bwMode="auto">
            <a:xfrm>
              <a:off x="4403725" y="3652838"/>
              <a:ext cx="889000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900" dirty="0" smtClean="0"/>
                <a:t>yes </a:t>
              </a:r>
              <a:r>
                <a:rPr lang="en-US" sz="900" dirty="0"/>
                <a:t>(dry en wet)</a:t>
              </a:r>
            </a:p>
          </p:txBody>
        </p:sp>
        <p:sp>
          <p:nvSpPr>
            <p:cNvPr id="53282" name="Text Box 430"/>
            <p:cNvSpPr txBox="1">
              <a:spLocks noChangeArrowheads="1"/>
            </p:cNvSpPr>
            <p:nvPr/>
          </p:nvSpPr>
          <p:spPr bwMode="auto">
            <a:xfrm>
              <a:off x="5219700" y="3646488"/>
              <a:ext cx="865188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900" dirty="0" smtClean="0"/>
                <a:t>yes (only </a:t>
              </a:r>
              <a:r>
                <a:rPr lang="en-US" sz="900" dirty="0"/>
                <a:t>dry)</a:t>
              </a:r>
            </a:p>
          </p:txBody>
        </p:sp>
        <p:sp>
          <p:nvSpPr>
            <p:cNvPr id="23591" name="Rectangle 417"/>
            <p:cNvSpPr>
              <a:spLocks noChangeArrowheads="1"/>
            </p:cNvSpPr>
            <p:nvPr/>
          </p:nvSpPr>
          <p:spPr bwMode="auto">
            <a:xfrm>
              <a:off x="1116013" y="3990975"/>
              <a:ext cx="714375" cy="6619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6, 8</a:t>
              </a:r>
            </a:p>
          </p:txBody>
        </p:sp>
        <p:sp>
          <p:nvSpPr>
            <p:cNvPr id="23592" name="Rectangle 418"/>
            <p:cNvSpPr>
              <a:spLocks noChangeArrowheads="1"/>
            </p:cNvSpPr>
            <p:nvPr/>
          </p:nvSpPr>
          <p:spPr bwMode="auto">
            <a:xfrm>
              <a:off x="1889125" y="3990975"/>
              <a:ext cx="712788" cy="6619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2, 4, 6,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8, 9, 10, 11</a:t>
              </a:r>
            </a:p>
          </p:txBody>
        </p:sp>
        <p:sp>
          <p:nvSpPr>
            <p:cNvPr id="23593" name="Rectangle 418"/>
            <p:cNvSpPr>
              <a:spLocks noChangeArrowheads="1"/>
            </p:cNvSpPr>
            <p:nvPr/>
          </p:nvSpPr>
          <p:spPr bwMode="auto">
            <a:xfrm>
              <a:off x="2674938" y="3990975"/>
              <a:ext cx="712787" cy="66198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Scenario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/>
                <a:t>2, 6, 8, 9, 11</a:t>
              </a:r>
            </a:p>
          </p:txBody>
        </p:sp>
        <p:cxnSp>
          <p:nvCxnSpPr>
            <p:cNvPr id="53286" name="AutoShape 128"/>
            <p:cNvCxnSpPr>
              <a:cxnSpLocks noChangeShapeType="1"/>
            </p:cNvCxnSpPr>
            <p:nvPr/>
          </p:nvCxnSpPr>
          <p:spPr bwMode="auto">
            <a:xfrm rot="5400000">
              <a:off x="1150144" y="3310731"/>
              <a:ext cx="1003300" cy="35718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3287" name="AutoShape 129"/>
            <p:cNvCxnSpPr>
              <a:cxnSpLocks noChangeShapeType="1"/>
            </p:cNvCxnSpPr>
            <p:nvPr/>
          </p:nvCxnSpPr>
          <p:spPr bwMode="auto">
            <a:xfrm rot="16200000" flipH="1">
              <a:off x="1536701" y="3281362"/>
              <a:ext cx="1003300" cy="41592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3288" name="AutoShape 130"/>
            <p:cNvCxnSpPr>
              <a:cxnSpLocks noChangeShapeType="1"/>
            </p:cNvCxnSpPr>
            <p:nvPr/>
          </p:nvCxnSpPr>
          <p:spPr bwMode="auto">
            <a:xfrm rot="16200000" flipH="1">
              <a:off x="1929607" y="2888456"/>
              <a:ext cx="1003300" cy="120173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3289" name="Text Box 424"/>
            <p:cNvSpPr txBox="1">
              <a:spLocks noChangeArrowheads="1"/>
            </p:cNvSpPr>
            <p:nvPr/>
          </p:nvSpPr>
          <p:spPr bwMode="auto">
            <a:xfrm>
              <a:off x="1379538" y="3652838"/>
              <a:ext cx="241300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900" dirty="0" smtClean="0"/>
                <a:t>no</a:t>
              </a:r>
              <a:endParaRPr lang="en-US" sz="900" dirty="0"/>
            </a:p>
          </p:txBody>
        </p:sp>
        <p:sp>
          <p:nvSpPr>
            <p:cNvPr id="53290" name="Text Box 430"/>
            <p:cNvSpPr txBox="1">
              <a:spLocks noChangeArrowheads="1"/>
            </p:cNvSpPr>
            <p:nvPr/>
          </p:nvSpPr>
          <p:spPr bwMode="auto">
            <a:xfrm>
              <a:off x="1811338" y="3652838"/>
              <a:ext cx="889000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900" dirty="0" smtClean="0"/>
                <a:t>yes </a:t>
              </a:r>
              <a:r>
                <a:rPr lang="en-US" sz="900" dirty="0"/>
                <a:t>(dry en wet)</a:t>
              </a:r>
            </a:p>
          </p:txBody>
        </p:sp>
        <p:sp>
          <p:nvSpPr>
            <p:cNvPr id="53291" name="Text Box 410"/>
            <p:cNvSpPr txBox="1">
              <a:spLocks noChangeArrowheads="1"/>
            </p:cNvSpPr>
            <p:nvPr/>
          </p:nvSpPr>
          <p:spPr bwMode="auto">
            <a:xfrm>
              <a:off x="1258888" y="2420938"/>
              <a:ext cx="1155700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900" dirty="0" smtClean="0"/>
                <a:t>no </a:t>
              </a:r>
              <a:r>
                <a:rPr lang="en-US" sz="900" dirty="0"/>
                <a:t>(wet </a:t>
              </a:r>
              <a:r>
                <a:rPr lang="en-US" sz="900" dirty="0" smtClean="0"/>
                <a:t>and dry</a:t>
              </a:r>
              <a:r>
                <a:rPr lang="en-US" sz="900" dirty="0"/>
                <a:t>)</a:t>
              </a:r>
            </a:p>
          </p:txBody>
        </p:sp>
        <p:sp>
          <p:nvSpPr>
            <p:cNvPr id="53292" name="Text Box 430"/>
            <p:cNvSpPr txBox="1">
              <a:spLocks noChangeArrowheads="1"/>
            </p:cNvSpPr>
            <p:nvPr/>
          </p:nvSpPr>
          <p:spPr bwMode="auto">
            <a:xfrm>
              <a:off x="2627313" y="3652838"/>
              <a:ext cx="865187" cy="1384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900" dirty="0" smtClean="0"/>
                <a:t>yes (only </a:t>
              </a:r>
              <a:r>
                <a:rPr lang="en-US" sz="900" dirty="0"/>
                <a:t>dry)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9388" y="188913"/>
            <a:ext cx="8353425" cy="6335712"/>
            <a:chOff x="179388" y="188913"/>
            <a:chExt cx="8353425" cy="6335712"/>
          </a:xfrm>
        </p:grpSpPr>
        <p:sp>
          <p:nvSpPr>
            <p:cNvPr id="24579" name="Rectangle 4"/>
            <p:cNvSpPr>
              <a:spLocks noChangeArrowheads="1"/>
            </p:cNvSpPr>
            <p:nvPr/>
          </p:nvSpPr>
          <p:spPr bwMode="auto">
            <a:xfrm>
              <a:off x="538163" y="333375"/>
              <a:ext cx="2520950" cy="9350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r>
                <a:rPr lang="en-GB" sz="1400" dirty="0"/>
                <a:t>Storage basin </a:t>
              </a:r>
              <a:r>
                <a:rPr lang="en-GB" sz="1400" u="sng" dirty="0"/>
                <a:t>&lt;</a:t>
              </a:r>
              <a:r>
                <a:rPr lang="en-GB" sz="1400" dirty="0"/>
                <a:t> </a:t>
              </a:r>
              <a:r>
                <a:rPr lang="en-GB" sz="1400" dirty="0" err="1"/>
                <a:t>piezometric</a:t>
              </a:r>
              <a:r>
                <a:rPr lang="en-GB" sz="1400" dirty="0"/>
                <a:t> </a:t>
              </a:r>
              <a:r>
                <a:rPr lang="en-GB" sz="1400" dirty="0" smtClean="0"/>
                <a:t>head</a:t>
              </a:r>
            </a:p>
            <a:p>
              <a:r>
                <a:rPr lang="en-GB" sz="1400" dirty="0"/>
                <a:t>	</a:t>
              </a:r>
              <a:r>
                <a:rPr lang="en-GB" sz="1400" dirty="0" smtClean="0"/>
                <a:t>		 </a:t>
              </a:r>
              <a:r>
                <a:rPr lang="en-GB" sz="1400" dirty="0"/>
                <a:t>1</a:t>
              </a:r>
              <a:r>
                <a:rPr lang="en-GB" sz="1400" baseline="30000" dirty="0"/>
                <a:t>st</a:t>
              </a:r>
              <a:r>
                <a:rPr lang="en-GB" sz="1400" dirty="0"/>
                <a:t> aquifer</a:t>
              </a:r>
              <a:endParaRPr lang="nl-NL" sz="1400" dirty="0"/>
            </a:p>
          </p:txBody>
        </p:sp>
        <p:sp>
          <p:nvSpPr>
            <p:cNvPr id="24580" name="Rectangle 6"/>
            <p:cNvSpPr>
              <a:spLocks noChangeArrowheads="1"/>
            </p:cNvSpPr>
            <p:nvPr/>
          </p:nvSpPr>
          <p:spPr bwMode="auto">
            <a:xfrm>
              <a:off x="538163" y="5589588"/>
              <a:ext cx="2520950" cy="93503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/>
                <a:t>Hydraulic shortcut </a:t>
              </a:r>
              <a:r>
                <a:rPr lang="en-GB" sz="1400" dirty="0" smtClean="0"/>
                <a:t>should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 smtClean="0"/>
                <a:t> </a:t>
              </a:r>
              <a:r>
                <a:rPr lang="en-GB" sz="1400" u="sng" dirty="0"/>
                <a:t>not</a:t>
              </a:r>
              <a:r>
                <a:rPr lang="en-GB" sz="1400" dirty="0"/>
                <a:t> be factored in</a:t>
              </a:r>
              <a:endParaRPr lang="en-US" sz="1400" dirty="0"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4581" name="Rectangle 7"/>
            <p:cNvSpPr>
              <a:spLocks noChangeArrowheads="1"/>
            </p:cNvSpPr>
            <p:nvPr/>
          </p:nvSpPr>
          <p:spPr bwMode="auto">
            <a:xfrm>
              <a:off x="6013450" y="5589588"/>
              <a:ext cx="2519363" cy="93503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/>
                <a:t>Hydraulic shortcut </a:t>
              </a:r>
              <a:endParaRPr lang="en-GB" sz="14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 smtClean="0"/>
                <a:t>should </a:t>
              </a:r>
              <a:r>
                <a:rPr lang="en-GB" sz="1400" u="sng" dirty="0"/>
                <a:t>always</a:t>
              </a:r>
              <a:r>
                <a:rPr lang="en-GB" sz="1400" dirty="0"/>
                <a:t> be factored in</a:t>
              </a:r>
              <a:endParaRPr lang="en-US" sz="1400" dirty="0"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4582" name="Rectangle 8"/>
            <p:cNvSpPr>
              <a:spLocks noChangeArrowheads="1"/>
            </p:cNvSpPr>
            <p:nvPr/>
          </p:nvSpPr>
          <p:spPr bwMode="auto">
            <a:xfrm>
              <a:off x="2408238" y="1628775"/>
              <a:ext cx="4249737" cy="9350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1400" dirty="0"/>
                <a:t>There is a water-inhibiting layer at least </a:t>
              </a:r>
              <a:endParaRPr lang="en-GB" sz="1400" dirty="0" smtClean="0"/>
            </a:p>
            <a:p>
              <a:pPr algn="ctr"/>
              <a:r>
                <a:rPr lang="en-GB" sz="1400" dirty="0" smtClean="0"/>
                <a:t>2 </a:t>
              </a:r>
              <a:r>
                <a:rPr lang="en-GB" sz="1400" dirty="0"/>
                <a:t>mm thick on the storage basin bed </a:t>
              </a:r>
              <a:endParaRPr lang="en-GB" sz="1400" dirty="0" smtClean="0"/>
            </a:p>
            <a:p>
              <a:pPr algn="ctr"/>
              <a:r>
                <a:rPr lang="en-GB" sz="1400" dirty="0" smtClean="0"/>
                <a:t>with </a:t>
              </a:r>
              <a:r>
                <a:rPr lang="en-GB" sz="1400" dirty="0"/>
                <a:t>a volumetric weight of at least 12 </a:t>
              </a:r>
              <a:r>
                <a:rPr lang="en-GB" sz="1400" dirty="0" err="1"/>
                <a:t>kN</a:t>
              </a:r>
              <a:r>
                <a:rPr lang="en-GB" sz="1400" dirty="0"/>
                <a:t>/m2</a:t>
              </a:r>
              <a:endParaRPr lang="nl-NL" sz="1400" dirty="0"/>
            </a:p>
          </p:txBody>
        </p:sp>
        <p:sp>
          <p:nvSpPr>
            <p:cNvPr id="24583" name="Rectangle 9"/>
            <p:cNvSpPr>
              <a:spLocks noChangeArrowheads="1"/>
            </p:cNvSpPr>
            <p:nvPr/>
          </p:nvSpPr>
          <p:spPr bwMode="auto">
            <a:xfrm>
              <a:off x="2408238" y="2924175"/>
              <a:ext cx="4249737" cy="93503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/>
                <a:t>Drought-sensitive embankment? Slope across </a:t>
              </a:r>
              <a:endParaRPr lang="en-GB" sz="14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 smtClean="0"/>
                <a:t>embankment </a:t>
              </a:r>
              <a:r>
                <a:rPr lang="en-GB" sz="1400" dirty="0"/>
                <a:t>&gt; 1 m, </a:t>
              </a:r>
              <a:endParaRPr lang="en-GB" sz="14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 smtClean="0"/>
                <a:t>peat </a:t>
              </a:r>
              <a:r>
                <a:rPr lang="en-GB" sz="1400" dirty="0"/>
                <a:t>embankment and uplift safety </a:t>
              </a:r>
              <a:r>
                <a:rPr lang="en-GB" sz="1400" dirty="0" smtClean="0"/>
                <a:t>factor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 smtClean="0"/>
                <a:t> </a:t>
              </a:r>
              <a:r>
                <a:rPr lang="en-GB" sz="1400" dirty="0"/>
                <a:t>in dry conditions &lt; </a:t>
              </a:r>
              <a:r>
                <a:rPr lang="en-GB" sz="1400" dirty="0" smtClean="0"/>
                <a:t>1.2</a:t>
              </a:r>
              <a:endParaRPr lang="en-US" sz="1400" dirty="0"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4584" name="Rectangle 10"/>
            <p:cNvSpPr>
              <a:spLocks noChangeArrowheads="1"/>
            </p:cNvSpPr>
            <p:nvPr/>
          </p:nvSpPr>
          <p:spPr bwMode="auto">
            <a:xfrm>
              <a:off x="3275013" y="5589588"/>
              <a:ext cx="2520950" cy="93503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en-GB" sz="1400" dirty="0" smtClean="0"/>
            </a:p>
            <a:p>
              <a:pPr algn="ctr"/>
              <a:r>
                <a:rPr lang="en-GB" sz="1400" dirty="0" smtClean="0"/>
                <a:t>Hydraulic </a:t>
              </a:r>
              <a:r>
                <a:rPr lang="en-GB" sz="1400" dirty="0"/>
                <a:t>shortcut </a:t>
              </a:r>
              <a:endParaRPr lang="en-GB" sz="1400" dirty="0" smtClean="0"/>
            </a:p>
            <a:p>
              <a:pPr algn="ctr"/>
              <a:r>
                <a:rPr lang="en-GB" sz="1400" dirty="0" smtClean="0"/>
                <a:t>should </a:t>
              </a:r>
              <a:r>
                <a:rPr lang="en-GB" sz="1400" dirty="0"/>
                <a:t>be </a:t>
              </a:r>
              <a:r>
                <a:rPr lang="en-GB" sz="1400" dirty="0" smtClean="0"/>
                <a:t>factored</a:t>
              </a:r>
            </a:p>
            <a:p>
              <a:pPr algn="ctr"/>
              <a:r>
                <a:rPr lang="en-GB" sz="1400" dirty="0" smtClean="0"/>
                <a:t> </a:t>
              </a:r>
              <a:r>
                <a:rPr lang="en-GB" sz="1400" dirty="0"/>
                <a:t>in </a:t>
              </a:r>
              <a:r>
                <a:rPr lang="en-GB" sz="1400" u="sng" dirty="0"/>
                <a:t>in dry conditions</a:t>
              </a:r>
              <a:endParaRPr lang="nl-NL" sz="1400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ea typeface="ＭＳ Ｐゴシック" pitchFamily="34" charset="-128"/>
                <a:cs typeface="Arial" charset="0"/>
              </a:endParaRPr>
            </a:p>
          </p:txBody>
        </p:sp>
        <p:cxnSp>
          <p:nvCxnSpPr>
            <p:cNvPr id="54279" name="AutoShape 11"/>
            <p:cNvCxnSpPr>
              <a:cxnSpLocks noChangeShapeType="1"/>
              <a:stCxn id="24579" idx="2"/>
              <a:endCxn id="24580" idx="0"/>
            </p:cNvCxnSpPr>
            <p:nvPr/>
          </p:nvCxnSpPr>
          <p:spPr bwMode="auto">
            <a:xfrm rot="5400000">
              <a:off x="-361950" y="3429001"/>
              <a:ext cx="432117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4280" name="AutoShape 12"/>
            <p:cNvCxnSpPr>
              <a:cxnSpLocks noChangeShapeType="1"/>
              <a:stCxn id="24579" idx="3"/>
              <a:endCxn id="24582" idx="0"/>
            </p:cNvCxnSpPr>
            <p:nvPr/>
          </p:nvCxnSpPr>
          <p:spPr bwMode="auto">
            <a:xfrm>
              <a:off x="3059113" y="801688"/>
              <a:ext cx="1474787" cy="827087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4587" name="Rectangle 14"/>
            <p:cNvSpPr>
              <a:spLocks noChangeArrowheads="1"/>
            </p:cNvSpPr>
            <p:nvPr/>
          </p:nvSpPr>
          <p:spPr bwMode="auto">
            <a:xfrm>
              <a:off x="2408238" y="4221163"/>
              <a:ext cx="4249737" cy="93503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/>
                <a:t>Thickness of the water-inhibiting layers </a:t>
              </a:r>
              <a:endParaRPr lang="en-GB" sz="14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 smtClean="0"/>
                <a:t>below </a:t>
              </a:r>
              <a:r>
                <a:rPr lang="en-GB" sz="1400" dirty="0"/>
                <a:t>the storage-basin bed </a:t>
              </a:r>
              <a:endParaRPr lang="en-GB" sz="14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 smtClean="0"/>
                <a:t>or </a:t>
              </a:r>
              <a:r>
                <a:rPr lang="en-GB" sz="1400" dirty="0"/>
                <a:t>shoring &lt;= 5 m or thickness </a:t>
              </a:r>
              <a:endParaRPr lang="en-GB" sz="14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dirty="0" smtClean="0"/>
                <a:t>of </a:t>
              </a:r>
              <a:r>
                <a:rPr lang="en-GB" sz="1400" dirty="0"/>
                <a:t>clay layer in water-inhibiting layer &lt;= 2 meters</a:t>
              </a:r>
              <a:endParaRPr lang="en-US" sz="1400" dirty="0">
                <a:ea typeface="ＭＳ Ｐゴシック" pitchFamily="34" charset="-128"/>
                <a:cs typeface="Arial" charset="0"/>
              </a:endParaRPr>
            </a:p>
          </p:txBody>
        </p:sp>
        <p:cxnSp>
          <p:nvCxnSpPr>
            <p:cNvPr id="54282" name="AutoShape 15"/>
            <p:cNvCxnSpPr>
              <a:cxnSpLocks noChangeShapeType="1"/>
              <a:stCxn id="24582" idx="3"/>
              <a:endCxn id="24581" idx="0"/>
            </p:cNvCxnSpPr>
            <p:nvPr/>
          </p:nvCxnSpPr>
          <p:spPr bwMode="auto">
            <a:xfrm>
              <a:off x="6657975" y="2097088"/>
              <a:ext cx="615950" cy="349250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4283" name="Text Box 16"/>
            <p:cNvSpPr txBox="1">
              <a:spLocks noChangeArrowheads="1"/>
            </p:cNvSpPr>
            <p:nvPr/>
          </p:nvSpPr>
          <p:spPr bwMode="auto">
            <a:xfrm>
              <a:off x="3127375" y="549275"/>
              <a:ext cx="354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ea typeface="ＭＳ Ｐゴシック" charset="-128"/>
                </a:rPr>
                <a:t>no</a:t>
              </a:r>
              <a:endParaRPr lang="en-US" sz="1200" dirty="0">
                <a:ea typeface="ＭＳ Ｐゴシック" charset="-128"/>
              </a:endParaRPr>
            </a:p>
          </p:txBody>
        </p:sp>
        <p:sp>
          <p:nvSpPr>
            <p:cNvPr id="54284" name="Text Box 17"/>
            <p:cNvSpPr txBox="1">
              <a:spLocks noChangeArrowheads="1"/>
            </p:cNvSpPr>
            <p:nvPr/>
          </p:nvSpPr>
          <p:spPr bwMode="auto">
            <a:xfrm>
              <a:off x="1476375" y="1700213"/>
              <a:ext cx="42351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ea typeface="ＭＳ Ｐゴシック" charset="-128"/>
                </a:rPr>
                <a:t>yes</a:t>
              </a:r>
              <a:endParaRPr lang="en-US" sz="1200" dirty="0">
                <a:ea typeface="ＭＳ Ｐゴシック" charset="-128"/>
              </a:endParaRPr>
            </a:p>
          </p:txBody>
        </p:sp>
        <p:sp>
          <p:nvSpPr>
            <p:cNvPr id="54285" name="Text Box 18"/>
            <p:cNvSpPr txBox="1">
              <a:spLocks noChangeArrowheads="1"/>
            </p:cNvSpPr>
            <p:nvPr/>
          </p:nvSpPr>
          <p:spPr bwMode="auto">
            <a:xfrm>
              <a:off x="4572000" y="2578100"/>
              <a:ext cx="42351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ea typeface="ＭＳ Ｐゴシック" charset="-128"/>
                </a:rPr>
                <a:t>yes</a:t>
              </a:r>
              <a:endParaRPr lang="en-US" sz="1200" dirty="0">
                <a:ea typeface="ＭＳ Ｐゴシック" charset="-128"/>
              </a:endParaRPr>
            </a:p>
          </p:txBody>
        </p:sp>
        <p:sp>
          <p:nvSpPr>
            <p:cNvPr id="54286" name="Text Box 19"/>
            <p:cNvSpPr txBox="1">
              <a:spLocks noChangeArrowheads="1"/>
            </p:cNvSpPr>
            <p:nvPr/>
          </p:nvSpPr>
          <p:spPr bwMode="auto">
            <a:xfrm>
              <a:off x="6729413" y="1844675"/>
              <a:ext cx="354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ea typeface="ＭＳ Ｐゴシック" charset="-128"/>
                </a:rPr>
                <a:t>no</a:t>
              </a:r>
              <a:endParaRPr lang="en-US" sz="1200" dirty="0">
                <a:ea typeface="ＭＳ Ｐゴシック" charset="-128"/>
              </a:endParaRPr>
            </a:p>
          </p:txBody>
        </p:sp>
        <p:cxnSp>
          <p:nvCxnSpPr>
            <p:cNvPr id="54287" name="AutoShape 22"/>
            <p:cNvCxnSpPr>
              <a:cxnSpLocks noChangeShapeType="1"/>
              <a:stCxn id="24582" idx="2"/>
              <a:endCxn id="24583" idx="0"/>
            </p:cNvCxnSpPr>
            <p:nvPr/>
          </p:nvCxnSpPr>
          <p:spPr bwMode="auto">
            <a:xfrm rot="5400000">
              <a:off x="4353719" y="2743994"/>
              <a:ext cx="36036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4288" name="AutoShape 23"/>
            <p:cNvCxnSpPr>
              <a:cxnSpLocks noChangeShapeType="1"/>
              <a:stCxn id="24583" idx="2"/>
              <a:endCxn id="24587" idx="0"/>
            </p:cNvCxnSpPr>
            <p:nvPr/>
          </p:nvCxnSpPr>
          <p:spPr bwMode="auto">
            <a:xfrm rot="5400000">
              <a:off x="4352925" y="4040188"/>
              <a:ext cx="36195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4289" name="AutoShape 24"/>
            <p:cNvCxnSpPr>
              <a:cxnSpLocks noChangeShapeType="1"/>
              <a:stCxn id="24587" idx="2"/>
              <a:endCxn id="24584" idx="0"/>
            </p:cNvCxnSpPr>
            <p:nvPr/>
          </p:nvCxnSpPr>
          <p:spPr bwMode="auto">
            <a:xfrm rot="16200000" flipH="1">
              <a:off x="4318000" y="5372100"/>
              <a:ext cx="433388" cy="1588"/>
            </a:xfrm>
            <a:prstGeom prst="bentConnector3">
              <a:avLst>
                <a:gd name="adj1" fmla="val 49815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54290" name="Text Box 25"/>
            <p:cNvSpPr txBox="1">
              <a:spLocks noChangeArrowheads="1"/>
            </p:cNvSpPr>
            <p:nvPr/>
          </p:nvSpPr>
          <p:spPr bwMode="auto">
            <a:xfrm>
              <a:off x="4572000" y="3860800"/>
              <a:ext cx="42351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ea typeface="ＭＳ Ｐゴシック" charset="-128"/>
                </a:rPr>
                <a:t>yes</a:t>
              </a:r>
              <a:endParaRPr lang="en-US" sz="1200" dirty="0">
                <a:ea typeface="ＭＳ Ｐゴシック" charset="-128"/>
              </a:endParaRPr>
            </a:p>
          </p:txBody>
        </p:sp>
        <p:sp>
          <p:nvSpPr>
            <p:cNvPr id="54291" name="Text Box 26"/>
            <p:cNvSpPr txBox="1">
              <a:spLocks noChangeArrowheads="1"/>
            </p:cNvSpPr>
            <p:nvPr/>
          </p:nvSpPr>
          <p:spPr bwMode="auto">
            <a:xfrm>
              <a:off x="4572000" y="5157788"/>
              <a:ext cx="42351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ea typeface="ＭＳ Ｐゴシック" charset="-128"/>
                </a:rPr>
                <a:t>yes</a:t>
              </a:r>
              <a:endParaRPr lang="en-US" sz="1200" dirty="0">
                <a:ea typeface="ＭＳ Ｐゴシック" charset="-128"/>
              </a:endParaRPr>
            </a:p>
          </p:txBody>
        </p:sp>
        <p:sp>
          <p:nvSpPr>
            <p:cNvPr id="54292" name="Text Box 27"/>
            <p:cNvSpPr txBox="1">
              <a:spLocks noChangeArrowheads="1"/>
            </p:cNvSpPr>
            <p:nvPr/>
          </p:nvSpPr>
          <p:spPr bwMode="auto">
            <a:xfrm>
              <a:off x="1908175" y="3141663"/>
              <a:ext cx="354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ea typeface="ＭＳ Ｐゴシック" charset="-128"/>
                </a:rPr>
                <a:t>no</a:t>
              </a:r>
              <a:endParaRPr lang="en-US" sz="1200" dirty="0">
                <a:ea typeface="ＭＳ Ｐゴシック" charset="-128"/>
              </a:endParaRPr>
            </a:p>
          </p:txBody>
        </p:sp>
        <p:sp>
          <p:nvSpPr>
            <p:cNvPr id="54293" name="Text Box 28"/>
            <p:cNvSpPr txBox="1">
              <a:spLocks noChangeArrowheads="1"/>
            </p:cNvSpPr>
            <p:nvPr/>
          </p:nvSpPr>
          <p:spPr bwMode="auto">
            <a:xfrm>
              <a:off x="1909763" y="4378325"/>
              <a:ext cx="354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ea typeface="ＭＳ Ｐゴシック" charset="-128"/>
                </a:rPr>
                <a:t>no</a:t>
              </a:r>
              <a:endParaRPr lang="en-US" sz="1200" dirty="0">
                <a:ea typeface="ＭＳ Ｐゴシック" charset="-128"/>
              </a:endParaRPr>
            </a:p>
          </p:txBody>
        </p:sp>
        <p:cxnSp>
          <p:nvCxnSpPr>
            <p:cNvPr id="54294" name="AutoShape 29"/>
            <p:cNvCxnSpPr>
              <a:cxnSpLocks noChangeShapeType="1"/>
              <a:stCxn id="24583" idx="1"/>
              <a:endCxn id="24580" idx="0"/>
            </p:cNvCxnSpPr>
            <p:nvPr/>
          </p:nvCxnSpPr>
          <p:spPr bwMode="auto">
            <a:xfrm rot="10800000" flipV="1">
              <a:off x="1798638" y="3392488"/>
              <a:ext cx="609600" cy="219710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54295" name="AutoShape 30"/>
            <p:cNvCxnSpPr>
              <a:cxnSpLocks noChangeShapeType="1"/>
              <a:stCxn id="24587" idx="1"/>
              <a:endCxn id="24580" idx="0"/>
            </p:cNvCxnSpPr>
            <p:nvPr/>
          </p:nvCxnSpPr>
          <p:spPr bwMode="auto">
            <a:xfrm rot="10800000" flipV="1">
              <a:off x="1798638" y="4689475"/>
              <a:ext cx="609600" cy="90011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4602" name="Afgeronde rechthoek 9"/>
            <p:cNvSpPr>
              <a:spLocks noChangeArrowheads="1"/>
            </p:cNvSpPr>
            <p:nvPr/>
          </p:nvSpPr>
          <p:spPr bwMode="auto">
            <a:xfrm>
              <a:off x="179388" y="188913"/>
              <a:ext cx="1152525" cy="28733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400" dirty="0" smtClean="0"/>
                <a:t>Step 1</a:t>
              </a:r>
              <a:endParaRPr lang="nl-NL" sz="1400" dirty="0"/>
            </a:p>
          </p:txBody>
        </p:sp>
        <p:sp>
          <p:nvSpPr>
            <p:cNvPr id="24603" name="Afgeronde rechthoek 37"/>
            <p:cNvSpPr>
              <a:spLocks noChangeArrowheads="1"/>
            </p:cNvSpPr>
            <p:nvPr/>
          </p:nvSpPr>
          <p:spPr bwMode="auto">
            <a:xfrm>
              <a:off x="2124075" y="1412875"/>
              <a:ext cx="1152525" cy="28733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400" dirty="0" smtClean="0"/>
                <a:t>Step </a:t>
              </a:r>
              <a:r>
                <a:rPr lang="nl-NL" sz="1400" dirty="0"/>
                <a:t>2</a:t>
              </a:r>
            </a:p>
          </p:txBody>
        </p:sp>
        <p:sp>
          <p:nvSpPr>
            <p:cNvPr id="24604" name="Afgeronde rechthoek 38"/>
            <p:cNvSpPr>
              <a:spLocks noChangeArrowheads="1"/>
            </p:cNvSpPr>
            <p:nvPr/>
          </p:nvSpPr>
          <p:spPr bwMode="auto">
            <a:xfrm>
              <a:off x="2124075" y="2708275"/>
              <a:ext cx="1152525" cy="28892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400" dirty="0" smtClean="0"/>
                <a:t>Step </a:t>
              </a:r>
              <a:r>
                <a:rPr lang="nl-NL" sz="1400" dirty="0"/>
                <a:t>3</a:t>
              </a:r>
            </a:p>
          </p:txBody>
        </p:sp>
        <p:sp>
          <p:nvSpPr>
            <p:cNvPr id="24605" name="Afgeronde rechthoek 39"/>
            <p:cNvSpPr>
              <a:spLocks noChangeArrowheads="1"/>
            </p:cNvSpPr>
            <p:nvPr/>
          </p:nvSpPr>
          <p:spPr bwMode="auto">
            <a:xfrm>
              <a:off x="2124075" y="4005263"/>
              <a:ext cx="1152525" cy="28733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400" dirty="0" smtClean="0"/>
                <a:t>Step </a:t>
              </a:r>
              <a:r>
                <a:rPr lang="nl-NL" sz="1400" dirty="0"/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9875" y="942975"/>
            <a:ext cx="8755063" cy="2641600"/>
            <a:chOff x="269875" y="942975"/>
            <a:chExt cx="8755063" cy="2641600"/>
          </a:xfrm>
        </p:grpSpPr>
        <p:sp>
          <p:nvSpPr>
            <p:cNvPr id="2" name="Freeform 1"/>
            <p:cNvSpPr/>
            <p:nvPr/>
          </p:nvSpPr>
          <p:spPr>
            <a:xfrm>
              <a:off x="269875" y="1754188"/>
              <a:ext cx="8755063" cy="1519237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217920 w 11062230"/>
                <a:gd name="connsiteY11" fmla="*/ 796066 h 1936377"/>
                <a:gd name="connsiteX12" fmla="*/ 6798833 w 11062230"/>
                <a:gd name="connsiteY12" fmla="*/ 892885 h 1936377"/>
                <a:gd name="connsiteX13" fmla="*/ 7390504 w 11062230"/>
                <a:gd name="connsiteY13" fmla="*/ 1301676 h 1936377"/>
                <a:gd name="connsiteX14" fmla="*/ 7702475 w 11062230"/>
                <a:gd name="connsiteY14" fmla="*/ 1312433 h 1936377"/>
                <a:gd name="connsiteX15" fmla="*/ 8180341 w 11062230"/>
                <a:gd name="connsiteY15" fmla="*/ 1725816 h 1936377"/>
                <a:gd name="connsiteX16" fmla="*/ 8396627 w 11062230"/>
                <a:gd name="connsiteY16" fmla="*/ 1731226 h 1936377"/>
                <a:gd name="connsiteX17" fmla="*/ 8552330 w 11062230"/>
                <a:gd name="connsiteY17" fmla="*/ 1344706 h 1936377"/>
                <a:gd name="connsiteX18" fmla="*/ 11062230 w 11062230"/>
                <a:gd name="connsiteY18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798833 w 11062230"/>
                <a:gd name="connsiteY11" fmla="*/ 892885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040922 w 11062230"/>
                <a:gd name="connsiteY11" fmla="*/ 1247012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40922 w 11062230"/>
                <a:gd name="connsiteY10" fmla="*/ 124701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59407 w 11062230"/>
                <a:gd name="connsiteY10" fmla="*/ 125633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68651 w 11062230"/>
                <a:gd name="connsiteY10" fmla="*/ 1293608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396627 w 11062230"/>
                <a:gd name="connsiteY13" fmla="*/ 1731226 h 1936377"/>
                <a:gd name="connsiteX14" fmla="*/ 8552330 w 11062230"/>
                <a:gd name="connsiteY14" fmla="*/ 1344706 h 1936377"/>
                <a:gd name="connsiteX15" fmla="*/ 11062230 w 11062230"/>
                <a:gd name="connsiteY15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552330 w 11062230"/>
                <a:gd name="connsiteY13" fmla="*/ 1344706 h 1936377"/>
                <a:gd name="connsiteX14" fmla="*/ 11062230 w 11062230"/>
                <a:gd name="connsiteY14" fmla="*/ 1344705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062230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6096380" y="1302927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552330" y="1344706"/>
                  </a:lnTo>
                  <a:lnTo>
                    <a:pt x="11062230" y="1344705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2" name="Straight Connector 11"/>
            <p:cNvCxnSpPr>
              <a:endCxn id="5" idx="0"/>
            </p:cNvCxnSpPr>
            <p:nvPr/>
          </p:nvCxnSpPr>
          <p:spPr>
            <a:xfrm>
              <a:off x="1382713" y="2390775"/>
              <a:ext cx="0" cy="50482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2811463" y="1811338"/>
              <a:ext cx="9525" cy="55562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2" idx="9"/>
              <a:endCxn id="55302" idx="0"/>
            </p:cNvCxnSpPr>
            <p:nvPr/>
          </p:nvCxnSpPr>
          <p:spPr>
            <a:xfrm>
              <a:off x="4126719" y="1796390"/>
              <a:ext cx="6338" cy="109921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301" name="TextBox 17"/>
            <p:cNvSpPr txBox="1">
              <a:spLocks noChangeArrowheads="1"/>
            </p:cNvSpPr>
            <p:nvPr/>
          </p:nvSpPr>
          <p:spPr bwMode="auto">
            <a:xfrm>
              <a:off x="1982788" y="2390775"/>
              <a:ext cx="16573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</a:t>
              </a:r>
              <a:r>
                <a:rPr lang="nl-NL" sz="1400" dirty="0" err="1" smtClean="0">
                  <a:latin typeface="Calibri" pitchFamily="34" charset="0"/>
                </a:rPr>
                <a:t>river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55302" name="TextBox 19"/>
            <p:cNvSpPr txBox="1">
              <a:spLocks noChangeArrowheads="1"/>
            </p:cNvSpPr>
            <p:nvPr/>
          </p:nvSpPr>
          <p:spPr bwMode="auto">
            <a:xfrm>
              <a:off x="3305175" y="2895600"/>
              <a:ext cx="1655763" cy="30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polder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55303" name="TextBox 21"/>
            <p:cNvSpPr txBox="1">
              <a:spLocks noChangeArrowheads="1"/>
            </p:cNvSpPr>
            <p:nvPr/>
          </p:nvSpPr>
          <p:spPr bwMode="auto">
            <a:xfrm>
              <a:off x="3155950" y="1978025"/>
              <a:ext cx="6318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B</a:t>
              </a:r>
            </a:p>
          </p:txBody>
        </p:sp>
        <p:sp>
          <p:nvSpPr>
            <p:cNvPr id="55304" name="TextBox 23"/>
            <p:cNvSpPr txBox="1">
              <a:spLocks noChangeArrowheads="1"/>
            </p:cNvSpPr>
            <p:nvPr/>
          </p:nvSpPr>
          <p:spPr bwMode="auto">
            <a:xfrm>
              <a:off x="560388" y="2062163"/>
              <a:ext cx="16573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Outer toe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1382713" y="1382713"/>
              <a:ext cx="4668837" cy="1636712"/>
            </a:xfrm>
            <a:custGeom>
              <a:avLst/>
              <a:gdLst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136604 w 4486939"/>
                <a:gd name="connsiteY3" fmla="*/ 21265 h 1637414"/>
                <a:gd name="connsiteX4" fmla="*/ 4486939 w 4486939"/>
                <a:gd name="connsiteY4" fmla="*/ 1371600 h 1637414"/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121974 w 4486939"/>
                <a:gd name="connsiteY3" fmla="*/ 6635 h 1637414"/>
                <a:gd name="connsiteX4" fmla="*/ 4486939 w 4486939"/>
                <a:gd name="connsiteY4" fmla="*/ 1371600 h 1637414"/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239017 w 4486939"/>
                <a:gd name="connsiteY3" fmla="*/ 6635 h 1637414"/>
                <a:gd name="connsiteX4" fmla="*/ 4486939 w 4486939"/>
                <a:gd name="connsiteY4" fmla="*/ 1371600 h 1637414"/>
                <a:gd name="connsiteX0" fmla="*/ 0 w 4721025"/>
                <a:gd name="connsiteY0" fmla="*/ 1637414 h 1637414"/>
                <a:gd name="connsiteX1" fmla="*/ 1424762 w 4721025"/>
                <a:gd name="connsiteY1" fmla="*/ 414669 h 1637414"/>
                <a:gd name="connsiteX2" fmla="*/ 1839431 w 4721025"/>
                <a:gd name="connsiteY2" fmla="*/ 0 h 1637414"/>
                <a:gd name="connsiteX3" fmla="*/ 3239017 w 4721025"/>
                <a:gd name="connsiteY3" fmla="*/ 6635 h 1637414"/>
                <a:gd name="connsiteX4" fmla="*/ 4721025 w 4721025"/>
                <a:gd name="connsiteY4" fmla="*/ 1371600 h 1637414"/>
                <a:gd name="connsiteX0" fmla="*/ 0 w 4669819"/>
                <a:gd name="connsiteY0" fmla="*/ 1637414 h 1637414"/>
                <a:gd name="connsiteX1" fmla="*/ 1424762 w 4669819"/>
                <a:gd name="connsiteY1" fmla="*/ 414669 h 1637414"/>
                <a:gd name="connsiteX2" fmla="*/ 1839431 w 4669819"/>
                <a:gd name="connsiteY2" fmla="*/ 0 h 1637414"/>
                <a:gd name="connsiteX3" fmla="*/ 3239017 w 4669819"/>
                <a:gd name="connsiteY3" fmla="*/ 6635 h 1637414"/>
                <a:gd name="connsiteX4" fmla="*/ 4669819 w 4669819"/>
                <a:gd name="connsiteY4" fmla="*/ 1393546 h 163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9819" h="1637414">
                  <a:moveTo>
                    <a:pt x="0" y="1637414"/>
                  </a:moveTo>
                  <a:lnTo>
                    <a:pt x="1424762" y="414669"/>
                  </a:lnTo>
                  <a:lnTo>
                    <a:pt x="1839431" y="0"/>
                  </a:lnTo>
                  <a:lnTo>
                    <a:pt x="3239017" y="6635"/>
                  </a:lnTo>
                  <a:lnTo>
                    <a:pt x="4669819" y="1393546"/>
                  </a:lnTo>
                </a:path>
              </a:pathLst>
            </a:cu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2820988" y="2020888"/>
              <a:ext cx="132715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1382713" y="3016250"/>
              <a:ext cx="682625" cy="0"/>
            </a:xfrm>
            <a:prstGeom prst="line">
              <a:avLst/>
            </a:prstGeom>
            <a:ln w="1270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Arc 26"/>
            <p:cNvSpPr/>
            <p:nvPr/>
          </p:nvSpPr>
          <p:spPr>
            <a:xfrm>
              <a:off x="1458913" y="2794000"/>
              <a:ext cx="446087" cy="446088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5309" name="TextBox 39"/>
            <p:cNvSpPr txBox="1">
              <a:spLocks noChangeArrowheads="1"/>
            </p:cNvSpPr>
            <p:nvPr/>
          </p:nvSpPr>
          <p:spPr bwMode="auto">
            <a:xfrm>
              <a:off x="1638300" y="2654300"/>
              <a:ext cx="6318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a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3251200" y="1250950"/>
              <a:ext cx="1350963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311" name="TextBox 47"/>
            <p:cNvSpPr txBox="1">
              <a:spLocks noChangeArrowheads="1"/>
            </p:cNvSpPr>
            <p:nvPr/>
          </p:nvSpPr>
          <p:spPr bwMode="auto">
            <a:xfrm>
              <a:off x="3648075" y="942975"/>
              <a:ext cx="6302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B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1279525" y="2895600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" name="Oval 5"/>
            <p:cNvSpPr/>
            <p:nvPr/>
          </p:nvSpPr>
          <p:spPr>
            <a:xfrm>
              <a:off x="2693988" y="1679575"/>
              <a:ext cx="204787" cy="204788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7" name="Oval 6"/>
            <p:cNvSpPr/>
            <p:nvPr/>
          </p:nvSpPr>
          <p:spPr>
            <a:xfrm>
              <a:off x="4038600" y="1689100"/>
              <a:ext cx="203200" cy="203200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4975225" y="2668588"/>
              <a:ext cx="204788" cy="204787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5" name="Oval 44"/>
            <p:cNvSpPr/>
            <p:nvPr/>
          </p:nvSpPr>
          <p:spPr>
            <a:xfrm>
              <a:off x="3100388" y="12795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6" name="Oval 45"/>
            <p:cNvSpPr/>
            <p:nvPr/>
          </p:nvSpPr>
          <p:spPr>
            <a:xfrm>
              <a:off x="4545013" y="12795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7" name="Oval 46"/>
            <p:cNvSpPr/>
            <p:nvPr/>
          </p:nvSpPr>
          <p:spPr>
            <a:xfrm>
              <a:off x="5949950" y="2667000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16225" y="1784350"/>
              <a:ext cx="2274888" cy="987425"/>
            </a:xfrm>
            <a:custGeom>
              <a:avLst/>
              <a:gdLst>
                <a:gd name="connsiteX0" fmla="*/ 0 w 2275027"/>
                <a:gd name="connsiteY0" fmla="*/ 0 h 987552"/>
                <a:gd name="connsiteX1" fmla="*/ 0 w 2275027"/>
                <a:gd name="connsiteY1" fmla="*/ 0 h 987552"/>
                <a:gd name="connsiteX2" fmla="*/ 1316736 w 2275027"/>
                <a:gd name="connsiteY2" fmla="*/ 7315 h 987552"/>
                <a:gd name="connsiteX3" fmla="*/ 2275027 w 2275027"/>
                <a:gd name="connsiteY3" fmla="*/ 987552 h 98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5027" h="987552">
                  <a:moveTo>
                    <a:pt x="0" y="0"/>
                  </a:moveTo>
                  <a:lnTo>
                    <a:pt x="0" y="0"/>
                  </a:lnTo>
                  <a:lnTo>
                    <a:pt x="1316736" y="7315"/>
                  </a:lnTo>
                  <a:lnTo>
                    <a:pt x="2275027" y="987552"/>
                  </a:lnTo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>
              <a:off x="4408488" y="2773363"/>
              <a:ext cx="682625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321" name="TextBox 49"/>
            <p:cNvSpPr txBox="1">
              <a:spLocks noChangeArrowheads="1"/>
            </p:cNvSpPr>
            <p:nvPr/>
          </p:nvSpPr>
          <p:spPr bwMode="auto">
            <a:xfrm>
              <a:off x="4395788" y="2430463"/>
              <a:ext cx="63023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b</a:t>
              </a:r>
            </a:p>
          </p:txBody>
        </p:sp>
        <p:sp>
          <p:nvSpPr>
            <p:cNvPr id="51" name="Arc 50"/>
            <p:cNvSpPr/>
            <p:nvPr/>
          </p:nvSpPr>
          <p:spPr>
            <a:xfrm rot="15300000">
              <a:off x="4760913" y="2579688"/>
              <a:ext cx="319087" cy="319087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3" name="Arc 52"/>
            <p:cNvSpPr/>
            <p:nvPr/>
          </p:nvSpPr>
          <p:spPr>
            <a:xfrm>
              <a:off x="2836863" y="1554163"/>
              <a:ext cx="446087" cy="446087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5324" name="TextBox 57"/>
            <p:cNvSpPr txBox="1">
              <a:spLocks noChangeArrowheads="1"/>
            </p:cNvSpPr>
            <p:nvPr/>
          </p:nvSpPr>
          <p:spPr bwMode="auto">
            <a:xfrm>
              <a:off x="3016250" y="1416050"/>
              <a:ext cx="6302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a</a:t>
              </a:r>
            </a:p>
          </p:txBody>
        </p:sp>
        <p:sp>
          <p:nvSpPr>
            <p:cNvPr id="55325" name="TextBox 58"/>
            <p:cNvSpPr txBox="1">
              <a:spLocks noChangeArrowheads="1"/>
            </p:cNvSpPr>
            <p:nvPr/>
          </p:nvSpPr>
          <p:spPr bwMode="auto">
            <a:xfrm>
              <a:off x="5319713" y="2422525"/>
              <a:ext cx="6318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b</a:t>
              </a:r>
            </a:p>
          </p:txBody>
        </p:sp>
        <p:sp>
          <p:nvSpPr>
            <p:cNvPr id="60" name="Arc 59"/>
            <p:cNvSpPr/>
            <p:nvPr/>
          </p:nvSpPr>
          <p:spPr>
            <a:xfrm rot="15300000">
              <a:off x="5686425" y="2571750"/>
              <a:ext cx="317500" cy="317500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61" name="Straight Connector 60"/>
            <p:cNvCxnSpPr/>
            <p:nvPr/>
          </p:nvCxnSpPr>
          <p:spPr>
            <a:xfrm flipH="1">
              <a:off x="2519363" y="1390650"/>
              <a:ext cx="682625" cy="0"/>
            </a:xfrm>
            <a:prstGeom prst="line">
              <a:avLst/>
            </a:prstGeom>
            <a:ln w="1270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328" name="TextBox 61"/>
            <p:cNvSpPr txBox="1">
              <a:spLocks noChangeArrowheads="1"/>
            </p:cNvSpPr>
            <p:nvPr/>
          </p:nvSpPr>
          <p:spPr bwMode="auto">
            <a:xfrm>
              <a:off x="949325" y="1228725"/>
              <a:ext cx="16573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nl-NL" sz="1400">
                  <a:latin typeface="Calibri" pitchFamily="34" charset="0"/>
                </a:rPr>
                <a:t>DTH</a:t>
              </a:r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5076825" y="2773363"/>
              <a:ext cx="0" cy="506412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330" name="TextBox 63"/>
            <p:cNvSpPr txBox="1">
              <a:spLocks noChangeArrowheads="1"/>
            </p:cNvSpPr>
            <p:nvPr/>
          </p:nvSpPr>
          <p:spPr bwMode="auto">
            <a:xfrm>
              <a:off x="4249738" y="3279775"/>
              <a:ext cx="16557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toe at polder</a:t>
              </a:r>
              <a:endParaRPr lang="nl-NL" sz="14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9225" y="773113"/>
            <a:ext cx="8867775" cy="2380595"/>
            <a:chOff x="149225" y="773113"/>
            <a:chExt cx="8867775" cy="2380595"/>
          </a:xfrm>
        </p:grpSpPr>
        <p:sp>
          <p:nvSpPr>
            <p:cNvPr id="57345" name="TextBox 17"/>
            <p:cNvSpPr txBox="1">
              <a:spLocks noChangeArrowheads="1"/>
            </p:cNvSpPr>
            <p:nvPr/>
          </p:nvSpPr>
          <p:spPr bwMode="auto">
            <a:xfrm>
              <a:off x="5810250" y="773113"/>
              <a:ext cx="16557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profile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228725" y="2282825"/>
              <a:ext cx="204788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" name="Freeform 3"/>
            <p:cNvSpPr/>
            <p:nvPr/>
          </p:nvSpPr>
          <p:spPr>
            <a:xfrm>
              <a:off x="149225" y="1914525"/>
              <a:ext cx="2838450" cy="636588"/>
            </a:xfrm>
            <a:custGeom>
              <a:avLst/>
              <a:gdLst>
                <a:gd name="connsiteX0" fmla="*/ 0 w 3072809"/>
                <a:gd name="connsiteY0" fmla="*/ 829340 h 829340"/>
                <a:gd name="connsiteX1" fmla="*/ 489097 w 3072809"/>
                <a:gd name="connsiteY1" fmla="*/ 797442 h 829340"/>
                <a:gd name="connsiteX2" fmla="*/ 1201479 w 3072809"/>
                <a:gd name="connsiteY2" fmla="*/ 680484 h 829340"/>
                <a:gd name="connsiteX3" fmla="*/ 1881963 w 3072809"/>
                <a:gd name="connsiteY3" fmla="*/ 255182 h 829340"/>
                <a:gd name="connsiteX4" fmla="*/ 2509284 w 3072809"/>
                <a:gd name="connsiteY4" fmla="*/ 223284 h 829340"/>
                <a:gd name="connsiteX5" fmla="*/ 2838893 w 3072809"/>
                <a:gd name="connsiteY5" fmla="*/ 191386 h 829340"/>
                <a:gd name="connsiteX6" fmla="*/ 3072809 w 3072809"/>
                <a:gd name="connsiteY6" fmla="*/ 0 h 829340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509284 w 2838893"/>
                <a:gd name="connsiteY4" fmla="*/ 31898 h 637954"/>
                <a:gd name="connsiteX5" fmla="*/ 2838893 w 2838893"/>
                <a:gd name="connsiteY5" fmla="*/ 0 h 637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8893" h="637954">
                  <a:moveTo>
                    <a:pt x="0" y="637954"/>
                  </a:moveTo>
                  <a:lnTo>
                    <a:pt x="489097" y="606056"/>
                  </a:lnTo>
                  <a:lnTo>
                    <a:pt x="1201479" y="489098"/>
                  </a:lnTo>
                  <a:lnTo>
                    <a:pt x="1881963" y="63796"/>
                  </a:lnTo>
                  <a:lnTo>
                    <a:pt x="2509284" y="31898"/>
                  </a:lnTo>
                  <a:lnTo>
                    <a:pt x="2838893" y="0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9" name="Freeform 8"/>
            <p:cNvSpPr/>
            <p:nvPr/>
          </p:nvSpPr>
          <p:spPr>
            <a:xfrm>
              <a:off x="2987675" y="1244600"/>
              <a:ext cx="2924175" cy="722313"/>
            </a:xfrm>
            <a:custGeom>
              <a:avLst/>
              <a:gdLst>
                <a:gd name="connsiteX0" fmla="*/ 0 w 2892056"/>
                <a:gd name="connsiteY0" fmla="*/ 669851 h 723014"/>
                <a:gd name="connsiteX1" fmla="*/ 233916 w 2892056"/>
                <a:gd name="connsiteY1" fmla="*/ 467833 h 723014"/>
                <a:gd name="connsiteX2" fmla="*/ 648586 w 2892056"/>
                <a:gd name="connsiteY2" fmla="*/ 170121 h 723014"/>
                <a:gd name="connsiteX3" fmla="*/ 893135 w 2892056"/>
                <a:gd name="connsiteY3" fmla="*/ 10633 h 723014"/>
                <a:gd name="connsiteX4" fmla="*/ 1339702 w 2892056"/>
                <a:gd name="connsiteY4" fmla="*/ 0 h 723014"/>
                <a:gd name="connsiteX5" fmla="*/ 1616149 w 2892056"/>
                <a:gd name="connsiteY5" fmla="*/ 10633 h 723014"/>
                <a:gd name="connsiteX6" fmla="*/ 1871330 w 2892056"/>
                <a:gd name="connsiteY6" fmla="*/ 10633 h 723014"/>
                <a:gd name="connsiteX7" fmla="*/ 2083981 w 2892056"/>
                <a:gd name="connsiteY7" fmla="*/ 265814 h 723014"/>
                <a:gd name="connsiteX8" fmla="*/ 2169042 w 2892056"/>
                <a:gd name="connsiteY8" fmla="*/ 457200 h 723014"/>
                <a:gd name="connsiteX9" fmla="*/ 2275367 w 2892056"/>
                <a:gd name="connsiteY9" fmla="*/ 563526 h 723014"/>
                <a:gd name="connsiteX10" fmla="*/ 2381693 w 2892056"/>
                <a:gd name="connsiteY10" fmla="*/ 648586 h 723014"/>
                <a:gd name="connsiteX11" fmla="*/ 2573079 w 2892056"/>
                <a:gd name="connsiteY11" fmla="*/ 723014 h 723014"/>
                <a:gd name="connsiteX12" fmla="*/ 2892056 w 2892056"/>
                <a:gd name="connsiteY12" fmla="*/ 723014 h 723014"/>
                <a:gd name="connsiteX0" fmla="*/ 0 w 2955851"/>
                <a:gd name="connsiteY0" fmla="*/ 669851 h 723014"/>
                <a:gd name="connsiteX1" fmla="*/ 233916 w 2955851"/>
                <a:gd name="connsiteY1" fmla="*/ 467833 h 723014"/>
                <a:gd name="connsiteX2" fmla="*/ 648586 w 2955851"/>
                <a:gd name="connsiteY2" fmla="*/ 170121 h 723014"/>
                <a:gd name="connsiteX3" fmla="*/ 893135 w 2955851"/>
                <a:gd name="connsiteY3" fmla="*/ 10633 h 723014"/>
                <a:gd name="connsiteX4" fmla="*/ 1339702 w 2955851"/>
                <a:gd name="connsiteY4" fmla="*/ 0 h 723014"/>
                <a:gd name="connsiteX5" fmla="*/ 1616149 w 2955851"/>
                <a:gd name="connsiteY5" fmla="*/ 10633 h 723014"/>
                <a:gd name="connsiteX6" fmla="*/ 1871330 w 2955851"/>
                <a:gd name="connsiteY6" fmla="*/ 10633 h 723014"/>
                <a:gd name="connsiteX7" fmla="*/ 2083981 w 2955851"/>
                <a:gd name="connsiteY7" fmla="*/ 265814 h 723014"/>
                <a:gd name="connsiteX8" fmla="*/ 2169042 w 2955851"/>
                <a:gd name="connsiteY8" fmla="*/ 457200 h 723014"/>
                <a:gd name="connsiteX9" fmla="*/ 2275367 w 2955851"/>
                <a:gd name="connsiteY9" fmla="*/ 563526 h 723014"/>
                <a:gd name="connsiteX10" fmla="*/ 2381693 w 2955851"/>
                <a:gd name="connsiteY10" fmla="*/ 648586 h 723014"/>
                <a:gd name="connsiteX11" fmla="*/ 2573079 w 2955851"/>
                <a:gd name="connsiteY11" fmla="*/ 723014 h 723014"/>
                <a:gd name="connsiteX12" fmla="*/ 2955851 w 2955851"/>
                <a:gd name="connsiteY12" fmla="*/ 723014 h 723014"/>
                <a:gd name="connsiteX0" fmla="*/ 0 w 2923953"/>
                <a:gd name="connsiteY0" fmla="*/ 669851 h 723014"/>
                <a:gd name="connsiteX1" fmla="*/ 233916 w 2923953"/>
                <a:gd name="connsiteY1" fmla="*/ 467833 h 723014"/>
                <a:gd name="connsiteX2" fmla="*/ 648586 w 2923953"/>
                <a:gd name="connsiteY2" fmla="*/ 170121 h 723014"/>
                <a:gd name="connsiteX3" fmla="*/ 893135 w 2923953"/>
                <a:gd name="connsiteY3" fmla="*/ 10633 h 723014"/>
                <a:gd name="connsiteX4" fmla="*/ 1339702 w 2923953"/>
                <a:gd name="connsiteY4" fmla="*/ 0 h 723014"/>
                <a:gd name="connsiteX5" fmla="*/ 1616149 w 2923953"/>
                <a:gd name="connsiteY5" fmla="*/ 10633 h 723014"/>
                <a:gd name="connsiteX6" fmla="*/ 1871330 w 2923953"/>
                <a:gd name="connsiteY6" fmla="*/ 10633 h 723014"/>
                <a:gd name="connsiteX7" fmla="*/ 2083981 w 2923953"/>
                <a:gd name="connsiteY7" fmla="*/ 265814 h 723014"/>
                <a:gd name="connsiteX8" fmla="*/ 2169042 w 2923953"/>
                <a:gd name="connsiteY8" fmla="*/ 457200 h 723014"/>
                <a:gd name="connsiteX9" fmla="*/ 2275367 w 2923953"/>
                <a:gd name="connsiteY9" fmla="*/ 563526 h 723014"/>
                <a:gd name="connsiteX10" fmla="*/ 2381693 w 2923953"/>
                <a:gd name="connsiteY10" fmla="*/ 648586 h 723014"/>
                <a:gd name="connsiteX11" fmla="*/ 2573079 w 2923953"/>
                <a:gd name="connsiteY11" fmla="*/ 723014 h 723014"/>
                <a:gd name="connsiteX12" fmla="*/ 2923953 w 2923953"/>
                <a:gd name="connsiteY12" fmla="*/ 723014 h 7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3953" h="723014">
                  <a:moveTo>
                    <a:pt x="0" y="669851"/>
                  </a:moveTo>
                  <a:lnTo>
                    <a:pt x="233916" y="467833"/>
                  </a:lnTo>
                  <a:lnTo>
                    <a:pt x="648586" y="170121"/>
                  </a:lnTo>
                  <a:lnTo>
                    <a:pt x="893135" y="10633"/>
                  </a:lnTo>
                  <a:lnTo>
                    <a:pt x="1339702" y="0"/>
                  </a:lnTo>
                  <a:lnTo>
                    <a:pt x="1616149" y="10633"/>
                  </a:lnTo>
                  <a:lnTo>
                    <a:pt x="1871330" y="10633"/>
                  </a:lnTo>
                  <a:lnTo>
                    <a:pt x="2083981" y="265814"/>
                  </a:lnTo>
                  <a:lnTo>
                    <a:pt x="2169042" y="457200"/>
                  </a:lnTo>
                  <a:lnTo>
                    <a:pt x="2275367" y="563526"/>
                  </a:lnTo>
                  <a:lnTo>
                    <a:pt x="2381693" y="648586"/>
                  </a:lnTo>
                  <a:lnTo>
                    <a:pt x="2573079" y="723014"/>
                  </a:lnTo>
                  <a:lnTo>
                    <a:pt x="2923953" y="723014"/>
                  </a:lnTo>
                </a:path>
              </a:pathLst>
            </a:custGeom>
            <a:ln>
              <a:prstDash val="sysDash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976563" y="1031875"/>
              <a:ext cx="2946400" cy="935038"/>
            </a:xfrm>
            <a:custGeom>
              <a:avLst/>
              <a:gdLst>
                <a:gd name="connsiteX0" fmla="*/ 0 w 2945219"/>
                <a:gd name="connsiteY0" fmla="*/ 893135 h 935665"/>
                <a:gd name="connsiteX1" fmla="*/ 1222744 w 2945219"/>
                <a:gd name="connsiteY1" fmla="*/ 0 h 935665"/>
                <a:gd name="connsiteX2" fmla="*/ 2243470 w 2945219"/>
                <a:gd name="connsiteY2" fmla="*/ 0 h 935665"/>
                <a:gd name="connsiteX3" fmla="*/ 2945219 w 2945219"/>
                <a:gd name="connsiteY3" fmla="*/ 935665 h 935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5219" h="935665">
                  <a:moveTo>
                    <a:pt x="0" y="893135"/>
                  </a:moveTo>
                  <a:lnTo>
                    <a:pt x="1222744" y="0"/>
                  </a:lnTo>
                  <a:lnTo>
                    <a:pt x="2243470" y="0"/>
                  </a:lnTo>
                  <a:lnTo>
                    <a:pt x="2945219" y="935665"/>
                  </a:lnTo>
                </a:path>
              </a:pathLst>
            </a:cu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922963" y="1966913"/>
              <a:ext cx="3094037" cy="531812"/>
            </a:xfrm>
            <a:custGeom>
              <a:avLst/>
              <a:gdLst>
                <a:gd name="connsiteX0" fmla="*/ 0 w 3094074"/>
                <a:gd name="connsiteY0" fmla="*/ 0 h 786810"/>
                <a:gd name="connsiteX1" fmla="*/ 212651 w 3094074"/>
                <a:gd name="connsiteY1" fmla="*/ 10633 h 786810"/>
                <a:gd name="connsiteX2" fmla="*/ 425302 w 3094074"/>
                <a:gd name="connsiteY2" fmla="*/ 42530 h 786810"/>
                <a:gd name="connsiteX3" fmla="*/ 754912 w 3094074"/>
                <a:gd name="connsiteY3" fmla="*/ 85061 h 786810"/>
                <a:gd name="connsiteX4" fmla="*/ 903767 w 3094074"/>
                <a:gd name="connsiteY4" fmla="*/ 127591 h 786810"/>
                <a:gd name="connsiteX5" fmla="*/ 1329070 w 3094074"/>
                <a:gd name="connsiteY5" fmla="*/ 446568 h 786810"/>
                <a:gd name="connsiteX6" fmla="*/ 1722474 w 3094074"/>
                <a:gd name="connsiteY6" fmla="*/ 520996 h 786810"/>
                <a:gd name="connsiteX7" fmla="*/ 2009553 w 3094074"/>
                <a:gd name="connsiteY7" fmla="*/ 520996 h 786810"/>
                <a:gd name="connsiteX8" fmla="*/ 2222205 w 3094074"/>
                <a:gd name="connsiteY8" fmla="*/ 786810 h 786810"/>
                <a:gd name="connsiteX9" fmla="*/ 2615609 w 3094074"/>
                <a:gd name="connsiteY9" fmla="*/ 776177 h 786810"/>
                <a:gd name="connsiteX10" fmla="*/ 2711302 w 3094074"/>
                <a:gd name="connsiteY10" fmla="*/ 531628 h 786810"/>
                <a:gd name="connsiteX11" fmla="*/ 3094074 w 3094074"/>
                <a:gd name="connsiteY11" fmla="*/ 520996 h 786810"/>
                <a:gd name="connsiteX0" fmla="*/ 0 w 3094074"/>
                <a:gd name="connsiteY0" fmla="*/ 0 h 776177"/>
                <a:gd name="connsiteX1" fmla="*/ 212651 w 3094074"/>
                <a:gd name="connsiteY1" fmla="*/ 10633 h 776177"/>
                <a:gd name="connsiteX2" fmla="*/ 425302 w 3094074"/>
                <a:gd name="connsiteY2" fmla="*/ 42530 h 776177"/>
                <a:gd name="connsiteX3" fmla="*/ 754912 w 3094074"/>
                <a:gd name="connsiteY3" fmla="*/ 85061 h 776177"/>
                <a:gd name="connsiteX4" fmla="*/ 903767 w 3094074"/>
                <a:gd name="connsiteY4" fmla="*/ 127591 h 776177"/>
                <a:gd name="connsiteX5" fmla="*/ 1329070 w 3094074"/>
                <a:gd name="connsiteY5" fmla="*/ 446568 h 776177"/>
                <a:gd name="connsiteX6" fmla="*/ 1722474 w 3094074"/>
                <a:gd name="connsiteY6" fmla="*/ 520996 h 776177"/>
                <a:gd name="connsiteX7" fmla="*/ 2009553 w 3094074"/>
                <a:gd name="connsiteY7" fmla="*/ 520996 h 776177"/>
                <a:gd name="connsiteX8" fmla="*/ 2615609 w 3094074"/>
                <a:gd name="connsiteY8" fmla="*/ 776177 h 776177"/>
                <a:gd name="connsiteX9" fmla="*/ 2711302 w 3094074"/>
                <a:gd name="connsiteY9" fmla="*/ 531628 h 776177"/>
                <a:gd name="connsiteX10" fmla="*/ 3094074 w 3094074"/>
                <a:gd name="connsiteY10" fmla="*/ 520996 h 776177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329070 w 3094074"/>
                <a:gd name="connsiteY5" fmla="*/ 446568 h 531628"/>
                <a:gd name="connsiteX6" fmla="*/ 1722474 w 3094074"/>
                <a:gd name="connsiteY6" fmla="*/ 520996 h 531628"/>
                <a:gd name="connsiteX7" fmla="*/ 2009553 w 3094074"/>
                <a:gd name="connsiteY7" fmla="*/ 520996 h 531628"/>
                <a:gd name="connsiteX8" fmla="*/ 2711302 w 3094074"/>
                <a:gd name="connsiteY8" fmla="*/ 531628 h 531628"/>
                <a:gd name="connsiteX9" fmla="*/ 3094074 w 3094074"/>
                <a:gd name="connsiteY9" fmla="*/ 520996 h 53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94074" h="531628">
                  <a:moveTo>
                    <a:pt x="0" y="0"/>
                  </a:moveTo>
                  <a:lnTo>
                    <a:pt x="212651" y="10633"/>
                  </a:lnTo>
                  <a:lnTo>
                    <a:pt x="425302" y="42530"/>
                  </a:lnTo>
                  <a:lnTo>
                    <a:pt x="754912" y="85061"/>
                  </a:lnTo>
                  <a:lnTo>
                    <a:pt x="903767" y="127591"/>
                  </a:lnTo>
                  <a:lnTo>
                    <a:pt x="1329070" y="446568"/>
                  </a:lnTo>
                  <a:lnTo>
                    <a:pt x="1722474" y="520996"/>
                  </a:lnTo>
                  <a:lnTo>
                    <a:pt x="2009553" y="520996"/>
                  </a:lnTo>
                  <a:lnTo>
                    <a:pt x="2711302" y="531628"/>
                  </a:lnTo>
                  <a:lnTo>
                    <a:pt x="3094074" y="520996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2" name="Oval 41"/>
            <p:cNvSpPr/>
            <p:nvPr/>
          </p:nvSpPr>
          <p:spPr>
            <a:xfrm>
              <a:off x="1936750" y="1865313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3" name="Oval 42"/>
            <p:cNvSpPr/>
            <p:nvPr/>
          </p:nvSpPr>
          <p:spPr>
            <a:xfrm>
              <a:off x="2886075" y="1811338"/>
              <a:ext cx="203200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4" name="Oval 43"/>
            <p:cNvSpPr/>
            <p:nvPr/>
          </p:nvSpPr>
          <p:spPr>
            <a:xfrm>
              <a:off x="5810250" y="1844675"/>
              <a:ext cx="203200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2" name="Oval 51"/>
            <p:cNvSpPr/>
            <p:nvPr/>
          </p:nvSpPr>
          <p:spPr>
            <a:xfrm>
              <a:off x="6724650" y="1976438"/>
              <a:ext cx="203200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4" name="Oval 53"/>
            <p:cNvSpPr/>
            <p:nvPr/>
          </p:nvSpPr>
          <p:spPr>
            <a:xfrm>
              <a:off x="7145338" y="2282825"/>
              <a:ext cx="204787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6" name="Oval 55"/>
            <p:cNvSpPr/>
            <p:nvPr/>
          </p:nvSpPr>
          <p:spPr>
            <a:xfrm>
              <a:off x="4094163" y="928688"/>
              <a:ext cx="204787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7" name="Oval 56"/>
            <p:cNvSpPr/>
            <p:nvPr/>
          </p:nvSpPr>
          <p:spPr>
            <a:xfrm>
              <a:off x="5110163" y="928688"/>
              <a:ext cx="204787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7358" name="TextBox 67"/>
            <p:cNvSpPr txBox="1">
              <a:spLocks noChangeArrowheads="1"/>
            </p:cNvSpPr>
            <p:nvPr/>
          </p:nvSpPr>
          <p:spPr bwMode="auto">
            <a:xfrm>
              <a:off x="1139825" y="2571750"/>
              <a:ext cx="297973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 smtClean="0"/>
                <a:t>Start of </a:t>
              </a:r>
              <a:r>
                <a:rPr lang="en-GB" sz="1400" dirty="0"/>
                <a:t>adapted geometry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0" name="Straight Arrow Connector 69"/>
            <p:cNvCxnSpPr>
              <a:stCxn id="57345" idx="2"/>
            </p:cNvCxnSpPr>
            <p:nvPr/>
          </p:nvCxnSpPr>
          <p:spPr>
            <a:xfrm flipH="1">
              <a:off x="5591176" y="1080890"/>
              <a:ext cx="1046956" cy="390723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57358" idx="0"/>
            </p:cNvCxnSpPr>
            <p:nvPr/>
          </p:nvCxnSpPr>
          <p:spPr>
            <a:xfrm flipV="1">
              <a:off x="2629694" y="2039938"/>
              <a:ext cx="357981" cy="531812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7361" name="TextBox 71"/>
            <p:cNvSpPr txBox="1">
              <a:spLocks noChangeArrowheads="1"/>
            </p:cNvSpPr>
            <p:nvPr/>
          </p:nvSpPr>
          <p:spPr bwMode="auto">
            <a:xfrm>
              <a:off x="4319588" y="2630488"/>
              <a:ext cx="32623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location for edge of inner shoulder, end of adapted geometry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3" name="Straight Arrow Connector 72"/>
            <p:cNvCxnSpPr>
              <a:stCxn id="57361" idx="0"/>
            </p:cNvCxnSpPr>
            <p:nvPr/>
          </p:nvCxnSpPr>
          <p:spPr>
            <a:xfrm flipH="1" flipV="1">
              <a:off x="5922964" y="1997076"/>
              <a:ext cx="27780" cy="633412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433513" y="1366838"/>
              <a:ext cx="268287" cy="809625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7364" name="TextBox 75"/>
            <p:cNvSpPr txBox="1">
              <a:spLocks noChangeArrowheads="1"/>
            </p:cNvSpPr>
            <p:nvPr/>
          </p:nvSpPr>
          <p:spPr bwMode="auto">
            <a:xfrm>
              <a:off x="246063" y="1031875"/>
              <a:ext cx="2374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Initial geometry (input)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5432425" y="18446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0" name="Oval 79"/>
            <p:cNvSpPr/>
            <p:nvPr/>
          </p:nvSpPr>
          <p:spPr>
            <a:xfrm>
              <a:off x="3787775" y="11334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1" name="Oval 80"/>
            <p:cNvSpPr/>
            <p:nvPr/>
          </p:nvSpPr>
          <p:spPr>
            <a:xfrm>
              <a:off x="4746625" y="11334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8750" y="773113"/>
            <a:ext cx="8858250" cy="2625070"/>
            <a:chOff x="158750" y="773113"/>
            <a:chExt cx="8858250" cy="2625070"/>
          </a:xfrm>
        </p:grpSpPr>
        <p:sp>
          <p:nvSpPr>
            <p:cNvPr id="59393" name="TextBox 17"/>
            <p:cNvSpPr txBox="1">
              <a:spLocks noChangeArrowheads="1"/>
            </p:cNvSpPr>
            <p:nvPr/>
          </p:nvSpPr>
          <p:spPr bwMode="auto">
            <a:xfrm>
              <a:off x="5810250" y="773113"/>
              <a:ext cx="16557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profile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158750" y="2392363"/>
              <a:ext cx="2078038" cy="149225"/>
            </a:xfrm>
            <a:custGeom>
              <a:avLst/>
              <a:gdLst>
                <a:gd name="connsiteX0" fmla="*/ 0 w 3072809"/>
                <a:gd name="connsiteY0" fmla="*/ 829340 h 829340"/>
                <a:gd name="connsiteX1" fmla="*/ 489097 w 3072809"/>
                <a:gd name="connsiteY1" fmla="*/ 797442 h 829340"/>
                <a:gd name="connsiteX2" fmla="*/ 1201479 w 3072809"/>
                <a:gd name="connsiteY2" fmla="*/ 680484 h 829340"/>
                <a:gd name="connsiteX3" fmla="*/ 1881963 w 3072809"/>
                <a:gd name="connsiteY3" fmla="*/ 255182 h 829340"/>
                <a:gd name="connsiteX4" fmla="*/ 2509284 w 3072809"/>
                <a:gd name="connsiteY4" fmla="*/ 223284 h 829340"/>
                <a:gd name="connsiteX5" fmla="*/ 2838893 w 3072809"/>
                <a:gd name="connsiteY5" fmla="*/ 191386 h 829340"/>
                <a:gd name="connsiteX6" fmla="*/ 3072809 w 3072809"/>
                <a:gd name="connsiteY6" fmla="*/ 0 h 829340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509284 w 2838893"/>
                <a:gd name="connsiteY4" fmla="*/ 31898 h 637954"/>
                <a:gd name="connsiteX5" fmla="*/ 2838893 w 2838893"/>
                <a:gd name="connsiteY5" fmla="*/ 0 h 637954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838893 w 2838893"/>
                <a:gd name="connsiteY4" fmla="*/ 0 h 637954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2077172 w 2838893"/>
                <a:gd name="connsiteY3" fmla="*/ 536407 h 637954"/>
                <a:gd name="connsiteX4" fmla="*/ 2838893 w 2838893"/>
                <a:gd name="connsiteY4" fmla="*/ 0 h 637954"/>
                <a:gd name="connsiteX0" fmla="*/ 0 w 2077172"/>
                <a:gd name="connsiteY0" fmla="*/ 148856 h 148856"/>
                <a:gd name="connsiteX1" fmla="*/ 489097 w 2077172"/>
                <a:gd name="connsiteY1" fmla="*/ 116958 h 148856"/>
                <a:gd name="connsiteX2" fmla="*/ 1201479 w 2077172"/>
                <a:gd name="connsiteY2" fmla="*/ 0 h 148856"/>
                <a:gd name="connsiteX3" fmla="*/ 2077172 w 2077172"/>
                <a:gd name="connsiteY3" fmla="*/ 47309 h 1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7172" h="148856">
                  <a:moveTo>
                    <a:pt x="0" y="148856"/>
                  </a:moveTo>
                  <a:lnTo>
                    <a:pt x="489097" y="116958"/>
                  </a:lnTo>
                  <a:lnTo>
                    <a:pt x="1201479" y="0"/>
                  </a:lnTo>
                  <a:lnTo>
                    <a:pt x="2077172" y="47309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9" name="Freeform 8"/>
            <p:cNvSpPr/>
            <p:nvPr/>
          </p:nvSpPr>
          <p:spPr>
            <a:xfrm>
              <a:off x="2987675" y="1244600"/>
              <a:ext cx="2924175" cy="722313"/>
            </a:xfrm>
            <a:custGeom>
              <a:avLst/>
              <a:gdLst>
                <a:gd name="connsiteX0" fmla="*/ 0 w 2892056"/>
                <a:gd name="connsiteY0" fmla="*/ 669851 h 723014"/>
                <a:gd name="connsiteX1" fmla="*/ 233916 w 2892056"/>
                <a:gd name="connsiteY1" fmla="*/ 467833 h 723014"/>
                <a:gd name="connsiteX2" fmla="*/ 648586 w 2892056"/>
                <a:gd name="connsiteY2" fmla="*/ 170121 h 723014"/>
                <a:gd name="connsiteX3" fmla="*/ 893135 w 2892056"/>
                <a:gd name="connsiteY3" fmla="*/ 10633 h 723014"/>
                <a:gd name="connsiteX4" fmla="*/ 1339702 w 2892056"/>
                <a:gd name="connsiteY4" fmla="*/ 0 h 723014"/>
                <a:gd name="connsiteX5" fmla="*/ 1616149 w 2892056"/>
                <a:gd name="connsiteY5" fmla="*/ 10633 h 723014"/>
                <a:gd name="connsiteX6" fmla="*/ 1871330 w 2892056"/>
                <a:gd name="connsiteY6" fmla="*/ 10633 h 723014"/>
                <a:gd name="connsiteX7" fmla="*/ 2083981 w 2892056"/>
                <a:gd name="connsiteY7" fmla="*/ 265814 h 723014"/>
                <a:gd name="connsiteX8" fmla="*/ 2169042 w 2892056"/>
                <a:gd name="connsiteY8" fmla="*/ 457200 h 723014"/>
                <a:gd name="connsiteX9" fmla="*/ 2275367 w 2892056"/>
                <a:gd name="connsiteY9" fmla="*/ 563526 h 723014"/>
                <a:gd name="connsiteX10" fmla="*/ 2381693 w 2892056"/>
                <a:gd name="connsiteY10" fmla="*/ 648586 h 723014"/>
                <a:gd name="connsiteX11" fmla="*/ 2573079 w 2892056"/>
                <a:gd name="connsiteY11" fmla="*/ 723014 h 723014"/>
                <a:gd name="connsiteX12" fmla="*/ 2892056 w 2892056"/>
                <a:gd name="connsiteY12" fmla="*/ 723014 h 723014"/>
                <a:gd name="connsiteX0" fmla="*/ 0 w 2955851"/>
                <a:gd name="connsiteY0" fmla="*/ 669851 h 723014"/>
                <a:gd name="connsiteX1" fmla="*/ 233916 w 2955851"/>
                <a:gd name="connsiteY1" fmla="*/ 467833 h 723014"/>
                <a:gd name="connsiteX2" fmla="*/ 648586 w 2955851"/>
                <a:gd name="connsiteY2" fmla="*/ 170121 h 723014"/>
                <a:gd name="connsiteX3" fmla="*/ 893135 w 2955851"/>
                <a:gd name="connsiteY3" fmla="*/ 10633 h 723014"/>
                <a:gd name="connsiteX4" fmla="*/ 1339702 w 2955851"/>
                <a:gd name="connsiteY4" fmla="*/ 0 h 723014"/>
                <a:gd name="connsiteX5" fmla="*/ 1616149 w 2955851"/>
                <a:gd name="connsiteY5" fmla="*/ 10633 h 723014"/>
                <a:gd name="connsiteX6" fmla="*/ 1871330 w 2955851"/>
                <a:gd name="connsiteY6" fmla="*/ 10633 h 723014"/>
                <a:gd name="connsiteX7" fmla="*/ 2083981 w 2955851"/>
                <a:gd name="connsiteY7" fmla="*/ 265814 h 723014"/>
                <a:gd name="connsiteX8" fmla="*/ 2169042 w 2955851"/>
                <a:gd name="connsiteY8" fmla="*/ 457200 h 723014"/>
                <a:gd name="connsiteX9" fmla="*/ 2275367 w 2955851"/>
                <a:gd name="connsiteY9" fmla="*/ 563526 h 723014"/>
                <a:gd name="connsiteX10" fmla="*/ 2381693 w 2955851"/>
                <a:gd name="connsiteY10" fmla="*/ 648586 h 723014"/>
                <a:gd name="connsiteX11" fmla="*/ 2573079 w 2955851"/>
                <a:gd name="connsiteY11" fmla="*/ 723014 h 723014"/>
                <a:gd name="connsiteX12" fmla="*/ 2955851 w 2955851"/>
                <a:gd name="connsiteY12" fmla="*/ 723014 h 723014"/>
                <a:gd name="connsiteX0" fmla="*/ 0 w 2923953"/>
                <a:gd name="connsiteY0" fmla="*/ 669851 h 723014"/>
                <a:gd name="connsiteX1" fmla="*/ 233916 w 2923953"/>
                <a:gd name="connsiteY1" fmla="*/ 467833 h 723014"/>
                <a:gd name="connsiteX2" fmla="*/ 648586 w 2923953"/>
                <a:gd name="connsiteY2" fmla="*/ 170121 h 723014"/>
                <a:gd name="connsiteX3" fmla="*/ 893135 w 2923953"/>
                <a:gd name="connsiteY3" fmla="*/ 10633 h 723014"/>
                <a:gd name="connsiteX4" fmla="*/ 1339702 w 2923953"/>
                <a:gd name="connsiteY4" fmla="*/ 0 h 723014"/>
                <a:gd name="connsiteX5" fmla="*/ 1616149 w 2923953"/>
                <a:gd name="connsiteY5" fmla="*/ 10633 h 723014"/>
                <a:gd name="connsiteX6" fmla="*/ 1871330 w 2923953"/>
                <a:gd name="connsiteY6" fmla="*/ 10633 h 723014"/>
                <a:gd name="connsiteX7" fmla="*/ 2083981 w 2923953"/>
                <a:gd name="connsiteY7" fmla="*/ 265814 h 723014"/>
                <a:gd name="connsiteX8" fmla="*/ 2169042 w 2923953"/>
                <a:gd name="connsiteY8" fmla="*/ 457200 h 723014"/>
                <a:gd name="connsiteX9" fmla="*/ 2275367 w 2923953"/>
                <a:gd name="connsiteY9" fmla="*/ 563526 h 723014"/>
                <a:gd name="connsiteX10" fmla="*/ 2381693 w 2923953"/>
                <a:gd name="connsiteY10" fmla="*/ 648586 h 723014"/>
                <a:gd name="connsiteX11" fmla="*/ 2573079 w 2923953"/>
                <a:gd name="connsiteY11" fmla="*/ 723014 h 723014"/>
                <a:gd name="connsiteX12" fmla="*/ 2923953 w 2923953"/>
                <a:gd name="connsiteY12" fmla="*/ 723014 h 7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3953" h="723014">
                  <a:moveTo>
                    <a:pt x="0" y="669851"/>
                  </a:moveTo>
                  <a:lnTo>
                    <a:pt x="233916" y="467833"/>
                  </a:lnTo>
                  <a:lnTo>
                    <a:pt x="648586" y="170121"/>
                  </a:lnTo>
                  <a:lnTo>
                    <a:pt x="893135" y="10633"/>
                  </a:lnTo>
                  <a:lnTo>
                    <a:pt x="1339702" y="0"/>
                  </a:lnTo>
                  <a:lnTo>
                    <a:pt x="1616149" y="10633"/>
                  </a:lnTo>
                  <a:lnTo>
                    <a:pt x="1871330" y="10633"/>
                  </a:lnTo>
                  <a:lnTo>
                    <a:pt x="2083981" y="265814"/>
                  </a:lnTo>
                  <a:lnTo>
                    <a:pt x="2169042" y="457200"/>
                  </a:lnTo>
                  <a:lnTo>
                    <a:pt x="2275367" y="563526"/>
                  </a:lnTo>
                  <a:lnTo>
                    <a:pt x="2381693" y="648586"/>
                  </a:lnTo>
                  <a:lnTo>
                    <a:pt x="2573079" y="723014"/>
                  </a:lnTo>
                  <a:lnTo>
                    <a:pt x="2923953" y="723014"/>
                  </a:lnTo>
                </a:path>
              </a:pathLst>
            </a:custGeom>
            <a:ln>
              <a:prstDash val="sysDash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236788" y="1031875"/>
              <a:ext cx="3686175" cy="1406525"/>
            </a:xfrm>
            <a:custGeom>
              <a:avLst/>
              <a:gdLst>
                <a:gd name="connsiteX0" fmla="*/ 0 w 2945219"/>
                <a:gd name="connsiteY0" fmla="*/ 893135 h 935665"/>
                <a:gd name="connsiteX1" fmla="*/ 1222744 w 2945219"/>
                <a:gd name="connsiteY1" fmla="*/ 0 h 935665"/>
                <a:gd name="connsiteX2" fmla="*/ 2243470 w 2945219"/>
                <a:gd name="connsiteY2" fmla="*/ 0 h 935665"/>
                <a:gd name="connsiteX3" fmla="*/ 2945219 w 2945219"/>
                <a:gd name="connsiteY3" fmla="*/ 935665 h 935665"/>
                <a:gd name="connsiteX0" fmla="*/ 0 w 3684958"/>
                <a:gd name="connsiteY0" fmla="*/ 1406842 h 1406842"/>
                <a:gd name="connsiteX1" fmla="*/ 1962483 w 3684958"/>
                <a:gd name="connsiteY1" fmla="*/ 0 h 1406842"/>
                <a:gd name="connsiteX2" fmla="*/ 2983209 w 3684958"/>
                <a:gd name="connsiteY2" fmla="*/ 0 h 1406842"/>
                <a:gd name="connsiteX3" fmla="*/ 3684958 w 3684958"/>
                <a:gd name="connsiteY3" fmla="*/ 935665 h 1406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4958" h="1406842">
                  <a:moveTo>
                    <a:pt x="0" y="1406842"/>
                  </a:moveTo>
                  <a:lnTo>
                    <a:pt x="1962483" y="0"/>
                  </a:lnTo>
                  <a:lnTo>
                    <a:pt x="2983209" y="0"/>
                  </a:lnTo>
                  <a:lnTo>
                    <a:pt x="3684958" y="935665"/>
                  </a:lnTo>
                </a:path>
              </a:pathLst>
            </a:cu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922963" y="1966913"/>
              <a:ext cx="3094037" cy="531812"/>
            </a:xfrm>
            <a:custGeom>
              <a:avLst/>
              <a:gdLst>
                <a:gd name="connsiteX0" fmla="*/ 0 w 3094074"/>
                <a:gd name="connsiteY0" fmla="*/ 0 h 786810"/>
                <a:gd name="connsiteX1" fmla="*/ 212651 w 3094074"/>
                <a:gd name="connsiteY1" fmla="*/ 10633 h 786810"/>
                <a:gd name="connsiteX2" fmla="*/ 425302 w 3094074"/>
                <a:gd name="connsiteY2" fmla="*/ 42530 h 786810"/>
                <a:gd name="connsiteX3" fmla="*/ 754912 w 3094074"/>
                <a:gd name="connsiteY3" fmla="*/ 85061 h 786810"/>
                <a:gd name="connsiteX4" fmla="*/ 903767 w 3094074"/>
                <a:gd name="connsiteY4" fmla="*/ 127591 h 786810"/>
                <a:gd name="connsiteX5" fmla="*/ 1329070 w 3094074"/>
                <a:gd name="connsiteY5" fmla="*/ 446568 h 786810"/>
                <a:gd name="connsiteX6" fmla="*/ 1722474 w 3094074"/>
                <a:gd name="connsiteY6" fmla="*/ 520996 h 786810"/>
                <a:gd name="connsiteX7" fmla="*/ 2009553 w 3094074"/>
                <a:gd name="connsiteY7" fmla="*/ 520996 h 786810"/>
                <a:gd name="connsiteX8" fmla="*/ 2222205 w 3094074"/>
                <a:gd name="connsiteY8" fmla="*/ 786810 h 786810"/>
                <a:gd name="connsiteX9" fmla="*/ 2615609 w 3094074"/>
                <a:gd name="connsiteY9" fmla="*/ 776177 h 786810"/>
                <a:gd name="connsiteX10" fmla="*/ 2711302 w 3094074"/>
                <a:gd name="connsiteY10" fmla="*/ 531628 h 786810"/>
                <a:gd name="connsiteX11" fmla="*/ 3094074 w 3094074"/>
                <a:gd name="connsiteY11" fmla="*/ 520996 h 786810"/>
                <a:gd name="connsiteX0" fmla="*/ 0 w 3094074"/>
                <a:gd name="connsiteY0" fmla="*/ 0 h 776177"/>
                <a:gd name="connsiteX1" fmla="*/ 212651 w 3094074"/>
                <a:gd name="connsiteY1" fmla="*/ 10633 h 776177"/>
                <a:gd name="connsiteX2" fmla="*/ 425302 w 3094074"/>
                <a:gd name="connsiteY2" fmla="*/ 42530 h 776177"/>
                <a:gd name="connsiteX3" fmla="*/ 754912 w 3094074"/>
                <a:gd name="connsiteY3" fmla="*/ 85061 h 776177"/>
                <a:gd name="connsiteX4" fmla="*/ 903767 w 3094074"/>
                <a:gd name="connsiteY4" fmla="*/ 127591 h 776177"/>
                <a:gd name="connsiteX5" fmla="*/ 1329070 w 3094074"/>
                <a:gd name="connsiteY5" fmla="*/ 446568 h 776177"/>
                <a:gd name="connsiteX6" fmla="*/ 1722474 w 3094074"/>
                <a:gd name="connsiteY6" fmla="*/ 520996 h 776177"/>
                <a:gd name="connsiteX7" fmla="*/ 2009553 w 3094074"/>
                <a:gd name="connsiteY7" fmla="*/ 520996 h 776177"/>
                <a:gd name="connsiteX8" fmla="*/ 2615609 w 3094074"/>
                <a:gd name="connsiteY8" fmla="*/ 776177 h 776177"/>
                <a:gd name="connsiteX9" fmla="*/ 2711302 w 3094074"/>
                <a:gd name="connsiteY9" fmla="*/ 531628 h 776177"/>
                <a:gd name="connsiteX10" fmla="*/ 3094074 w 3094074"/>
                <a:gd name="connsiteY10" fmla="*/ 520996 h 776177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329070 w 3094074"/>
                <a:gd name="connsiteY5" fmla="*/ 446568 h 531628"/>
                <a:gd name="connsiteX6" fmla="*/ 1722474 w 3094074"/>
                <a:gd name="connsiteY6" fmla="*/ 520996 h 531628"/>
                <a:gd name="connsiteX7" fmla="*/ 2009553 w 3094074"/>
                <a:gd name="connsiteY7" fmla="*/ 520996 h 531628"/>
                <a:gd name="connsiteX8" fmla="*/ 2711302 w 3094074"/>
                <a:gd name="connsiteY8" fmla="*/ 531628 h 531628"/>
                <a:gd name="connsiteX9" fmla="*/ 3094074 w 3094074"/>
                <a:gd name="connsiteY9" fmla="*/ 520996 h 53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94074" h="531628">
                  <a:moveTo>
                    <a:pt x="0" y="0"/>
                  </a:moveTo>
                  <a:lnTo>
                    <a:pt x="212651" y="10633"/>
                  </a:lnTo>
                  <a:lnTo>
                    <a:pt x="425302" y="42530"/>
                  </a:lnTo>
                  <a:lnTo>
                    <a:pt x="754912" y="85061"/>
                  </a:lnTo>
                  <a:lnTo>
                    <a:pt x="903767" y="127591"/>
                  </a:lnTo>
                  <a:lnTo>
                    <a:pt x="1329070" y="446568"/>
                  </a:lnTo>
                  <a:lnTo>
                    <a:pt x="1722474" y="520996"/>
                  </a:lnTo>
                  <a:lnTo>
                    <a:pt x="2009553" y="520996"/>
                  </a:lnTo>
                  <a:lnTo>
                    <a:pt x="2711302" y="531628"/>
                  </a:lnTo>
                  <a:lnTo>
                    <a:pt x="3094074" y="520996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3" name="Oval 42"/>
            <p:cNvSpPr/>
            <p:nvPr/>
          </p:nvSpPr>
          <p:spPr>
            <a:xfrm>
              <a:off x="2114550" y="2347913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4" name="Oval 43"/>
            <p:cNvSpPr/>
            <p:nvPr/>
          </p:nvSpPr>
          <p:spPr>
            <a:xfrm>
              <a:off x="5810250" y="1844675"/>
              <a:ext cx="203200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2" name="Oval 51"/>
            <p:cNvSpPr/>
            <p:nvPr/>
          </p:nvSpPr>
          <p:spPr>
            <a:xfrm>
              <a:off x="6724650" y="1976438"/>
              <a:ext cx="203200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4" name="Oval 53"/>
            <p:cNvSpPr/>
            <p:nvPr/>
          </p:nvSpPr>
          <p:spPr>
            <a:xfrm>
              <a:off x="7145338" y="2282825"/>
              <a:ext cx="204787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6" name="Oval 55"/>
            <p:cNvSpPr/>
            <p:nvPr/>
          </p:nvSpPr>
          <p:spPr>
            <a:xfrm>
              <a:off x="4094163" y="928688"/>
              <a:ext cx="204787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7" name="Oval 56"/>
            <p:cNvSpPr/>
            <p:nvPr/>
          </p:nvSpPr>
          <p:spPr>
            <a:xfrm>
              <a:off x="5110163" y="928688"/>
              <a:ext cx="204787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9404" name="TextBox 67"/>
            <p:cNvSpPr txBox="1">
              <a:spLocks noChangeArrowheads="1"/>
            </p:cNvSpPr>
            <p:nvPr/>
          </p:nvSpPr>
          <p:spPr bwMode="auto">
            <a:xfrm>
              <a:off x="1023938" y="2874963"/>
              <a:ext cx="217963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 smtClean="0"/>
                <a:t>Toe at riverside, </a:t>
              </a:r>
              <a:r>
                <a:rPr lang="en-GB" sz="1400" dirty="0"/>
                <a:t>start of adapted geometry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0" name="Straight Arrow Connector 69"/>
            <p:cNvCxnSpPr>
              <a:stCxn id="59393" idx="2"/>
            </p:cNvCxnSpPr>
            <p:nvPr/>
          </p:nvCxnSpPr>
          <p:spPr>
            <a:xfrm flipH="1">
              <a:off x="5591176" y="1080890"/>
              <a:ext cx="1046956" cy="390723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59404" idx="0"/>
              <a:endCxn id="43" idx="4"/>
            </p:cNvCxnSpPr>
            <p:nvPr/>
          </p:nvCxnSpPr>
          <p:spPr>
            <a:xfrm flipV="1">
              <a:off x="2113757" y="2551113"/>
              <a:ext cx="102393" cy="32385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9407" name="TextBox 71"/>
            <p:cNvSpPr txBox="1">
              <a:spLocks noChangeArrowheads="1"/>
            </p:cNvSpPr>
            <p:nvPr/>
          </p:nvSpPr>
          <p:spPr bwMode="auto">
            <a:xfrm>
              <a:off x="4319588" y="2630488"/>
              <a:ext cx="32623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location for </a:t>
              </a:r>
              <a:r>
                <a:rPr lang="en-GB" sz="1400" dirty="0" smtClean="0"/>
                <a:t>toe at </a:t>
              </a:r>
              <a:r>
                <a:rPr lang="en-GB" sz="1400" dirty="0" err="1" smtClean="0"/>
                <a:t>polderside</a:t>
              </a:r>
              <a:r>
                <a:rPr lang="en-GB" sz="1400" dirty="0" smtClean="0"/>
                <a:t>, </a:t>
              </a:r>
              <a:r>
                <a:rPr lang="en-GB" sz="1400" dirty="0"/>
                <a:t>end of adapted geometry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3" name="Straight Arrow Connector 72"/>
            <p:cNvCxnSpPr>
              <a:stCxn id="59407" idx="0"/>
            </p:cNvCxnSpPr>
            <p:nvPr/>
          </p:nvCxnSpPr>
          <p:spPr>
            <a:xfrm flipH="1" flipV="1">
              <a:off x="5922964" y="1997076"/>
              <a:ext cx="27780" cy="633412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433513" y="1550988"/>
              <a:ext cx="268287" cy="811212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9410" name="TextBox 75"/>
            <p:cNvSpPr txBox="1">
              <a:spLocks noChangeArrowheads="1"/>
            </p:cNvSpPr>
            <p:nvPr/>
          </p:nvSpPr>
          <p:spPr bwMode="auto">
            <a:xfrm>
              <a:off x="246063" y="1216025"/>
              <a:ext cx="2374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Initial geometry (input)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59411" name="TextBox 76"/>
            <p:cNvSpPr txBox="1">
              <a:spLocks noChangeArrowheads="1"/>
            </p:cNvSpPr>
            <p:nvPr/>
          </p:nvSpPr>
          <p:spPr bwMode="auto">
            <a:xfrm>
              <a:off x="3262313" y="1978025"/>
              <a:ext cx="2374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Deleted geometry points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8" name="Straight Arrow Connector 77"/>
            <p:cNvCxnSpPr>
              <a:stCxn id="59411" idx="0"/>
              <a:endCxn id="9" idx="7"/>
            </p:cNvCxnSpPr>
            <p:nvPr/>
          </p:nvCxnSpPr>
          <p:spPr>
            <a:xfrm flipV="1">
              <a:off x="4449763" y="1510156"/>
              <a:ext cx="622051" cy="467869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5432425" y="18446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0" name="Oval 79"/>
            <p:cNvSpPr/>
            <p:nvPr/>
          </p:nvSpPr>
          <p:spPr>
            <a:xfrm>
              <a:off x="3787775" y="11334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1" name="Oval 80"/>
            <p:cNvSpPr/>
            <p:nvPr/>
          </p:nvSpPr>
          <p:spPr>
            <a:xfrm>
              <a:off x="4746625" y="11334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8750" y="333375"/>
            <a:ext cx="8882063" cy="3066395"/>
            <a:chOff x="158750" y="333375"/>
            <a:chExt cx="8882063" cy="3066395"/>
          </a:xfrm>
        </p:grpSpPr>
        <p:sp>
          <p:nvSpPr>
            <p:cNvPr id="61441" name="TextBox 17"/>
            <p:cNvSpPr txBox="1">
              <a:spLocks noChangeArrowheads="1"/>
            </p:cNvSpPr>
            <p:nvPr/>
          </p:nvSpPr>
          <p:spPr bwMode="auto">
            <a:xfrm>
              <a:off x="6923088" y="427038"/>
              <a:ext cx="165576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profile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158750" y="2392363"/>
              <a:ext cx="2078038" cy="149225"/>
            </a:xfrm>
            <a:custGeom>
              <a:avLst/>
              <a:gdLst>
                <a:gd name="connsiteX0" fmla="*/ 0 w 3072809"/>
                <a:gd name="connsiteY0" fmla="*/ 829340 h 829340"/>
                <a:gd name="connsiteX1" fmla="*/ 489097 w 3072809"/>
                <a:gd name="connsiteY1" fmla="*/ 797442 h 829340"/>
                <a:gd name="connsiteX2" fmla="*/ 1201479 w 3072809"/>
                <a:gd name="connsiteY2" fmla="*/ 680484 h 829340"/>
                <a:gd name="connsiteX3" fmla="*/ 1881963 w 3072809"/>
                <a:gd name="connsiteY3" fmla="*/ 255182 h 829340"/>
                <a:gd name="connsiteX4" fmla="*/ 2509284 w 3072809"/>
                <a:gd name="connsiteY4" fmla="*/ 223284 h 829340"/>
                <a:gd name="connsiteX5" fmla="*/ 2838893 w 3072809"/>
                <a:gd name="connsiteY5" fmla="*/ 191386 h 829340"/>
                <a:gd name="connsiteX6" fmla="*/ 3072809 w 3072809"/>
                <a:gd name="connsiteY6" fmla="*/ 0 h 829340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509284 w 2838893"/>
                <a:gd name="connsiteY4" fmla="*/ 31898 h 637954"/>
                <a:gd name="connsiteX5" fmla="*/ 2838893 w 2838893"/>
                <a:gd name="connsiteY5" fmla="*/ 0 h 637954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838893 w 2838893"/>
                <a:gd name="connsiteY4" fmla="*/ 0 h 637954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2077172 w 2838893"/>
                <a:gd name="connsiteY3" fmla="*/ 536407 h 637954"/>
                <a:gd name="connsiteX4" fmla="*/ 2838893 w 2838893"/>
                <a:gd name="connsiteY4" fmla="*/ 0 h 637954"/>
                <a:gd name="connsiteX0" fmla="*/ 0 w 2077172"/>
                <a:gd name="connsiteY0" fmla="*/ 148856 h 148856"/>
                <a:gd name="connsiteX1" fmla="*/ 489097 w 2077172"/>
                <a:gd name="connsiteY1" fmla="*/ 116958 h 148856"/>
                <a:gd name="connsiteX2" fmla="*/ 1201479 w 2077172"/>
                <a:gd name="connsiteY2" fmla="*/ 0 h 148856"/>
                <a:gd name="connsiteX3" fmla="*/ 2077172 w 2077172"/>
                <a:gd name="connsiteY3" fmla="*/ 47309 h 1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7172" h="148856">
                  <a:moveTo>
                    <a:pt x="0" y="148856"/>
                  </a:moveTo>
                  <a:lnTo>
                    <a:pt x="489097" y="116958"/>
                  </a:lnTo>
                  <a:lnTo>
                    <a:pt x="1201479" y="0"/>
                  </a:lnTo>
                  <a:lnTo>
                    <a:pt x="2077172" y="47309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9" name="Freeform 8"/>
            <p:cNvSpPr/>
            <p:nvPr/>
          </p:nvSpPr>
          <p:spPr>
            <a:xfrm>
              <a:off x="2987675" y="1244600"/>
              <a:ext cx="2924175" cy="722313"/>
            </a:xfrm>
            <a:custGeom>
              <a:avLst/>
              <a:gdLst>
                <a:gd name="connsiteX0" fmla="*/ 0 w 2892056"/>
                <a:gd name="connsiteY0" fmla="*/ 669851 h 723014"/>
                <a:gd name="connsiteX1" fmla="*/ 233916 w 2892056"/>
                <a:gd name="connsiteY1" fmla="*/ 467833 h 723014"/>
                <a:gd name="connsiteX2" fmla="*/ 648586 w 2892056"/>
                <a:gd name="connsiteY2" fmla="*/ 170121 h 723014"/>
                <a:gd name="connsiteX3" fmla="*/ 893135 w 2892056"/>
                <a:gd name="connsiteY3" fmla="*/ 10633 h 723014"/>
                <a:gd name="connsiteX4" fmla="*/ 1339702 w 2892056"/>
                <a:gd name="connsiteY4" fmla="*/ 0 h 723014"/>
                <a:gd name="connsiteX5" fmla="*/ 1616149 w 2892056"/>
                <a:gd name="connsiteY5" fmla="*/ 10633 h 723014"/>
                <a:gd name="connsiteX6" fmla="*/ 1871330 w 2892056"/>
                <a:gd name="connsiteY6" fmla="*/ 10633 h 723014"/>
                <a:gd name="connsiteX7" fmla="*/ 2083981 w 2892056"/>
                <a:gd name="connsiteY7" fmla="*/ 265814 h 723014"/>
                <a:gd name="connsiteX8" fmla="*/ 2169042 w 2892056"/>
                <a:gd name="connsiteY8" fmla="*/ 457200 h 723014"/>
                <a:gd name="connsiteX9" fmla="*/ 2275367 w 2892056"/>
                <a:gd name="connsiteY9" fmla="*/ 563526 h 723014"/>
                <a:gd name="connsiteX10" fmla="*/ 2381693 w 2892056"/>
                <a:gd name="connsiteY10" fmla="*/ 648586 h 723014"/>
                <a:gd name="connsiteX11" fmla="*/ 2573079 w 2892056"/>
                <a:gd name="connsiteY11" fmla="*/ 723014 h 723014"/>
                <a:gd name="connsiteX12" fmla="*/ 2892056 w 2892056"/>
                <a:gd name="connsiteY12" fmla="*/ 723014 h 723014"/>
                <a:gd name="connsiteX0" fmla="*/ 0 w 2955851"/>
                <a:gd name="connsiteY0" fmla="*/ 669851 h 723014"/>
                <a:gd name="connsiteX1" fmla="*/ 233916 w 2955851"/>
                <a:gd name="connsiteY1" fmla="*/ 467833 h 723014"/>
                <a:gd name="connsiteX2" fmla="*/ 648586 w 2955851"/>
                <a:gd name="connsiteY2" fmla="*/ 170121 h 723014"/>
                <a:gd name="connsiteX3" fmla="*/ 893135 w 2955851"/>
                <a:gd name="connsiteY3" fmla="*/ 10633 h 723014"/>
                <a:gd name="connsiteX4" fmla="*/ 1339702 w 2955851"/>
                <a:gd name="connsiteY4" fmla="*/ 0 h 723014"/>
                <a:gd name="connsiteX5" fmla="*/ 1616149 w 2955851"/>
                <a:gd name="connsiteY5" fmla="*/ 10633 h 723014"/>
                <a:gd name="connsiteX6" fmla="*/ 1871330 w 2955851"/>
                <a:gd name="connsiteY6" fmla="*/ 10633 h 723014"/>
                <a:gd name="connsiteX7" fmla="*/ 2083981 w 2955851"/>
                <a:gd name="connsiteY7" fmla="*/ 265814 h 723014"/>
                <a:gd name="connsiteX8" fmla="*/ 2169042 w 2955851"/>
                <a:gd name="connsiteY8" fmla="*/ 457200 h 723014"/>
                <a:gd name="connsiteX9" fmla="*/ 2275367 w 2955851"/>
                <a:gd name="connsiteY9" fmla="*/ 563526 h 723014"/>
                <a:gd name="connsiteX10" fmla="*/ 2381693 w 2955851"/>
                <a:gd name="connsiteY10" fmla="*/ 648586 h 723014"/>
                <a:gd name="connsiteX11" fmla="*/ 2573079 w 2955851"/>
                <a:gd name="connsiteY11" fmla="*/ 723014 h 723014"/>
                <a:gd name="connsiteX12" fmla="*/ 2955851 w 2955851"/>
                <a:gd name="connsiteY12" fmla="*/ 723014 h 723014"/>
                <a:gd name="connsiteX0" fmla="*/ 0 w 2923953"/>
                <a:gd name="connsiteY0" fmla="*/ 669851 h 723014"/>
                <a:gd name="connsiteX1" fmla="*/ 233916 w 2923953"/>
                <a:gd name="connsiteY1" fmla="*/ 467833 h 723014"/>
                <a:gd name="connsiteX2" fmla="*/ 648586 w 2923953"/>
                <a:gd name="connsiteY2" fmla="*/ 170121 h 723014"/>
                <a:gd name="connsiteX3" fmla="*/ 893135 w 2923953"/>
                <a:gd name="connsiteY3" fmla="*/ 10633 h 723014"/>
                <a:gd name="connsiteX4" fmla="*/ 1339702 w 2923953"/>
                <a:gd name="connsiteY4" fmla="*/ 0 h 723014"/>
                <a:gd name="connsiteX5" fmla="*/ 1616149 w 2923953"/>
                <a:gd name="connsiteY5" fmla="*/ 10633 h 723014"/>
                <a:gd name="connsiteX6" fmla="*/ 1871330 w 2923953"/>
                <a:gd name="connsiteY6" fmla="*/ 10633 h 723014"/>
                <a:gd name="connsiteX7" fmla="*/ 2083981 w 2923953"/>
                <a:gd name="connsiteY7" fmla="*/ 265814 h 723014"/>
                <a:gd name="connsiteX8" fmla="*/ 2169042 w 2923953"/>
                <a:gd name="connsiteY8" fmla="*/ 457200 h 723014"/>
                <a:gd name="connsiteX9" fmla="*/ 2275367 w 2923953"/>
                <a:gd name="connsiteY9" fmla="*/ 563526 h 723014"/>
                <a:gd name="connsiteX10" fmla="*/ 2381693 w 2923953"/>
                <a:gd name="connsiteY10" fmla="*/ 648586 h 723014"/>
                <a:gd name="connsiteX11" fmla="*/ 2573079 w 2923953"/>
                <a:gd name="connsiteY11" fmla="*/ 723014 h 723014"/>
                <a:gd name="connsiteX12" fmla="*/ 2923953 w 2923953"/>
                <a:gd name="connsiteY12" fmla="*/ 723014 h 7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3953" h="723014">
                  <a:moveTo>
                    <a:pt x="0" y="669851"/>
                  </a:moveTo>
                  <a:lnTo>
                    <a:pt x="233916" y="467833"/>
                  </a:lnTo>
                  <a:lnTo>
                    <a:pt x="648586" y="170121"/>
                  </a:lnTo>
                  <a:lnTo>
                    <a:pt x="893135" y="10633"/>
                  </a:lnTo>
                  <a:lnTo>
                    <a:pt x="1339702" y="0"/>
                  </a:lnTo>
                  <a:lnTo>
                    <a:pt x="1616149" y="10633"/>
                  </a:lnTo>
                  <a:lnTo>
                    <a:pt x="1871330" y="10633"/>
                  </a:lnTo>
                  <a:lnTo>
                    <a:pt x="2083981" y="265814"/>
                  </a:lnTo>
                  <a:lnTo>
                    <a:pt x="2169042" y="457200"/>
                  </a:lnTo>
                  <a:lnTo>
                    <a:pt x="2275367" y="563526"/>
                  </a:lnTo>
                  <a:lnTo>
                    <a:pt x="2381693" y="648586"/>
                  </a:lnTo>
                  <a:lnTo>
                    <a:pt x="2573079" y="723014"/>
                  </a:lnTo>
                  <a:lnTo>
                    <a:pt x="2923953" y="723014"/>
                  </a:lnTo>
                </a:path>
              </a:pathLst>
            </a:custGeom>
            <a:ln>
              <a:prstDash val="sysDash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236788" y="434975"/>
              <a:ext cx="5586412" cy="2055813"/>
            </a:xfrm>
            <a:custGeom>
              <a:avLst/>
              <a:gdLst>
                <a:gd name="connsiteX0" fmla="*/ 0 w 2945219"/>
                <a:gd name="connsiteY0" fmla="*/ 893135 h 935665"/>
                <a:gd name="connsiteX1" fmla="*/ 1222744 w 2945219"/>
                <a:gd name="connsiteY1" fmla="*/ 0 h 935665"/>
                <a:gd name="connsiteX2" fmla="*/ 2243470 w 2945219"/>
                <a:gd name="connsiteY2" fmla="*/ 0 h 935665"/>
                <a:gd name="connsiteX3" fmla="*/ 2945219 w 2945219"/>
                <a:gd name="connsiteY3" fmla="*/ 935665 h 935665"/>
                <a:gd name="connsiteX0" fmla="*/ 0 w 3684958"/>
                <a:gd name="connsiteY0" fmla="*/ 1406842 h 1406842"/>
                <a:gd name="connsiteX1" fmla="*/ 1962483 w 3684958"/>
                <a:gd name="connsiteY1" fmla="*/ 0 h 1406842"/>
                <a:gd name="connsiteX2" fmla="*/ 2983209 w 3684958"/>
                <a:gd name="connsiteY2" fmla="*/ 0 h 1406842"/>
                <a:gd name="connsiteX3" fmla="*/ 3684958 w 3684958"/>
                <a:gd name="connsiteY3" fmla="*/ 935665 h 1406842"/>
                <a:gd name="connsiteX0" fmla="*/ 0 w 3684958"/>
                <a:gd name="connsiteY0" fmla="*/ 2002744 h 2002744"/>
                <a:gd name="connsiteX1" fmla="*/ 2784416 w 3684958"/>
                <a:gd name="connsiteY1" fmla="*/ 0 h 2002744"/>
                <a:gd name="connsiteX2" fmla="*/ 2983209 w 3684958"/>
                <a:gd name="connsiteY2" fmla="*/ 595902 h 2002744"/>
                <a:gd name="connsiteX3" fmla="*/ 3684958 w 3684958"/>
                <a:gd name="connsiteY3" fmla="*/ 1531567 h 2002744"/>
                <a:gd name="connsiteX0" fmla="*/ 0 w 3866787"/>
                <a:gd name="connsiteY0" fmla="*/ 2002744 h 2002744"/>
                <a:gd name="connsiteX1" fmla="*/ 2784416 w 3866787"/>
                <a:gd name="connsiteY1" fmla="*/ 0 h 2002744"/>
                <a:gd name="connsiteX2" fmla="*/ 3866787 w 3866787"/>
                <a:gd name="connsiteY2" fmla="*/ 20549 h 2002744"/>
                <a:gd name="connsiteX3" fmla="*/ 3684958 w 3866787"/>
                <a:gd name="connsiteY3" fmla="*/ 1531567 h 2002744"/>
                <a:gd name="connsiteX0" fmla="*/ 0 w 5585677"/>
                <a:gd name="connsiteY0" fmla="*/ 2002744 h 2055549"/>
                <a:gd name="connsiteX1" fmla="*/ 2784416 w 5585677"/>
                <a:gd name="connsiteY1" fmla="*/ 0 h 2055549"/>
                <a:gd name="connsiteX2" fmla="*/ 3866787 w 5585677"/>
                <a:gd name="connsiteY2" fmla="*/ 20549 h 2055549"/>
                <a:gd name="connsiteX3" fmla="*/ 5585677 w 5585677"/>
                <a:gd name="connsiteY3" fmla="*/ 2055549 h 205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5677" h="2055549">
                  <a:moveTo>
                    <a:pt x="0" y="2002744"/>
                  </a:moveTo>
                  <a:lnTo>
                    <a:pt x="2784416" y="0"/>
                  </a:lnTo>
                  <a:lnTo>
                    <a:pt x="3866787" y="20549"/>
                  </a:lnTo>
                  <a:lnTo>
                    <a:pt x="5585677" y="2055549"/>
                  </a:lnTo>
                </a:path>
              </a:pathLst>
            </a:cu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922963" y="1966913"/>
              <a:ext cx="1936750" cy="520700"/>
            </a:xfrm>
            <a:custGeom>
              <a:avLst/>
              <a:gdLst>
                <a:gd name="connsiteX0" fmla="*/ 0 w 3094074"/>
                <a:gd name="connsiteY0" fmla="*/ 0 h 786810"/>
                <a:gd name="connsiteX1" fmla="*/ 212651 w 3094074"/>
                <a:gd name="connsiteY1" fmla="*/ 10633 h 786810"/>
                <a:gd name="connsiteX2" fmla="*/ 425302 w 3094074"/>
                <a:gd name="connsiteY2" fmla="*/ 42530 h 786810"/>
                <a:gd name="connsiteX3" fmla="*/ 754912 w 3094074"/>
                <a:gd name="connsiteY3" fmla="*/ 85061 h 786810"/>
                <a:gd name="connsiteX4" fmla="*/ 903767 w 3094074"/>
                <a:gd name="connsiteY4" fmla="*/ 127591 h 786810"/>
                <a:gd name="connsiteX5" fmla="*/ 1329070 w 3094074"/>
                <a:gd name="connsiteY5" fmla="*/ 446568 h 786810"/>
                <a:gd name="connsiteX6" fmla="*/ 1722474 w 3094074"/>
                <a:gd name="connsiteY6" fmla="*/ 520996 h 786810"/>
                <a:gd name="connsiteX7" fmla="*/ 2009553 w 3094074"/>
                <a:gd name="connsiteY7" fmla="*/ 520996 h 786810"/>
                <a:gd name="connsiteX8" fmla="*/ 2222205 w 3094074"/>
                <a:gd name="connsiteY8" fmla="*/ 786810 h 786810"/>
                <a:gd name="connsiteX9" fmla="*/ 2615609 w 3094074"/>
                <a:gd name="connsiteY9" fmla="*/ 776177 h 786810"/>
                <a:gd name="connsiteX10" fmla="*/ 2711302 w 3094074"/>
                <a:gd name="connsiteY10" fmla="*/ 531628 h 786810"/>
                <a:gd name="connsiteX11" fmla="*/ 3094074 w 3094074"/>
                <a:gd name="connsiteY11" fmla="*/ 520996 h 786810"/>
                <a:gd name="connsiteX0" fmla="*/ 0 w 3094074"/>
                <a:gd name="connsiteY0" fmla="*/ 0 h 776177"/>
                <a:gd name="connsiteX1" fmla="*/ 212651 w 3094074"/>
                <a:gd name="connsiteY1" fmla="*/ 10633 h 776177"/>
                <a:gd name="connsiteX2" fmla="*/ 425302 w 3094074"/>
                <a:gd name="connsiteY2" fmla="*/ 42530 h 776177"/>
                <a:gd name="connsiteX3" fmla="*/ 754912 w 3094074"/>
                <a:gd name="connsiteY3" fmla="*/ 85061 h 776177"/>
                <a:gd name="connsiteX4" fmla="*/ 903767 w 3094074"/>
                <a:gd name="connsiteY4" fmla="*/ 127591 h 776177"/>
                <a:gd name="connsiteX5" fmla="*/ 1329070 w 3094074"/>
                <a:gd name="connsiteY5" fmla="*/ 446568 h 776177"/>
                <a:gd name="connsiteX6" fmla="*/ 1722474 w 3094074"/>
                <a:gd name="connsiteY6" fmla="*/ 520996 h 776177"/>
                <a:gd name="connsiteX7" fmla="*/ 2009553 w 3094074"/>
                <a:gd name="connsiteY7" fmla="*/ 520996 h 776177"/>
                <a:gd name="connsiteX8" fmla="*/ 2615609 w 3094074"/>
                <a:gd name="connsiteY8" fmla="*/ 776177 h 776177"/>
                <a:gd name="connsiteX9" fmla="*/ 2711302 w 3094074"/>
                <a:gd name="connsiteY9" fmla="*/ 531628 h 776177"/>
                <a:gd name="connsiteX10" fmla="*/ 3094074 w 3094074"/>
                <a:gd name="connsiteY10" fmla="*/ 520996 h 776177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329070 w 3094074"/>
                <a:gd name="connsiteY5" fmla="*/ 446568 h 531628"/>
                <a:gd name="connsiteX6" fmla="*/ 1722474 w 3094074"/>
                <a:gd name="connsiteY6" fmla="*/ 520996 h 531628"/>
                <a:gd name="connsiteX7" fmla="*/ 2009553 w 3094074"/>
                <a:gd name="connsiteY7" fmla="*/ 520996 h 531628"/>
                <a:gd name="connsiteX8" fmla="*/ 2711302 w 3094074"/>
                <a:gd name="connsiteY8" fmla="*/ 531628 h 531628"/>
                <a:gd name="connsiteX9" fmla="*/ 3094074 w 3094074"/>
                <a:gd name="connsiteY9" fmla="*/ 520996 h 531628"/>
                <a:gd name="connsiteX0" fmla="*/ 0 w 2711302"/>
                <a:gd name="connsiteY0" fmla="*/ 0 h 531628"/>
                <a:gd name="connsiteX1" fmla="*/ 212651 w 2711302"/>
                <a:gd name="connsiteY1" fmla="*/ 10633 h 531628"/>
                <a:gd name="connsiteX2" fmla="*/ 425302 w 2711302"/>
                <a:gd name="connsiteY2" fmla="*/ 42530 h 531628"/>
                <a:gd name="connsiteX3" fmla="*/ 754912 w 2711302"/>
                <a:gd name="connsiteY3" fmla="*/ 85061 h 531628"/>
                <a:gd name="connsiteX4" fmla="*/ 903767 w 2711302"/>
                <a:gd name="connsiteY4" fmla="*/ 127591 h 531628"/>
                <a:gd name="connsiteX5" fmla="*/ 1329070 w 2711302"/>
                <a:gd name="connsiteY5" fmla="*/ 446568 h 531628"/>
                <a:gd name="connsiteX6" fmla="*/ 1722474 w 2711302"/>
                <a:gd name="connsiteY6" fmla="*/ 520996 h 531628"/>
                <a:gd name="connsiteX7" fmla="*/ 2009553 w 2711302"/>
                <a:gd name="connsiteY7" fmla="*/ 520996 h 531628"/>
                <a:gd name="connsiteX8" fmla="*/ 2711302 w 2711302"/>
                <a:gd name="connsiteY8" fmla="*/ 531628 h 531628"/>
                <a:gd name="connsiteX0" fmla="*/ 0 w 2009553"/>
                <a:gd name="connsiteY0" fmla="*/ 0 h 520996"/>
                <a:gd name="connsiteX1" fmla="*/ 212651 w 2009553"/>
                <a:gd name="connsiteY1" fmla="*/ 10633 h 520996"/>
                <a:gd name="connsiteX2" fmla="*/ 425302 w 2009553"/>
                <a:gd name="connsiteY2" fmla="*/ 42530 h 520996"/>
                <a:gd name="connsiteX3" fmla="*/ 754912 w 2009553"/>
                <a:gd name="connsiteY3" fmla="*/ 85061 h 520996"/>
                <a:gd name="connsiteX4" fmla="*/ 903767 w 2009553"/>
                <a:gd name="connsiteY4" fmla="*/ 127591 h 520996"/>
                <a:gd name="connsiteX5" fmla="*/ 1329070 w 2009553"/>
                <a:gd name="connsiteY5" fmla="*/ 446568 h 520996"/>
                <a:gd name="connsiteX6" fmla="*/ 1722474 w 2009553"/>
                <a:gd name="connsiteY6" fmla="*/ 520996 h 520996"/>
                <a:gd name="connsiteX7" fmla="*/ 2009553 w 2009553"/>
                <a:gd name="connsiteY7" fmla="*/ 520996 h 520996"/>
                <a:gd name="connsiteX0" fmla="*/ 0 w 1937634"/>
                <a:gd name="connsiteY0" fmla="*/ 0 h 520996"/>
                <a:gd name="connsiteX1" fmla="*/ 212651 w 1937634"/>
                <a:gd name="connsiteY1" fmla="*/ 10633 h 520996"/>
                <a:gd name="connsiteX2" fmla="*/ 425302 w 1937634"/>
                <a:gd name="connsiteY2" fmla="*/ 42530 h 520996"/>
                <a:gd name="connsiteX3" fmla="*/ 754912 w 1937634"/>
                <a:gd name="connsiteY3" fmla="*/ 85061 h 520996"/>
                <a:gd name="connsiteX4" fmla="*/ 903767 w 1937634"/>
                <a:gd name="connsiteY4" fmla="*/ 127591 h 520996"/>
                <a:gd name="connsiteX5" fmla="*/ 1329070 w 1937634"/>
                <a:gd name="connsiteY5" fmla="*/ 446568 h 520996"/>
                <a:gd name="connsiteX6" fmla="*/ 1722474 w 1937634"/>
                <a:gd name="connsiteY6" fmla="*/ 520996 h 520996"/>
                <a:gd name="connsiteX7" fmla="*/ 1937634 w 1937634"/>
                <a:gd name="connsiteY7" fmla="*/ 520996 h 52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7634" h="520996">
                  <a:moveTo>
                    <a:pt x="0" y="0"/>
                  </a:moveTo>
                  <a:lnTo>
                    <a:pt x="212651" y="10633"/>
                  </a:lnTo>
                  <a:lnTo>
                    <a:pt x="425302" y="42530"/>
                  </a:lnTo>
                  <a:lnTo>
                    <a:pt x="754912" y="85061"/>
                  </a:lnTo>
                  <a:lnTo>
                    <a:pt x="903767" y="127591"/>
                  </a:lnTo>
                  <a:lnTo>
                    <a:pt x="1329070" y="446568"/>
                  </a:lnTo>
                  <a:lnTo>
                    <a:pt x="1722474" y="520996"/>
                  </a:lnTo>
                  <a:lnTo>
                    <a:pt x="1937634" y="520996"/>
                  </a:lnTo>
                </a:path>
              </a:pathLst>
            </a:custGeom>
            <a:ln>
              <a:prstDash val="sysDash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3" name="Oval 42"/>
            <p:cNvSpPr/>
            <p:nvPr/>
          </p:nvSpPr>
          <p:spPr>
            <a:xfrm>
              <a:off x="2114550" y="2347913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4" name="Oval 43"/>
            <p:cNvSpPr/>
            <p:nvPr/>
          </p:nvSpPr>
          <p:spPr>
            <a:xfrm>
              <a:off x="7721600" y="2362200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2" name="Oval 51"/>
            <p:cNvSpPr/>
            <p:nvPr/>
          </p:nvSpPr>
          <p:spPr>
            <a:xfrm>
              <a:off x="6724650" y="1976438"/>
              <a:ext cx="203200" cy="204787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4" name="Oval 53"/>
            <p:cNvSpPr/>
            <p:nvPr/>
          </p:nvSpPr>
          <p:spPr>
            <a:xfrm>
              <a:off x="7145338" y="2282825"/>
              <a:ext cx="204787" cy="203200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6" name="Oval 55"/>
            <p:cNvSpPr/>
            <p:nvPr/>
          </p:nvSpPr>
          <p:spPr>
            <a:xfrm>
              <a:off x="4911725" y="333375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7" name="Oval 56"/>
            <p:cNvSpPr/>
            <p:nvPr/>
          </p:nvSpPr>
          <p:spPr>
            <a:xfrm>
              <a:off x="6011863" y="336550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1452" name="TextBox 67"/>
            <p:cNvSpPr txBox="1">
              <a:spLocks noChangeArrowheads="1"/>
            </p:cNvSpPr>
            <p:nvPr/>
          </p:nvSpPr>
          <p:spPr bwMode="auto">
            <a:xfrm>
              <a:off x="1023938" y="2874963"/>
              <a:ext cx="217963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 smtClean="0"/>
                <a:t>Toe at riverside, </a:t>
              </a:r>
              <a:r>
                <a:rPr lang="en-GB" sz="1400" dirty="0"/>
                <a:t>start of adapted geometry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0" name="Straight Arrow Connector 69"/>
            <p:cNvCxnSpPr>
              <a:stCxn id="61441" idx="2"/>
            </p:cNvCxnSpPr>
            <p:nvPr/>
          </p:nvCxnSpPr>
          <p:spPr>
            <a:xfrm flipH="1">
              <a:off x="7007225" y="734815"/>
              <a:ext cx="743744" cy="72886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61452" idx="0"/>
              <a:endCxn id="43" idx="4"/>
            </p:cNvCxnSpPr>
            <p:nvPr/>
          </p:nvCxnSpPr>
          <p:spPr>
            <a:xfrm flipV="1">
              <a:off x="2113757" y="2551113"/>
              <a:ext cx="102393" cy="32385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1455" name="TextBox 71"/>
            <p:cNvSpPr txBox="1">
              <a:spLocks noChangeArrowheads="1"/>
            </p:cNvSpPr>
            <p:nvPr/>
          </p:nvSpPr>
          <p:spPr bwMode="auto">
            <a:xfrm>
              <a:off x="5513388" y="2876550"/>
              <a:ext cx="32639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location for </a:t>
              </a:r>
              <a:r>
                <a:rPr lang="en-GB" sz="1400" dirty="0" smtClean="0"/>
                <a:t> toe at </a:t>
              </a:r>
              <a:r>
                <a:rPr lang="en-GB" sz="1400" dirty="0" err="1" smtClean="0"/>
                <a:t>polderside</a:t>
              </a:r>
              <a:r>
                <a:rPr lang="en-GB" sz="1400" dirty="0" smtClean="0"/>
                <a:t>, </a:t>
              </a:r>
              <a:r>
                <a:rPr lang="en-GB" sz="1400" dirty="0"/>
                <a:t>end of adapted geometry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3" name="Straight Arrow Connector 72"/>
            <p:cNvCxnSpPr>
              <a:stCxn id="61455" idx="0"/>
              <a:endCxn id="44" idx="3"/>
            </p:cNvCxnSpPr>
            <p:nvPr/>
          </p:nvCxnSpPr>
          <p:spPr>
            <a:xfrm flipV="1">
              <a:off x="7145338" y="2535642"/>
              <a:ext cx="606020" cy="340908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433513" y="1550988"/>
              <a:ext cx="268287" cy="811212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1458" name="TextBox 75"/>
            <p:cNvSpPr txBox="1">
              <a:spLocks noChangeArrowheads="1"/>
            </p:cNvSpPr>
            <p:nvPr/>
          </p:nvSpPr>
          <p:spPr bwMode="auto">
            <a:xfrm>
              <a:off x="246063" y="1216025"/>
              <a:ext cx="2374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Initial geometry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61459" name="TextBox 76"/>
            <p:cNvSpPr txBox="1">
              <a:spLocks noChangeArrowheads="1"/>
            </p:cNvSpPr>
            <p:nvPr/>
          </p:nvSpPr>
          <p:spPr bwMode="auto">
            <a:xfrm>
              <a:off x="3262313" y="1978025"/>
              <a:ext cx="2374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Deleted geometry points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8" name="Straight Arrow Connector 77"/>
            <p:cNvCxnSpPr>
              <a:stCxn id="61459" idx="0"/>
              <a:endCxn id="9" idx="7"/>
            </p:cNvCxnSpPr>
            <p:nvPr/>
          </p:nvCxnSpPr>
          <p:spPr>
            <a:xfrm flipV="1">
              <a:off x="4449763" y="1510156"/>
              <a:ext cx="622051" cy="467869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5432425" y="18446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0" name="Oval 79"/>
            <p:cNvSpPr/>
            <p:nvPr/>
          </p:nvSpPr>
          <p:spPr>
            <a:xfrm>
              <a:off x="3787775" y="11334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1" name="Oval 80"/>
            <p:cNvSpPr/>
            <p:nvPr/>
          </p:nvSpPr>
          <p:spPr>
            <a:xfrm>
              <a:off x="4740275" y="1141413"/>
              <a:ext cx="204788" cy="204787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823200" y="2486025"/>
              <a:ext cx="1217613" cy="9525"/>
            </a:xfrm>
            <a:custGeom>
              <a:avLst/>
              <a:gdLst>
                <a:gd name="connsiteX0" fmla="*/ 0 w 3094074"/>
                <a:gd name="connsiteY0" fmla="*/ 0 h 786810"/>
                <a:gd name="connsiteX1" fmla="*/ 212651 w 3094074"/>
                <a:gd name="connsiteY1" fmla="*/ 10633 h 786810"/>
                <a:gd name="connsiteX2" fmla="*/ 425302 w 3094074"/>
                <a:gd name="connsiteY2" fmla="*/ 42530 h 786810"/>
                <a:gd name="connsiteX3" fmla="*/ 754912 w 3094074"/>
                <a:gd name="connsiteY3" fmla="*/ 85061 h 786810"/>
                <a:gd name="connsiteX4" fmla="*/ 903767 w 3094074"/>
                <a:gd name="connsiteY4" fmla="*/ 127591 h 786810"/>
                <a:gd name="connsiteX5" fmla="*/ 1329070 w 3094074"/>
                <a:gd name="connsiteY5" fmla="*/ 446568 h 786810"/>
                <a:gd name="connsiteX6" fmla="*/ 1722474 w 3094074"/>
                <a:gd name="connsiteY6" fmla="*/ 520996 h 786810"/>
                <a:gd name="connsiteX7" fmla="*/ 2009553 w 3094074"/>
                <a:gd name="connsiteY7" fmla="*/ 520996 h 786810"/>
                <a:gd name="connsiteX8" fmla="*/ 2222205 w 3094074"/>
                <a:gd name="connsiteY8" fmla="*/ 786810 h 786810"/>
                <a:gd name="connsiteX9" fmla="*/ 2615609 w 3094074"/>
                <a:gd name="connsiteY9" fmla="*/ 776177 h 786810"/>
                <a:gd name="connsiteX10" fmla="*/ 2711302 w 3094074"/>
                <a:gd name="connsiteY10" fmla="*/ 531628 h 786810"/>
                <a:gd name="connsiteX11" fmla="*/ 3094074 w 3094074"/>
                <a:gd name="connsiteY11" fmla="*/ 520996 h 786810"/>
                <a:gd name="connsiteX0" fmla="*/ 0 w 3094074"/>
                <a:gd name="connsiteY0" fmla="*/ 0 h 776177"/>
                <a:gd name="connsiteX1" fmla="*/ 212651 w 3094074"/>
                <a:gd name="connsiteY1" fmla="*/ 10633 h 776177"/>
                <a:gd name="connsiteX2" fmla="*/ 425302 w 3094074"/>
                <a:gd name="connsiteY2" fmla="*/ 42530 h 776177"/>
                <a:gd name="connsiteX3" fmla="*/ 754912 w 3094074"/>
                <a:gd name="connsiteY3" fmla="*/ 85061 h 776177"/>
                <a:gd name="connsiteX4" fmla="*/ 903767 w 3094074"/>
                <a:gd name="connsiteY4" fmla="*/ 127591 h 776177"/>
                <a:gd name="connsiteX5" fmla="*/ 1329070 w 3094074"/>
                <a:gd name="connsiteY5" fmla="*/ 446568 h 776177"/>
                <a:gd name="connsiteX6" fmla="*/ 1722474 w 3094074"/>
                <a:gd name="connsiteY6" fmla="*/ 520996 h 776177"/>
                <a:gd name="connsiteX7" fmla="*/ 2009553 w 3094074"/>
                <a:gd name="connsiteY7" fmla="*/ 520996 h 776177"/>
                <a:gd name="connsiteX8" fmla="*/ 2615609 w 3094074"/>
                <a:gd name="connsiteY8" fmla="*/ 776177 h 776177"/>
                <a:gd name="connsiteX9" fmla="*/ 2711302 w 3094074"/>
                <a:gd name="connsiteY9" fmla="*/ 531628 h 776177"/>
                <a:gd name="connsiteX10" fmla="*/ 3094074 w 3094074"/>
                <a:gd name="connsiteY10" fmla="*/ 520996 h 776177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329070 w 3094074"/>
                <a:gd name="connsiteY5" fmla="*/ 446568 h 531628"/>
                <a:gd name="connsiteX6" fmla="*/ 1722474 w 3094074"/>
                <a:gd name="connsiteY6" fmla="*/ 520996 h 531628"/>
                <a:gd name="connsiteX7" fmla="*/ 2009553 w 3094074"/>
                <a:gd name="connsiteY7" fmla="*/ 520996 h 531628"/>
                <a:gd name="connsiteX8" fmla="*/ 2711302 w 3094074"/>
                <a:gd name="connsiteY8" fmla="*/ 531628 h 531628"/>
                <a:gd name="connsiteX9" fmla="*/ 3094074 w 3094074"/>
                <a:gd name="connsiteY9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722474 w 3094074"/>
                <a:gd name="connsiteY5" fmla="*/ 520996 h 531628"/>
                <a:gd name="connsiteX6" fmla="*/ 2009553 w 3094074"/>
                <a:gd name="connsiteY6" fmla="*/ 520996 h 531628"/>
                <a:gd name="connsiteX7" fmla="*/ 2711302 w 3094074"/>
                <a:gd name="connsiteY7" fmla="*/ 531628 h 531628"/>
                <a:gd name="connsiteX8" fmla="*/ 3094074 w 3094074"/>
                <a:gd name="connsiteY8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1722474 w 3094074"/>
                <a:gd name="connsiteY4" fmla="*/ 520996 h 531628"/>
                <a:gd name="connsiteX5" fmla="*/ 2009553 w 3094074"/>
                <a:gd name="connsiteY5" fmla="*/ 520996 h 531628"/>
                <a:gd name="connsiteX6" fmla="*/ 2711302 w 3094074"/>
                <a:gd name="connsiteY6" fmla="*/ 531628 h 531628"/>
                <a:gd name="connsiteX7" fmla="*/ 3094074 w 3094074"/>
                <a:gd name="connsiteY7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1722474 w 3094074"/>
                <a:gd name="connsiteY3" fmla="*/ 520996 h 531628"/>
                <a:gd name="connsiteX4" fmla="*/ 2009553 w 3094074"/>
                <a:gd name="connsiteY4" fmla="*/ 520996 h 531628"/>
                <a:gd name="connsiteX5" fmla="*/ 2711302 w 3094074"/>
                <a:gd name="connsiteY5" fmla="*/ 531628 h 531628"/>
                <a:gd name="connsiteX6" fmla="*/ 3094074 w 3094074"/>
                <a:gd name="connsiteY6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1722474 w 3094074"/>
                <a:gd name="connsiteY2" fmla="*/ 520996 h 531628"/>
                <a:gd name="connsiteX3" fmla="*/ 2009553 w 3094074"/>
                <a:gd name="connsiteY3" fmla="*/ 520996 h 531628"/>
                <a:gd name="connsiteX4" fmla="*/ 2711302 w 3094074"/>
                <a:gd name="connsiteY4" fmla="*/ 531628 h 531628"/>
                <a:gd name="connsiteX5" fmla="*/ 3094074 w 3094074"/>
                <a:gd name="connsiteY5" fmla="*/ 520996 h 531628"/>
                <a:gd name="connsiteX0" fmla="*/ 0 w 3094074"/>
                <a:gd name="connsiteY0" fmla="*/ 0 h 531628"/>
                <a:gd name="connsiteX1" fmla="*/ 1722474 w 3094074"/>
                <a:gd name="connsiteY1" fmla="*/ 520996 h 531628"/>
                <a:gd name="connsiteX2" fmla="*/ 2009553 w 3094074"/>
                <a:gd name="connsiteY2" fmla="*/ 520996 h 531628"/>
                <a:gd name="connsiteX3" fmla="*/ 2711302 w 3094074"/>
                <a:gd name="connsiteY3" fmla="*/ 531628 h 531628"/>
                <a:gd name="connsiteX4" fmla="*/ 3094074 w 3094074"/>
                <a:gd name="connsiteY4" fmla="*/ 520996 h 531628"/>
                <a:gd name="connsiteX0" fmla="*/ 0 w 1371600"/>
                <a:gd name="connsiteY0" fmla="*/ 0 h 10632"/>
                <a:gd name="connsiteX1" fmla="*/ 287079 w 1371600"/>
                <a:gd name="connsiteY1" fmla="*/ 0 h 10632"/>
                <a:gd name="connsiteX2" fmla="*/ 988828 w 1371600"/>
                <a:gd name="connsiteY2" fmla="*/ 10632 h 10632"/>
                <a:gd name="connsiteX3" fmla="*/ 1371600 w 1371600"/>
                <a:gd name="connsiteY3" fmla="*/ 0 h 10632"/>
                <a:gd name="connsiteX0" fmla="*/ 0 w 1217487"/>
                <a:gd name="connsiteY0" fmla="*/ 0 h 10632"/>
                <a:gd name="connsiteX1" fmla="*/ 287079 w 1217487"/>
                <a:gd name="connsiteY1" fmla="*/ 0 h 10632"/>
                <a:gd name="connsiteX2" fmla="*/ 988828 w 1217487"/>
                <a:gd name="connsiteY2" fmla="*/ 10632 h 10632"/>
                <a:gd name="connsiteX3" fmla="*/ 1217487 w 1217487"/>
                <a:gd name="connsiteY3" fmla="*/ 0 h 10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7487" h="10632">
                  <a:moveTo>
                    <a:pt x="0" y="0"/>
                  </a:moveTo>
                  <a:lnTo>
                    <a:pt x="287079" y="0"/>
                  </a:lnTo>
                  <a:lnTo>
                    <a:pt x="988828" y="10632"/>
                  </a:lnTo>
                  <a:lnTo>
                    <a:pt x="1217487" y="0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5575" y="485775"/>
            <a:ext cx="8869363" cy="3646964"/>
            <a:chOff x="155575" y="485775"/>
            <a:chExt cx="8869363" cy="3646964"/>
          </a:xfrm>
        </p:grpSpPr>
        <p:sp>
          <p:nvSpPr>
            <p:cNvPr id="2" name="Freeform 1"/>
            <p:cNvSpPr/>
            <p:nvPr/>
          </p:nvSpPr>
          <p:spPr>
            <a:xfrm>
              <a:off x="269875" y="1754188"/>
              <a:ext cx="8755063" cy="1519237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217920 w 11062230"/>
                <a:gd name="connsiteY11" fmla="*/ 796066 h 1936377"/>
                <a:gd name="connsiteX12" fmla="*/ 6798833 w 11062230"/>
                <a:gd name="connsiteY12" fmla="*/ 892885 h 1936377"/>
                <a:gd name="connsiteX13" fmla="*/ 7390504 w 11062230"/>
                <a:gd name="connsiteY13" fmla="*/ 1301676 h 1936377"/>
                <a:gd name="connsiteX14" fmla="*/ 7702475 w 11062230"/>
                <a:gd name="connsiteY14" fmla="*/ 1312433 h 1936377"/>
                <a:gd name="connsiteX15" fmla="*/ 8180341 w 11062230"/>
                <a:gd name="connsiteY15" fmla="*/ 1725816 h 1936377"/>
                <a:gd name="connsiteX16" fmla="*/ 8396627 w 11062230"/>
                <a:gd name="connsiteY16" fmla="*/ 1731226 h 1936377"/>
                <a:gd name="connsiteX17" fmla="*/ 8552330 w 11062230"/>
                <a:gd name="connsiteY17" fmla="*/ 1344706 h 1936377"/>
                <a:gd name="connsiteX18" fmla="*/ 11062230 w 11062230"/>
                <a:gd name="connsiteY18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798833 w 11062230"/>
                <a:gd name="connsiteY11" fmla="*/ 892885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040922 w 11062230"/>
                <a:gd name="connsiteY11" fmla="*/ 1247012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40922 w 11062230"/>
                <a:gd name="connsiteY10" fmla="*/ 124701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59407 w 11062230"/>
                <a:gd name="connsiteY10" fmla="*/ 125633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68651 w 11062230"/>
                <a:gd name="connsiteY10" fmla="*/ 1293608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734071 w 11062230"/>
                <a:gd name="connsiteY15" fmla="*/ 1344705 h 1936377"/>
                <a:gd name="connsiteX16" fmla="*/ 11062230 w 11062230"/>
                <a:gd name="connsiteY16" fmla="*/ 1344705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062230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6096380" y="1302927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180341" y="1725816"/>
                  </a:lnTo>
                  <a:lnTo>
                    <a:pt x="8396627" y="1731226"/>
                  </a:lnTo>
                  <a:lnTo>
                    <a:pt x="8734071" y="1344705"/>
                  </a:lnTo>
                  <a:lnTo>
                    <a:pt x="11062230" y="1344705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5086350" y="2773363"/>
              <a:ext cx="9525" cy="557212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6346825" y="2767013"/>
              <a:ext cx="6350" cy="585787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3492" name="TextBox 21"/>
            <p:cNvSpPr txBox="1">
              <a:spLocks noChangeArrowheads="1"/>
            </p:cNvSpPr>
            <p:nvPr/>
          </p:nvSpPr>
          <p:spPr bwMode="auto">
            <a:xfrm>
              <a:off x="5432425" y="2941638"/>
              <a:ext cx="6302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1382713" y="1382713"/>
              <a:ext cx="4668837" cy="1636712"/>
            </a:xfrm>
            <a:custGeom>
              <a:avLst/>
              <a:gdLst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136604 w 4486939"/>
                <a:gd name="connsiteY3" fmla="*/ 21265 h 1637414"/>
                <a:gd name="connsiteX4" fmla="*/ 4486939 w 4486939"/>
                <a:gd name="connsiteY4" fmla="*/ 1371600 h 1637414"/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121974 w 4486939"/>
                <a:gd name="connsiteY3" fmla="*/ 6635 h 1637414"/>
                <a:gd name="connsiteX4" fmla="*/ 4486939 w 4486939"/>
                <a:gd name="connsiteY4" fmla="*/ 1371600 h 1637414"/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239017 w 4486939"/>
                <a:gd name="connsiteY3" fmla="*/ 6635 h 1637414"/>
                <a:gd name="connsiteX4" fmla="*/ 4486939 w 4486939"/>
                <a:gd name="connsiteY4" fmla="*/ 1371600 h 1637414"/>
                <a:gd name="connsiteX0" fmla="*/ 0 w 4721025"/>
                <a:gd name="connsiteY0" fmla="*/ 1637414 h 1637414"/>
                <a:gd name="connsiteX1" fmla="*/ 1424762 w 4721025"/>
                <a:gd name="connsiteY1" fmla="*/ 414669 h 1637414"/>
                <a:gd name="connsiteX2" fmla="*/ 1839431 w 4721025"/>
                <a:gd name="connsiteY2" fmla="*/ 0 h 1637414"/>
                <a:gd name="connsiteX3" fmla="*/ 3239017 w 4721025"/>
                <a:gd name="connsiteY3" fmla="*/ 6635 h 1637414"/>
                <a:gd name="connsiteX4" fmla="*/ 4721025 w 4721025"/>
                <a:gd name="connsiteY4" fmla="*/ 1371600 h 1637414"/>
                <a:gd name="connsiteX0" fmla="*/ 0 w 4669819"/>
                <a:gd name="connsiteY0" fmla="*/ 1637414 h 1637414"/>
                <a:gd name="connsiteX1" fmla="*/ 1424762 w 4669819"/>
                <a:gd name="connsiteY1" fmla="*/ 414669 h 1637414"/>
                <a:gd name="connsiteX2" fmla="*/ 1839431 w 4669819"/>
                <a:gd name="connsiteY2" fmla="*/ 0 h 1637414"/>
                <a:gd name="connsiteX3" fmla="*/ 3239017 w 4669819"/>
                <a:gd name="connsiteY3" fmla="*/ 6635 h 1637414"/>
                <a:gd name="connsiteX4" fmla="*/ 4669819 w 4669819"/>
                <a:gd name="connsiteY4" fmla="*/ 1393546 h 163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9819" h="1637414">
                  <a:moveTo>
                    <a:pt x="0" y="1637414"/>
                  </a:moveTo>
                  <a:lnTo>
                    <a:pt x="1424762" y="414669"/>
                  </a:lnTo>
                  <a:lnTo>
                    <a:pt x="1839431" y="0"/>
                  </a:lnTo>
                  <a:lnTo>
                    <a:pt x="3239017" y="6635"/>
                  </a:lnTo>
                  <a:lnTo>
                    <a:pt x="4669819" y="1393546"/>
                  </a:lnTo>
                </a:path>
              </a:pathLst>
            </a:cu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5095875" y="2984500"/>
              <a:ext cx="125412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/>
            <p:cNvSpPr/>
            <p:nvPr/>
          </p:nvSpPr>
          <p:spPr>
            <a:xfrm>
              <a:off x="1279525" y="2895600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4975225" y="2668588"/>
              <a:ext cx="204788" cy="204787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5" name="Oval 44"/>
            <p:cNvSpPr/>
            <p:nvPr/>
          </p:nvSpPr>
          <p:spPr>
            <a:xfrm>
              <a:off x="3100388" y="12795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6" name="Oval 45"/>
            <p:cNvSpPr/>
            <p:nvPr/>
          </p:nvSpPr>
          <p:spPr>
            <a:xfrm>
              <a:off x="4545013" y="12795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7" name="Oval 46"/>
            <p:cNvSpPr/>
            <p:nvPr/>
          </p:nvSpPr>
          <p:spPr>
            <a:xfrm>
              <a:off x="5949950" y="2667000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3500" name="TextBox 63"/>
            <p:cNvSpPr txBox="1">
              <a:spLocks noChangeArrowheads="1"/>
            </p:cNvSpPr>
            <p:nvPr/>
          </p:nvSpPr>
          <p:spPr bwMode="auto">
            <a:xfrm>
              <a:off x="4243388" y="3344863"/>
              <a:ext cx="144303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Inner toe in initial geometry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6043613" y="1582738"/>
              <a:ext cx="0" cy="118427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7302500" y="2205038"/>
              <a:ext cx="7938" cy="585787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6051550" y="2422525"/>
              <a:ext cx="125412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504" name="TextBox 42"/>
            <p:cNvSpPr txBox="1">
              <a:spLocks noChangeArrowheads="1"/>
            </p:cNvSpPr>
            <p:nvPr/>
          </p:nvSpPr>
          <p:spPr bwMode="auto">
            <a:xfrm>
              <a:off x="6346825" y="2162175"/>
              <a:ext cx="6302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</a:p>
          </p:txBody>
        </p:sp>
        <p:sp>
          <p:nvSpPr>
            <p:cNvPr id="63505" name="TextBox 43"/>
            <p:cNvSpPr txBox="1">
              <a:spLocks noChangeArrowheads="1"/>
            </p:cNvSpPr>
            <p:nvPr/>
          </p:nvSpPr>
          <p:spPr bwMode="auto">
            <a:xfrm>
              <a:off x="5456238" y="3348038"/>
              <a:ext cx="1804987" cy="522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Edge of ditch in initial geometry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7302500" y="2814638"/>
              <a:ext cx="801688" cy="339725"/>
            </a:xfrm>
            <a:custGeom>
              <a:avLst/>
              <a:gdLst>
                <a:gd name="connsiteX0" fmla="*/ 0 w 801385"/>
                <a:gd name="connsiteY0" fmla="*/ 0 h 339048"/>
                <a:gd name="connsiteX1" fmla="*/ 380144 w 801385"/>
                <a:gd name="connsiteY1" fmla="*/ 339048 h 339048"/>
                <a:gd name="connsiteX2" fmla="*/ 554805 w 801385"/>
                <a:gd name="connsiteY2" fmla="*/ 339048 h 339048"/>
                <a:gd name="connsiteX3" fmla="*/ 801385 w 801385"/>
                <a:gd name="connsiteY3" fmla="*/ 41097 h 33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385" h="339048">
                  <a:moveTo>
                    <a:pt x="0" y="0"/>
                  </a:moveTo>
                  <a:lnTo>
                    <a:pt x="380144" y="339048"/>
                  </a:lnTo>
                  <a:lnTo>
                    <a:pt x="554805" y="339048"/>
                  </a:lnTo>
                  <a:lnTo>
                    <a:pt x="801385" y="41097"/>
                  </a:lnTo>
                </a:path>
              </a:pathLst>
            </a:cu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2" name="Oval 51"/>
            <p:cNvSpPr/>
            <p:nvPr/>
          </p:nvSpPr>
          <p:spPr>
            <a:xfrm>
              <a:off x="6256338" y="2671763"/>
              <a:ext cx="204787" cy="204787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4" name="Oval 53"/>
            <p:cNvSpPr/>
            <p:nvPr/>
          </p:nvSpPr>
          <p:spPr>
            <a:xfrm>
              <a:off x="7207250" y="2717800"/>
              <a:ext cx="204788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0" name="Straight Connector 9"/>
            <p:cNvCxnSpPr>
              <a:stCxn id="2" idx="12"/>
              <a:endCxn id="2" idx="15"/>
            </p:cNvCxnSpPr>
            <p:nvPr/>
          </p:nvCxnSpPr>
          <p:spPr>
            <a:xfrm>
              <a:off x="6365875" y="2784475"/>
              <a:ext cx="815975" cy="23813"/>
            </a:xfrm>
            <a:prstGeom prst="line">
              <a:avLst/>
            </a:pr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63510" name="TextBox 54"/>
            <p:cNvSpPr txBox="1">
              <a:spLocks noChangeArrowheads="1"/>
            </p:cNvSpPr>
            <p:nvPr/>
          </p:nvSpPr>
          <p:spPr bwMode="auto">
            <a:xfrm>
              <a:off x="6291263" y="1690688"/>
              <a:ext cx="20304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Edge of ditch in adapted </a:t>
              </a:r>
              <a:r>
                <a:rPr lang="en-GB" sz="1400" dirty="0" smtClean="0"/>
                <a:t>geometry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63511" name="TextBox 55"/>
            <p:cNvSpPr txBox="1">
              <a:spLocks noChangeArrowheads="1"/>
            </p:cNvSpPr>
            <p:nvPr/>
          </p:nvSpPr>
          <p:spPr bwMode="auto">
            <a:xfrm>
              <a:off x="5341144" y="785813"/>
              <a:ext cx="14430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Inner toe in initial geometry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63512" name="TextBox 56"/>
            <p:cNvSpPr txBox="1">
              <a:spLocks noChangeArrowheads="1"/>
            </p:cNvSpPr>
            <p:nvPr/>
          </p:nvSpPr>
          <p:spPr bwMode="auto">
            <a:xfrm>
              <a:off x="7581900" y="3394075"/>
              <a:ext cx="1443038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Location of ditch in adapted geometry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65" name="Straight Arrow Connector 64"/>
            <p:cNvCxnSpPr>
              <a:stCxn id="63512" idx="0"/>
            </p:cNvCxnSpPr>
            <p:nvPr/>
          </p:nvCxnSpPr>
          <p:spPr>
            <a:xfrm flipH="1" flipV="1">
              <a:off x="7778751" y="2984501"/>
              <a:ext cx="524668" cy="409574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3514" name="TextBox 65"/>
            <p:cNvSpPr txBox="1">
              <a:spLocks noChangeArrowheads="1"/>
            </p:cNvSpPr>
            <p:nvPr/>
          </p:nvSpPr>
          <p:spPr bwMode="auto">
            <a:xfrm>
              <a:off x="155575" y="1809750"/>
              <a:ext cx="167163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Initial geometry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flipH="1">
              <a:off x="757238" y="2162175"/>
              <a:ext cx="234950" cy="1027113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3516" name="TextBox 67"/>
            <p:cNvSpPr txBox="1">
              <a:spLocks noChangeArrowheads="1"/>
            </p:cNvSpPr>
            <p:nvPr/>
          </p:nvSpPr>
          <p:spPr bwMode="auto">
            <a:xfrm>
              <a:off x="3071813" y="485775"/>
              <a:ext cx="1893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geometry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 flipH="1">
              <a:off x="3921125" y="785813"/>
              <a:ext cx="117475" cy="59690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9875" y="-752475"/>
            <a:ext cx="8755063" cy="4746625"/>
            <a:chOff x="269875" y="-752475"/>
            <a:chExt cx="8755063" cy="4746625"/>
          </a:xfrm>
        </p:grpSpPr>
        <p:sp>
          <p:nvSpPr>
            <p:cNvPr id="2" name="Freeform 1"/>
            <p:cNvSpPr/>
            <p:nvPr/>
          </p:nvSpPr>
          <p:spPr>
            <a:xfrm>
              <a:off x="269875" y="1754188"/>
              <a:ext cx="8755063" cy="1519237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217920 w 11062230"/>
                <a:gd name="connsiteY11" fmla="*/ 796066 h 1936377"/>
                <a:gd name="connsiteX12" fmla="*/ 6798833 w 11062230"/>
                <a:gd name="connsiteY12" fmla="*/ 892885 h 1936377"/>
                <a:gd name="connsiteX13" fmla="*/ 7390504 w 11062230"/>
                <a:gd name="connsiteY13" fmla="*/ 1301676 h 1936377"/>
                <a:gd name="connsiteX14" fmla="*/ 7702475 w 11062230"/>
                <a:gd name="connsiteY14" fmla="*/ 1312433 h 1936377"/>
                <a:gd name="connsiteX15" fmla="*/ 8180341 w 11062230"/>
                <a:gd name="connsiteY15" fmla="*/ 1725816 h 1936377"/>
                <a:gd name="connsiteX16" fmla="*/ 8396627 w 11062230"/>
                <a:gd name="connsiteY16" fmla="*/ 1731226 h 1936377"/>
                <a:gd name="connsiteX17" fmla="*/ 8552330 w 11062230"/>
                <a:gd name="connsiteY17" fmla="*/ 1344706 h 1936377"/>
                <a:gd name="connsiteX18" fmla="*/ 11062230 w 11062230"/>
                <a:gd name="connsiteY18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798833 w 11062230"/>
                <a:gd name="connsiteY11" fmla="*/ 892885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040922 w 11062230"/>
                <a:gd name="connsiteY11" fmla="*/ 1247012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40922 w 11062230"/>
                <a:gd name="connsiteY10" fmla="*/ 124701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59407 w 11062230"/>
                <a:gd name="connsiteY10" fmla="*/ 125633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68651 w 11062230"/>
                <a:gd name="connsiteY10" fmla="*/ 1293608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396627 w 11062230"/>
                <a:gd name="connsiteY13" fmla="*/ 1731226 h 1936377"/>
                <a:gd name="connsiteX14" fmla="*/ 8552330 w 11062230"/>
                <a:gd name="connsiteY14" fmla="*/ 1344706 h 1936377"/>
                <a:gd name="connsiteX15" fmla="*/ 11062230 w 11062230"/>
                <a:gd name="connsiteY15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552330 w 11062230"/>
                <a:gd name="connsiteY13" fmla="*/ 1344706 h 1936377"/>
                <a:gd name="connsiteX14" fmla="*/ 11062230 w 11062230"/>
                <a:gd name="connsiteY14" fmla="*/ 1344705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062230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6096380" y="1302927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552330" y="1344706"/>
                  </a:lnTo>
                  <a:lnTo>
                    <a:pt x="11062230" y="1344705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382713" y="1382713"/>
              <a:ext cx="3238500" cy="1636712"/>
            </a:xfrm>
            <a:custGeom>
              <a:avLst/>
              <a:gdLst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136604 w 4486939"/>
                <a:gd name="connsiteY3" fmla="*/ 21265 h 1637414"/>
                <a:gd name="connsiteX4" fmla="*/ 4486939 w 4486939"/>
                <a:gd name="connsiteY4" fmla="*/ 1371600 h 1637414"/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121974 w 4486939"/>
                <a:gd name="connsiteY3" fmla="*/ 6635 h 1637414"/>
                <a:gd name="connsiteX4" fmla="*/ 4486939 w 4486939"/>
                <a:gd name="connsiteY4" fmla="*/ 1371600 h 1637414"/>
                <a:gd name="connsiteX0" fmla="*/ 0 w 4486939"/>
                <a:gd name="connsiteY0" fmla="*/ 1637414 h 1637414"/>
                <a:gd name="connsiteX1" fmla="*/ 1424762 w 4486939"/>
                <a:gd name="connsiteY1" fmla="*/ 414669 h 1637414"/>
                <a:gd name="connsiteX2" fmla="*/ 1839431 w 4486939"/>
                <a:gd name="connsiteY2" fmla="*/ 0 h 1637414"/>
                <a:gd name="connsiteX3" fmla="*/ 3239017 w 4486939"/>
                <a:gd name="connsiteY3" fmla="*/ 6635 h 1637414"/>
                <a:gd name="connsiteX4" fmla="*/ 4486939 w 4486939"/>
                <a:gd name="connsiteY4" fmla="*/ 1371600 h 1637414"/>
                <a:gd name="connsiteX0" fmla="*/ 0 w 4721025"/>
                <a:gd name="connsiteY0" fmla="*/ 1637414 h 1637414"/>
                <a:gd name="connsiteX1" fmla="*/ 1424762 w 4721025"/>
                <a:gd name="connsiteY1" fmla="*/ 414669 h 1637414"/>
                <a:gd name="connsiteX2" fmla="*/ 1839431 w 4721025"/>
                <a:gd name="connsiteY2" fmla="*/ 0 h 1637414"/>
                <a:gd name="connsiteX3" fmla="*/ 3239017 w 4721025"/>
                <a:gd name="connsiteY3" fmla="*/ 6635 h 1637414"/>
                <a:gd name="connsiteX4" fmla="*/ 4721025 w 4721025"/>
                <a:gd name="connsiteY4" fmla="*/ 1371600 h 1637414"/>
                <a:gd name="connsiteX0" fmla="*/ 0 w 4669819"/>
                <a:gd name="connsiteY0" fmla="*/ 1637414 h 1637414"/>
                <a:gd name="connsiteX1" fmla="*/ 1424762 w 4669819"/>
                <a:gd name="connsiteY1" fmla="*/ 414669 h 1637414"/>
                <a:gd name="connsiteX2" fmla="*/ 1839431 w 4669819"/>
                <a:gd name="connsiteY2" fmla="*/ 0 h 1637414"/>
                <a:gd name="connsiteX3" fmla="*/ 3239017 w 4669819"/>
                <a:gd name="connsiteY3" fmla="*/ 6635 h 1637414"/>
                <a:gd name="connsiteX4" fmla="*/ 4669819 w 4669819"/>
                <a:gd name="connsiteY4" fmla="*/ 1393546 h 1637414"/>
                <a:gd name="connsiteX0" fmla="*/ 0 w 5828768"/>
                <a:gd name="connsiteY0" fmla="*/ 1637414 h 1637414"/>
                <a:gd name="connsiteX1" fmla="*/ 1424762 w 5828768"/>
                <a:gd name="connsiteY1" fmla="*/ 414669 h 1637414"/>
                <a:gd name="connsiteX2" fmla="*/ 1839431 w 5828768"/>
                <a:gd name="connsiteY2" fmla="*/ 0 h 1637414"/>
                <a:gd name="connsiteX3" fmla="*/ 3239017 w 5828768"/>
                <a:gd name="connsiteY3" fmla="*/ 6635 h 1637414"/>
                <a:gd name="connsiteX4" fmla="*/ 5828768 w 5828768"/>
                <a:gd name="connsiteY4" fmla="*/ 1425443 h 1637414"/>
                <a:gd name="connsiteX0" fmla="*/ 0 w 5828768"/>
                <a:gd name="connsiteY0" fmla="*/ 1637414 h 1637414"/>
                <a:gd name="connsiteX1" fmla="*/ 1424762 w 5828768"/>
                <a:gd name="connsiteY1" fmla="*/ 414669 h 1637414"/>
                <a:gd name="connsiteX2" fmla="*/ 1839431 w 5828768"/>
                <a:gd name="connsiteY2" fmla="*/ 0 h 1637414"/>
                <a:gd name="connsiteX3" fmla="*/ 3239017 w 5828768"/>
                <a:gd name="connsiteY3" fmla="*/ 6635 h 1637414"/>
                <a:gd name="connsiteX4" fmla="*/ 5828768 w 5828768"/>
                <a:gd name="connsiteY4" fmla="*/ 1425443 h 1637414"/>
                <a:gd name="connsiteX0" fmla="*/ 0 w 5286507"/>
                <a:gd name="connsiteY0" fmla="*/ 1637414 h 1637414"/>
                <a:gd name="connsiteX1" fmla="*/ 1424762 w 5286507"/>
                <a:gd name="connsiteY1" fmla="*/ 414669 h 1637414"/>
                <a:gd name="connsiteX2" fmla="*/ 1839431 w 5286507"/>
                <a:gd name="connsiteY2" fmla="*/ 0 h 1637414"/>
                <a:gd name="connsiteX3" fmla="*/ 3239017 w 5286507"/>
                <a:gd name="connsiteY3" fmla="*/ 6635 h 1637414"/>
                <a:gd name="connsiteX4" fmla="*/ 5286507 w 5286507"/>
                <a:gd name="connsiteY4" fmla="*/ 1425443 h 1637414"/>
                <a:gd name="connsiteX0" fmla="*/ 0 w 5286507"/>
                <a:gd name="connsiteY0" fmla="*/ 1637414 h 1637414"/>
                <a:gd name="connsiteX1" fmla="*/ 1424762 w 5286507"/>
                <a:gd name="connsiteY1" fmla="*/ 414669 h 1637414"/>
                <a:gd name="connsiteX2" fmla="*/ 1839431 w 5286507"/>
                <a:gd name="connsiteY2" fmla="*/ 0 h 1637414"/>
                <a:gd name="connsiteX3" fmla="*/ 3239017 w 5286507"/>
                <a:gd name="connsiteY3" fmla="*/ 6635 h 1637414"/>
                <a:gd name="connsiteX4" fmla="*/ 5286507 w 5286507"/>
                <a:gd name="connsiteY4" fmla="*/ 1425443 h 1637414"/>
                <a:gd name="connsiteX0" fmla="*/ 0 w 3239017"/>
                <a:gd name="connsiteY0" fmla="*/ 1637414 h 1637414"/>
                <a:gd name="connsiteX1" fmla="*/ 1424762 w 3239017"/>
                <a:gd name="connsiteY1" fmla="*/ 414669 h 1637414"/>
                <a:gd name="connsiteX2" fmla="*/ 1839431 w 3239017"/>
                <a:gd name="connsiteY2" fmla="*/ 0 h 1637414"/>
                <a:gd name="connsiteX3" fmla="*/ 3239017 w 3239017"/>
                <a:gd name="connsiteY3" fmla="*/ 6635 h 163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9017" h="1637414">
                  <a:moveTo>
                    <a:pt x="0" y="1637414"/>
                  </a:moveTo>
                  <a:lnTo>
                    <a:pt x="1424762" y="414669"/>
                  </a:lnTo>
                  <a:lnTo>
                    <a:pt x="1839431" y="0"/>
                  </a:lnTo>
                  <a:lnTo>
                    <a:pt x="3239017" y="6635"/>
                  </a:lnTo>
                </a:path>
              </a:pathLst>
            </a:cu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" name="Oval 4"/>
            <p:cNvSpPr/>
            <p:nvPr/>
          </p:nvSpPr>
          <p:spPr>
            <a:xfrm>
              <a:off x="1279525" y="2895600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" name="Oval 5"/>
            <p:cNvSpPr/>
            <p:nvPr/>
          </p:nvSpPr>
          <p:spPr>
            <a:xfrm>
              <a:off x="2693988" y="1679575"/>
              <a:ext cx="204787" cy="204788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7" name="Oval 6"/>
            <p:cNvSpPr/>
            <p:nvPr/>
          </p:nvSpPr>
          <p:spPr>
            <a:xfrm>
              <a:off x="4038600" y="1689100"/>
              <a:ext cx="203200" cy="203200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4975225" y="2668588"/>
              <a:ext cx="204788" cy="204787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5" name="Oval 44"/>
            <p:cNvSpPr/>
            <p:nvPr/>
          </p:nvSpPr>
          <p:spPr>
            <a:xfrm>
              <a:off x="3100388" y="12795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6" name="Oval 45"/>
            <p:cNvSpPr/>
            <p:nvPr/>
          </p:nvSpPr>
          <p:spPr>
            <a:xfrm>
              <a:off x="4545013" y="12795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7" name="Oval 46"/>
            <p:cNvSpPr/>
            <p:nvPr/>
          </p:nvSpPr>
          <p:spPr>
            <a:xfrm>
              <a:off x="6565900" y="2687638"/>
              <a:ext cx="204788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6667500" y="2776538"/>
              <a:ext cx="1588" cy="32385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5547" name="TextBox 63"/>
            <p:cNvSpPr txBox="1">
              <a:spLocks noChangeArrowheads="1"/>
            </p:cNvSpPr>
            <p:nvPr/>
          </p:nvSpPr>
          <p:spPr bwMode="auto">
            <a:xfrm>
              <a:off x="6432550" y="1754188"/>
              <a:ext cx="2592388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Inner toe adjusted profile </a:t>
              </a:r>
            </a:p>
            <a:p>
              <a:pPr algn="ctr"/>
              <a:r>
                <a:rPr lang="nl-NL" sz="1400">
                  <a:latin typeface="Calibri" pitchFamily="34" charset="0"/>
                </a:rPr>
                <a:t>(f</a:t>
              </a:r>
              <a:r>
                <a:rPr lang="nl-NL" sz="1400" baseline="-25000">
                  <a:latin typeface="Calibri" pitchFamily="34" charset="0"/>
                </a:rPr>
                <a:t>given</a:t>
              </a:r>
              <a:r>
                <a:rPr lang="nl-NL" sz="1400">
                  <a:latin typeface="Calibri" pitchFamily="34" charset="0"/>
                </a:rPr>
                <a:t> = f</a:t>
              </a:r>
              <a:r>
                <a:rPr lang="nl-NL" sz="1400" baseline="-25000">
                  <a:latin typeface="Calibri" pitchFamily="34" charset="0"/>
                </a:rPr>
                <a:t>calculated</a:t>
              </a:r>
              <a:r>
                <a:rPr lang="nl-NL" sz="1400">
                  <a:latin typeface="Calibri" pitchFamily="34" charset="0"/>
                </a:rPr>
                <a:t>)</a:t>
              </a:r>
            </a:p>
          </p:txBody>
        </p:sp>
        <p:cxnSp>
          <p:nvCxnSpPr>
            <p:cNvPr id="4" name="Straight Connector 3"/>
            <p:cNvCxnSpPr>
              <a:stCxn id="11" idx="3"/>
              <a:endCxn id="2" idx="12"/>
            </p:cNvCxnSpPr>
            <p:nvPr/>
          </p:nvCxnSpPr>
          <p:spPr>
            <a:xfrm>
              <a:off x="4621213" y="1389063"/>
              <a:ext cx="1744662" cy="1395412"/>
            </a:xfrm>
            <a:prstGeom prst="line">
              <a:avLst/>
            </a:prstGeom>
            <a:noFill/>
            <a:ln w="952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Straight Connector 9"/>
            <p:cNvCxnSpPr>
              <a:stCxn id="11" idx="3"/>
              <a:endCxn id="2" idx="11"/>
            </p:cNvCxnSpPr>
            <p:nvPr/>
          </p:nvCxnSpPr>
          <p:spPr>
            <a:xfrm>
              <a:off x="4621213" y="1389063"/>
              <a:ext cx="1497012" cy="1385887"/>
            </a:xfrm>
            <a:prstGeom prst="line">
              <a:avLst/>
            </a:prstGeom>
            <a:noFill/>
            <a:ln w="952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3" name="Arc 12"/>
            <p:cNvSpPr/>
            <p:nvPr/>
          </p:nvSpPr>
          <p:spPr>
            <a:xfrm rot="11129989">
              <a:off x="3482975" y="-752475"/>
              <a:ext cx="3570288" cy="3376613"/>
            </a:xfrm>
            <a:prstGeom prst="arc">
              <a:avLst>
                <a:gd name="adj1" fmla="val 14093913"/>
                <a:gd name="adj2" fmla="val 20367827"/>
              </a:avLst>
            </a:prstGeom>
            <a:ln>
              <a:solidFill>
                <a:schemeClr val="tx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5551" name="TextBox 42"/>
            <p:cNvSpPr txBox="1">
              <a:spLocks noChangeArrowheads="1"/>
            </p:cNvSpPr>
            <p:nvPr/>
          </p:nvSpPr>
          <p:spPr bwMode="auto">
            <a:xfrm>
              <a:off x="2898775" y="2622550"/>
              <a:ext cx="16573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Slip circle</a:t>
              </a:r>
            </a:p>
          </p:txBody>
        </p:sp>
        <p:cxnSp>
          <p:nvCxnSpPr>
            <p:cNvPr id="44" name="Straight Arrow Connector 43"/>
            <p:cNvCxnSpPr>
              <a:stCxn id="65551" idx="0"/>
            </p:cNvCxnSpPr>
            <p:nvPr/>
          </p:nvCxnSpPr>
          <p:spPr>
            <a:xfrm flipV="1">
              <a:off x="3727450" y="2200275"/>
              <a:ext cx="311150" cy="422275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5553" name="TextBox 51"/>
            <p:cNvSpPr txBox="1">
              <a:spLocks noChangeArrowheads="1"/>
            </p:cNvSpPr>
            <p:nvPr/>
          </p:nvSpPr>
          <p:spPr bwMode="auto">
            <a:xfrm>
              <a:off x="5394325" y="1371600"/>
              <a:ext cx="23431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Exit point slip circle</a:t>
              </a:r>
            </a:p>
          </p:txBody>
        </p:sp>
        <p:cxnSp>
          <p:nvCxnSpPr>
            <p:cNvPr id="54" name="Straight Arrow Connector 53"/>
            <p:cNvCxnSpPr>
              <a:stCxn id="65553" idx="2"/>
            </p:cNvCxnSpPr>
            <p:nvPr/>
          </p:nvCxnSpPr>
          <p:spPr>
            <a:xfrm flipH="1">
              <a:off x="6181725" y="1676400"/>
              <a:ext cx="384175" cy="64770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365875" y="2794000"/>
              <a:ext cx="0" cy="306388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65547" idx="2"/>
            </p:cNvCxnSpPr>
            <p:nvPr/>
          </p:nvCxnSpPr>
          <p:spPr>
            <a:xfrm flipH="1">
              <a:off x="6797675" y="2271713"/>
              <a:ext cx="931863" cy="41910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6065838" y="2771775"/>
              <a:ext cx="0" cy="3048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6065838" y="2998788"/>
              <a:ext cx="290512" cy="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6365875" y="2998788"/>
              <a:ext cx="290513" cy="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5560" name="TextBox 72"/>
            <p:cNvSpPr txBox="1">
              <a:spLocks noChangeArrowheads="1"/>
            </p:cNvSpPr>
            <p:nvPr/>
          </p:nvSpPr>
          <p:spPr bwMode="auto">
            <a:xfrm>
              <a:off x="6049963" y="2971800"/>
              <a:ext cx="3825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 baseline="-25000">
                  <a:latin typeface="Calibri" pitchFamily="34" charset="0"/>
                </a:rPr>
                <a:t>S</a:t>
              </a:r>
            </a:p>
          </p:txBody>
        </p:sp>
        <p:sp>
          <p:nvSpPr>
            <p:cNvPr id="65561" name="TextBox 73"/>
            <p:cNvSpPr txBox="1">
              <a:spLocks noChangeArrowheads="1"/>
            </p:cNvSpPr>
            <p:nvPr/>
          </p:nvSpPr>
          <p:spPr bwMode="auto">
            <a:xfrm>
              <a:off x="6356350" y="2978150"/>
              <a:ext cx="3841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 baseline="-25000">
                  <a:latin typeface="Calibri" pitchFamily="34" charset="0"/>
                </a:rPr>
                <a:t>S</a:t>
              </a:r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 flipV="1">
              <a:off x="5394325" y="2824163"/>
              <a:ext cx="625475" cy="649287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5563" name="TextBox 80"/>
            <p:cNvSpPr txBox="1">
              <a:spLocks noChangeArrowheads="1"/>
            </p:cNvSpPr>
            <p:nvPr/>
          </p:nvSpPr>
          <p:spPr bwMode="auto">
            <a:xfrm>
              <a:off x="4243388" y="3476625"/>
              <a:ext cx="2341562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Intersection (S) adjusted profile with initial profile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4616450" y="1371600"/>
              <a:ext cx="2039938" cy="1416050"/>
            </a:xfrm>
            <a:prstGeom prst="line">
              <a:avLst/>
            </a:pr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9875" y="1209675"/>
            <a:ext cx="8755063" cy="2749550"/>
            <a:chOff x="269875" y="1209675"/>
            <a:chExt cx="8755063" cy="2749550"/>
          </a:xfrm>
        </p:grpSpPr>
        <p:sp>
          <p:nvSpPr>
            <p:cNvPr id="72" name="Freeform 71"/>
            <p:cNvSpPr/>
            <p:nvPr/>
          </p:nvSpPr>
          <p:spPr>
            <a:xfrm>
              <a:off x="4756150" y="2427288"/>
              <a:ext cx="1439863" cy="344487"/>
            </a:xfrm>
            <a:custGeom>
              <a:avLst/>
              <a:gdLst>
                <a:gd name="connsiteX0" fmla="*/ 0 w 1024128"/>
                <a:gd name="connsiteY0" fmla="*/ 0 h 234087"/>
                <a:gd name="connsiteX1" fmla="*/ 716890 w 1024128"/>
                <a:gd name="connsiteY1" fmla="*/ 7316 h 234087"/>
                <a:gd name="connsiteX2" fmla="*/ 1024128 w 1024128"/>
                <a:gd name="connsiteY2" fmla="*/ 234087 h 234087"/>
                <a:gd name="connsiteX0" fmla="*/ 0 w 1024128"/>
                <a:gd name="connsiteY0" fmla="*/ 7314 h 241401"/>
                <a:gd name="connsiteX1" fmla="*/ 797358 w 1024128"/>
                <a:gd name="connsiteY1" fmla="*/ 0 h 241401"/>
                <a:gd name="connsiteX2" fmla="*/ 1024128 w 1024128"/>
                <a:gd name="connsiteY2" fmla="*/ 241401 h 241401"/>
                <a:gd name="connsiteX0" fmla="*/ 0 w 1038758"/>
                <a:gd name="connsiteY0" fmla="*/ 7314 h 241401"/>
                <a:gd name="connsiteX1" fmla="*/ 811988 w 1038758"/>
                <a:gd name="connsiteY1" fmla="*/ 0 h 241401"/>
                <a:gd name="connsiteX2" fmla="*/ 1038758 w 1038758"/>
                <a:gd name="connsiteY2" fmla="*/ 241401 h 241401"/>
                <a:gd name="connsiteX0" fmla="*/ 0 w 1038758"/>
                <a:gd name="connsiteY0" fmla="*/ 14629 h 241401"/>
                <a:gd name="connsiteX1" fmla="*/ 811988 w 1038758"/>
                <a:gd name="connsiteY1" fmla="*/ 0 h 241401"/>
                <a:gd name="connsiteX2" fmla="*/ 1038758 w 1038758"/>
                <a:gd name="connsiteY2" fmla="*/ 241401 h 241401"/>
                <a:gd name="connsiteX0" fmla="*/ 0 w 1046073"/>
                <a:gd name="connsiteY0" fmla="*/ 0 h 241402"/>
                <a:gd name="connsiteX1" fmla="*/ 819303 w 1046073"/>
                <a:gd name="connsiteY1" fmla="*/ 1 h 241402"/>
                <a:gd name="connsiteX2" fmla="*/ 1046073 w 1046073"/>
                <a:gd name="connsiteY2" fmla="*/ 241402 h 24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073" h="241402">
                  <a:moveTo>
                    <a:pt x="0" y="0"/>
                  </a:moveTo>
                  <a:lnTo>
                    <a:pt x="819303" y="1"/>
                  </a:lnTo>
                  <a:lnTo>
                    <a:pt x="1046073" y="241402"/>
                  </a:lnTo>
                </a:path>
              </a:pathLst>
            </a:custGeom>
            <a:noFill/>
            <a:ln w="952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269875" y="1754188"/>
              <a:ext cx="8755063" cy="1519237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217920 w 11062230"/>
                <a:gd name="connsiteY11" fmla="*/ 796066 h 1936377"/>
                <a:gd name="connsiteX12" fmla="*/ 6798833 w 11062230"/>
                <a:gd name="connsiteY12" fmla="*/ 892885 h 1936377"/>
                <a:gd name="connsiteX13" fmla="*/ 7390504 w 11062230"/>
                <a:gd name="connsiteY13" fmla="*/ 1301676 h 1936377"/>
                <a:gd name="connsiteX14" fmla="*/ 7702475 w 11062230"/>
                <a:gd name="connsiteY14" fmla="*/ 1312433 h 1936377"/>
                <a:gd name="connsiteX15" fmla="*/ 8180341 w 11062230"/>
                <a:gd name="connsiteY15" fmla="*/ 1725816 h 1936377"/>
                <a:gd name="connsiteX16" fmla="*/ 8396627 w 11062230"/>
                <a:gd name="connsiteY16" fmla="*/ 1731226 h 1936377"/>
                <a:gd name="connsiteX17" fmla="*/ 8552330 w 11062230"/>
                <a:gd name="connsiteY17" fmla="*/ 1344706 h 1936377"/>
                <a:gd name="connsiteX18" fmla="*/ 11062230 w 11062230"/>
                <a:gd name="connsiteY18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798833 w 11062230"/>
                <a:gd name="connsiteY11" fmla="*/ 892885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040922 w 11062230"/>
                <a:gd name="connsiteY11" fmla="*/ 1247012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40922 w 11062230"/>
                <a:gd name="connsiteY10" fmla="*/ 124701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59407 w 11062230"/>
                <a:gd name="connsiteY10" fmla="*/ 125633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68651 w 11062230"/>
                <a:gd name="connsiteY10" fmla="*/ 1293608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396627 w 11062230"/>
                <a:gd name="connsiteY13" fmla="*/ 1731226 h 1936377"/>
                <a:gd name="connsiteX14" fmla="*/ 8552330 w 11062230"/>
                <a:gd name="connsiteY14" fmla="*/ 1344706 h 1936377"/>
                <a:gd name="connsiteX15" fmla="*/ 11062230 w 11062230"/>
                <a:gd name="connsiteY15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552330 w 11062230"/>
                <a:gd name="connsiteY13" fmla="*/ 1344706 h 1936377"/>
                <a:gd name="connsiteX14" fmla="*/ 11062230 w 11062230"/>
                <a:gd name="connsiteY14" fmla="*/ 1344705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062230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6096380" y="1302927"/>
                  </a:lnTo>
                  <a:lnTo>
                    <a:pt x="7390504" y="1301676"/>
                  </a:lnTo>
                  <a:lnTo>
                    <a:pt x="7702475" y="1312433"/>
                  </a:lnTo>
                  <a:lnTo>
                    <a:pt x="8552330" y="1344706"/>
                  </a:lnTo>
                  <a:lnTo>
                    <a:pt x="11062230" y="1344705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12" name="Straight Connector 11"/>
            <p:cNvCxnSpPr>
              <a:endCxn id="5" idx="0"/>
            </p:cNvCxnSpPr>
            <p:nvPr/>
          </p:nvCxnSpPr>
          <p:spPr>
            <a:xfrm>
              <a:off x="1382713" y="2390775"/>
              <a:ext cx="0" cy="50482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2811463" y="1811338"/>
              <a:ext cx="9525" cy="55562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7" idx="4"/>
              <a:endCxn id="67591" idx="0"/>
            </p:cNvCxnSpPr>
            <p:nvPr/>
          </p:nvCxnSpPr>
          <p:spPr>
            <a:xfrm>
              <a:off x="4140200" y="1892300"/>
              <a:ext cx="2" cy="111125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590" name="TextBox 17"/>
            <p:cNvSpPr txBox="1">
              <a:spLocks noChangeArrowheads="1"/>
            </p:cNvSpPr>
            <p:nvPr/>
          </p:nvSpPr>
          <p:spPr bwMode="auto">
            <a:xfrm>
              <a:off x="1982788" y="2390775"/>
              <a:ext cx="16573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rivier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67591" name="TextBox 19"/>
            <p:cNvSpPr txBox="1">
              <a:spLocks noChangeArrowheads="1"/>
            </p:cNvSpPr>
            <p:nvPr/>
          </p:nvSpPr>
          <p:spPr bwMode="auto">
            <a:xfrm>
              <a:off x="3305177" y="3003550"/>
              <a:ext cx="16700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Dike</a:t>
              </a:r>
              <a:r>
                <a:rPr lang="nl-NL" sz="1400" dirty="0" smtClean="0">
                  <a:latin typeface="Calibri" pitchFamily="34" charset="0"/>
                </a:rPr>
                <a:t> top at polder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67592" name="TextBox 23"/>
            <p:cNvSpPr txBox="1">
              <a:spLocks noChangeArrowheads="1"/>
            </p:cNvSpPr>
            <p:nvPr/>
          </p:nvSpPr>
          <p:spPr bwMode="auto">
            <a:xfrm>
              <a:off x="560388" y="2062163"/>
              <a:ext cx="16573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Outer toe</a:t>
              </a: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H="1">
              <a:off x="6904038" y="1933575"/>
              <a:ext cx="682625" cy="0"/>
            </a:xfrm>
            <a:prstGeom prst="line">
              <a:avLst/>
            </a:prstGeom>
            <a:ln w="1270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Arc 26"/>
            <p:cNvSpPr/>
            <p:nvPr/>
          </p:nvSpPr>
          <p:spPr>
            <a:xfrm>
              <a:off x="6981825" y="1711325"/>
              <a:ext cx="446088" cy="446088"/>
            </a:xfrm>
            <a:prstGeom prst="arc">
              <a:avLst>
                <a:gd name="adj1" fmla="val 18201797"/>
                <a:gd name="adj2" fmla="val 0"/>
              </a:avLst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7595" name="TextBox 39"/>
            <p:cNvSpPr txBox="1">
              <a:spLocks noChangeArrowheads="1"/>
            </p:cNvSpPr>
            <p:nvPr/>
          </p:nvSpPr>
          <p:spPr bwMode="auto">
            <a:xfrm>
              <a:off x="7212013" y="1622425"/>
              <a:ext cx="6318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a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1279525" y="2895600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" name="Oval 5"/>
            <p:cNvSpPr/>
            <p:nvPr/>
          </p:nvSpPr>
          <p:spPr>
            <a:xfrm>
              <a:off x="2693988" y="167957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7" name="Oval 6"/>
            <p:cNvSpPr/>
            <p:nvPr/>
          </p:nvSpPr>
          <p:spPr>
            <a:xfrm>
              <a:off x="4038600" y="1689100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4975225" y="2668588"/>
              <a:ext cx="204788" cy="204787"/>
            </a:xfrm>
            <a:prstGeom prst="ellipse">
              <a:avLst/>
            </a:prstGeom>
            <a:noFill/>
            <a:ln w="19050">
              <a:prstDash val="sysDash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7" name="Oval 46"/>
            <p:cNvSpPr/>
            <p:nvPr/>
          </p:nvSpPr>
          <p:spPr>
            <a:xfrm>
              <a:off x="6384925" y="2679700"/>
              <a:ext cx="203200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>
              <a:off x="4408488" y="2773363"/>
              <a:ext cx="682625" cy="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602" name="TextBox 49"/>
            <p:cNvSpPr txBox="1">
              <a:spLocks noChangeArrowheads="1"/>
            </p:cNvSpPr>
            <p:nvPr/>
          </p:nvSpPr>
          <p:spPr bwMode="auto">
            <a:xfrm>
              <a:off x="4395788" y="2430463"/>
              <a:ext cx="63023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b</a:t>
              </a:r>
            </a:p>
          </p:txBody>
        </p:sp>
        <p:sp>
          <p:nvSpPr>
            <p:cNvPr id="51" name="Arc 50"/>
            <p:cNvSpPr/>
            <p:nvPr/>
          </p:nvSpPr>
          <p:spPr>
            <a:xfrm rot="15300000">
              <a:off x="4760913" y="2579688"/>
              <a:ext cx="319087" cy="319087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0" name="Arc 59"/>
            <p:cNvSpPr/>
            <p:nvPr/>
          </p:nvSpPr>
          <p:spPr>
            <a:xfrm rot="15300000">
              <a:off x="6161088" y="2571750"/>
              <a:ext cx="317500" cy="317500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6496050" y="2781300"/>
              <a:ext cx="0" cy="506413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606" name="TextBox 63"/>
            <p:cNvSpPr txBox="1">
              <a:spLocks noChangeArrowheads="1"/>
            </p:cNvSpPr>
            <p:nvPr/>
          </p:nvSpPr>
          <p:spPr bwMode="auto">
            <a:xfrm>
              <a:off x="5667375" y="3287713"/>
              <a:ext cx="16573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smtClean="0">
                  <a:latin typeface="Calibri" pitchFamily="34" charset="0"/>
                </a:rPr>
                <a:t>T</a:t>
              </a:r>
              <a:r>
                <a:rPr lang="nl-NL" sz="1400" dirty="0" smtClean="0">
                  <a:latin typeface="Calibri" pitchFamily="34" charset="0"/>
                </a:rPr>
                <a:t>oe at polderside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4659313" y="2341563"/>
              <a:ext cx="1836737" cy="438150"/>
            </a:xfrm>
            <a:custGeom>
              <a:avLst/>
              <a:gdLst>
                <a:gd name="connsiteX0" fmla="*/ 0 w 1836116"/>
                <a:gd name="connsiteY0" fmla="*/ 0 h 438912"/>
                <a:gd name="connsiteX1" fmla="*/ 1360628 w 1836116"/>
                <a:gd name="connsiteY1" fmla="*/ 0 h 438912"/>
                <a:gd name="connsiteX2" fmla="*/ 1836116 w 1836116"/>
                <a:gd name="connsiteY2" fmla="*/ 438912 h 43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6116" h="438912">
                  <a:moveTo>
                    <a:pt x="0" y="0"/>
                  </a:moveTo>
                  <a:lnTo>
                    <a:pt x="1360628" y="0"/>
                  </a:lnTo>
                  <a:lnTo>
                    <a:pt x="1836116" y="438912"/>
                  </a:lnTo>
                </a:path>
              </a:pathLst>
            </a:cu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2" name="Oval 41"/>
            <p:cNvSpPr/>
            <p:nvPr/>
          </p:nvSpPr>
          <p:spPr>
            <a:xfrm>
              <a:off x="4545013" y="2224088"/>
              <a:ext cx="204787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7609" name="TextBox 42"/>
            <p:cNvSpPr txBox="1">
              <a:spLocks noChangeArrowheads="1"/>
            </p:cNvSpPr>
            <p:nvPr/>
          </p:nvSpPr>
          <p:spPr bwMode="auto">
            <a:xfrm>
              <a:off x="3743325" y="1209675"/>
              <a:ext cx="182086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err="1" smtClean="0">
                  <a:latin typeface="Calibri" pitchFamily="34" charset="0"/>
                </a:rPr>
                <a:t>Stability</a:t>
              </a:r>
              <a:r>
                <a:rPr lang="nl-NL" sz="1400" dirty="0" smtClean="0">
                  <a:latin typeface="Calibri" pitchFamily="34" charset="0"/>
                </a:rPr>
                <a:t> </a:t>
              </a:r>
              <a:r>
                <a:rPr lang="nl-NL" sz="1400" dirty="0" err="1" smtClean="0">
                  <a:latin typeface="Calibri" pitchFamily="34" charset="0"/>
                </a:rPr>
                <a:t>shoulder</a:t>
              </a:r>
              <a:r>
                <a:rPr lang="nl-NL" sz="1400" dirty="0" smtClean="0">
                  <a:latin typeface="Calibri" pitchFamily="34" charset="0"/>
                </a:rPr>
                <a:t> base </a:t>
              </a:r>
              <a:r>
                <a:rPr lang="nl-NL" sz="1400" dirty="0" err="1" smtClean="0">
                  <a:latin typeface="Calibri" pitchFamily="34" charset="0"/>
                </a:rPr>
                <a:t>inside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4648200" y="1517650"/>
              <a:ext cx="11113" cy="66040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611" name="TextBox 51"/>
            <p:cNvSpPr txBox="1">
              <a:spLocks noChangeArrowheads="1"/>
            </p:cNvSpPr>
            <p:nvPr/>
          </p:nvSpPr>
          <p:spPr bwMode="auto">
            <a:xfrm>
              <a:off x="4870450" y="1636713"/>
              <a:ext cx="20510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 dirty="0" smtClean="0">
                  <a:latin typeface="Calibri" pitchFamily="34" charset="0"/>
                </a:rPr>
                <a:t>Top </a:t>
              </a:r>
              <a:r>
                <a:rPr lang="nl-NL" sz="1400" dirty="0" err="1">
                  <a:latin typeface="Calibri" pitchFamily="34" charset="0"/>
                </a:rPr>
                <a:t>stability</a:t>
              </a:r>
              <a:r>
                <a:rPr lang="nl-NL" sz="1400" dirty="0">
                  <a:latin typeface="Calibri" pitchFamily="34" charset="0"/>
                </a:rPr>
                <a:t> </a:t>
              </a:r>
              <a:r>
                <a:rPr lang="nl-NL" sz="1400" dirty="0" err="1">
                  <a:latin typeface="Calibri" pitchFamily="34" charset="0"/>
                </a:rPr>
                <a:t>shoulder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6003925" y="1933575"/>
              <a:ext cx="4763" cy="26035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497638" y="2781300"/>
              <a:ext cx="1587" cy="32385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6196013" y="2800350"/>
              <a:ext cx="0" cy="3048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895975" y="2776538"/>
              <a:ext cx="0" cy="306387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5895975" y="3003550"/>
              <a:ext cx="290513" cy="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>
              <a:off x="6196013" y="3003550"/>
              <a:ext cx="290512" cy="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618" name="TextBox 66"/>
            <p:cNvSpPr txBox="1">
              <a:spLocks noChangeArrowheads="1"/>
            </p:cNvSpPr>
            <p:nvPr/>
          </p:nvSpPr>
          <p:spPr bwMode="auto">
            <a:xfrm>
              <a:off x="5880100" y="2976563"/>
              <a:ext cx="3841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 baseline="-25000">
                  <a:latin typeface="Calibri" pitchFamily="34" charset="0"/>
                </a:rPr>
                <a:t>S</a:t>
              </a:r>
            </a:p>
          </p:txBody>
        </p:sp>
        <p:cxnSp>
          <p:nvCxnSpPr>
            <p:cNvPr id="69" name="Straight Arrow Connector 68"/>
            <p:cNvCxnSpPr>
              <a:stCxn id="67620" idx="0"/>
            </p:cNvCxnSpPr>
            <p:nvPr/>
          </p:nvCxnSpPr>
          <p:spPr>
            <a:xfrm flipV="1">
              <a:off x="4872038" y="2828925"/>
              <a:ext cx="979487" cy="612775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620" name="TextBox 69"/>
            <p:cNvSpPr txBox="1">
              <a:spLocks noChangeArrowheads="1"/>
            </p:cNvSpPr>
            <p:nvPr/>
          </p:nvSpPr>
          <p:spPr bwMode="auto">
            <a:xfrm>
              <a:off x="3700463" y="3441700"/>
              <a:ext cx="2341562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>
                  <a:latin typeface="Calibri" pitchFamily="34" charset="0"/>
                </a:rPr>
                <a:t>Intersection (S) adjusted profile with initial profile</a:t>
              </a:r>
            </a:p>
          </p:txBody>
        </p:sp>
        <p:sp>
          <p:nvSpPr>
            <p:cNvPr id="67621" name="TextBox 70"/>
            <p:cNvSpPr txBox="1">
              <a:spLocks noChangeArrowheads="1"/>
            </p:cNvSpPr>
            <p:nvPr/>
          </p:nvSpPr>
          <p:spPr bwMode="auto">
            <a:xfrm>
              <a:off x="6192838" y="2973388"/>
              <a:ext cx="3841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 baseline="-25000">
                  <a:latin typeface="Calibri" pitchFamily="34" charset="0"/>
                </a:rPr>
                <a:t>S</a:t>
              </a:r>
            </a:p>
          </p:txBody>
        </p:sp>
        <p:sp>
          <p:nvSpPr>
            <p:cNvPr id="30" name="Freeform 29"/>
            <p:cNvSpPr/>
            <p:nvPr/>
          </p:nvSpPr>
          <p:spPr>
            <a:xfrm>
              <a:off x="4841875" y="2530475"/>
              <a:ext cx="1046163" cy="241300"/>
            </a:xfrm>
            <a:custGeom>
              <a:avLst/>
              <a:gdLst>
                <a:gd name="connsiteX0" fmla="*/ 0 w 1024128"/>
                <a:gd name="connsiteY0" fmla="*/ 0 h 234087"/>
                <a:gd name="connsiteX1" fmla="*/ 716890 w 1024128"/>
                <a:gd name="connsiteY1" fmla="*/ 7316 h 234087"/>
                <a:gd name="connsiteX2" fmla="*/ 1024128 w 1024128"/>
                <a:gd name="connsiteY2" fmla="*/ 234087 h 234087"/>
                <a:gd name="connsiteX0" fmla="*/ 0 w 1024128"/>
                <a:gd name="connsiteY0" fmla="*/ 7314 h 241401"/>
                <a:gd name="connsiteX1" fmla="*/ 797358 w 1024128"/>
                <a:gd name="connsiteY1" fmla="*/ 0 h 241401"/>
                <a:gd name="connsiteX2" fmla="*/ 1024128 w 1024128"/>
                <a:gd name="connsiteY2" fmla="*/ 241401 h 241401"/>
                <a:gd name="connsiteX0" fmla="*/ 0 w 1038758"/>
                <a:gd name="connsiteY0" fmla="*/ 7314 h 241401"/>
                <a:gd name="connsiteX1" fmla="*/ 811988 w 1038758"/>
                <a:gd name="connsiteY1" fmla="*/ 0 h 241401"/>
                <a:gd name="connsiteX2" fmla="*/ 1038758 w 1038758"/>
                <a:gd name="connsiteY2" fmla="*/ 241401 h 241401"/>
                <a:gd name="connsiteX0" fmla="*/ 0 w 1038758"/>
                <a:gd name="connsiteY0" fmla="*/ 14629 h 241401"/>
                <a:gd name="connsiteX1" fmla="*/ 811988 w 1038758"/>
                <a:gd name="connsiteY1" fmla="*/ 0 h 241401"/>
                <a:gd name="connsiteX2" fmla="*/ 1038758 w 1038758"/>
                <a:gd name="connsiteY2" fmla="*/ 241401 h 241401"/>
                <a:gd name="connsiteX0" fmla="*/ 0 w 1046073"/>
                <a:gd name="connsiteY0" fmla="*/ 0 h 241402"/>
                <a:gd name="connsiteX1" fmla="*/ 819303 w 1046073"/>
                <a:gd name="connsiteY1" fmla="*/ 1 h 241402"/>
                <a:gd name="connsiteX2" fmla="*/ 1046073 w 1046073"/>
                <a:gd name="connsiteY2" fmla="*/ 241402 h 24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6073" h="241402">
                  <a:moveTo>
                    <a:pt x="0" y="0"/>
                  </a:moveTo>
                  <a:lnTo>
                    <a:pt x="819303" y="1"/>
                  </a:lnTo>
                  <a:lnTo>
                    <a:pt x="1046073" y="241402"/>
                  </a:lnTo>
                </a:path>
              </a:pathLst>
            </a:custGeom>
            <a:noFill/>
            <a:ln w="952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4" name="Straight Arrow Connector 3"/>
            <p:cNvCxnSpPr>
              <a:stCxn id="2" idx="10"/>
            </p:cNvCxnSpPr>
            <p:nvPr/>
          </p:nvCxnSpPr>
          <p:spPr>
            <a:xfrm flipV="1">
              <a:off x="5094288" y="1570038"/>
              <a:ext cx="2579687" cy="12065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5902325" y="2224088"/>
              <a:ext cx="204788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7625" name="TextBox 58"/>
            <p:cNvSpPr txBox="1">
              <a:spLocks noChangeArrowheads="1"/>
            </p:cNvSpPr>
            <p:nvPr/>
          </p:nvSpPr>
          <p:spPr bwMode="auto">
            <a:xfrm>
              <a:off x="5791200" y="2422525"/>
              <a:ext cx="6302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8750" y="630238"/>
            <a:ext cx="8882063" cy="2769532"/>
            <a:chOff x="158750" y="630238"/>
            <a:chExt cx="8882063" cy="2769532"/>
          </a:xfrm>
        </p:grpSpPr>
        <p:sp>
          <p:nvSpPr>
            <p:cNvPr id="69633" name="TextBox 17"/>
            <p:cNvSpPr txBox="1">
              <a:spLocks noChangeArrowheads="1"/>
            </p:cNvSpPr>
            <p:nvPr/>
          </p:nvSpPr>
          <p:spPr bwMode="auto">
            <a:xfrm>
              <a:off x="6419850" y="630238"/>
              <a:ext cx="16557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profile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158750" y="2392363"/>
              <a:ext cx="2078038" cy="149225"/>
            </a:xfrm>
            <a:custGeom>
              <a:avLst/>
              <a:gdLst>
                <a:gd name="connsiteX0" fmla="*/ 0 w 3072809"/>
                <a:gd name="connsiteY0" fmla="*/ 829340 h 829340"/>
                <a:gd name="connsiteX1" fmla="*/ 489097 w 3072809"/>
                <a:gd name="connsiteY1" fmla="*/ 797442 h 829340"/>
                <a:gd name="connsiteX2" fmla="*/ 1201479 w 3072809"/>
                <a:gd name="connsiteY2" fmla="*/ 680484 h 829340"/>
                <a:gd name="connsiteX3" fmla="*/ 1881963 w 3072809"/>
                <a:gd name="connsiteY3" fmla="*/ 255182 h 829340"/>
                <a:gd name="connsiteX4" fmla="*/ 2509284 w 3072809"/>
                <a:gd name="connsiteY4" fmla="*/ 223284 h 829340"/>
                <a:gd name="connsiteX5" fmla="*/ 2838893 w 3072809"/>
                <a:gd name="connsiteY5" fmla="*/ 191386 h 829340"/>
                <a:gd name="connsiteX6" fmla="*/ 3072809 w 3072809"/>
                <a:gd name="connsiteY6" fmla="*/ 0 h 829340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509284 w 2838893"/>
                <a:gd name="connsiteY4" fmla="*/ 31898 h 637954"/>
                <a:gd name="connsiteX5" fmla="*/ 2838893 w 2838893"/>
                <a:gd name="connsiteY5" fmla="*/ 0 h 637954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838893 w 2838893"/>
                <a:gd name="connsiteY4" fmla="*/ 0 h 637954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2077172 w 2838893"/>
                <a:gd name="connsiteY3" fmla="*/ 536407 h 637954"/>
                <a:gd name="connsiteX4" fmla="*/ 2838893 w 2838893"/>
                <a:gd name="connsiteY4" fmla="*/ 0 h 637954"/>
                <a:gd name="connsiteX0" fmla="*/ 0 w 2077172"/>
                <a:gd name="connsiteY0" fmla="*/ 148856 h 148856"/>
                <a:gd name="connsiteX1" fmla="*/ 489097 w 2077172"/>
                <a:gd name="connsiteY1" fmla="*/ 116958 h 148856"/>
                <a:gd name="connsiteX2" fmla="*/ 1201479 w 2077172"/>
                <a:gd name="connsiteY2" fmla="*/ 0 h 148856"/>
                <a:gd name="connsiteX3" fmla="*/ 2077172 w 2077172"/>
                <a:gd name="connsiteY3" fmla="*/ 47309 h 1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7172" h="148856">
                  <a:moveTo>
                    <a:pt x="0" y="148856"/>
                  </a:moveTo>
                  <a:lnTo>
                    <a:pt x="489097" y="116958"/>
                  </a:lnTo>
                  <a:lnTo>
                    <a:pt x="1201479" y="0"/>
                  </a:lnTo>
                  <a:lnTo>
                    <a:pt x="2077172" y="47309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9" name="Freeform 8"/>
            <p:cNvSpPr/>
            <p:nvPr/>
          </p:nvSpPr>
          <p:spPr>
            <a:xfrm>
              <a:off x="2217738" y="1244600"/>
              <a:ext cx="3694112" cy="1203325"/>
            </a:xfrm>
            <a:custGeom>
              <a:avLst/>
              <a:gdLst>
                <a:gd name="connsiteX0" fmla="*/ 0 w 2892056"/>
                <a:gd name="connsiteY0" fmla="*/ 669851 h 723014"/>
                <a:gd name="connsiteX1" fmla="*/ 233916 w 2892056"/>
                <a:gd name="connsiteY1" fmla="*/ 467833 h 723014"/>
                <a:gd name="connsiteX2" fmla="*/ 648586 w 2892056"/>
                <a:gd name="connsiteY2" fmla="*/ 170121 h 723014"/>
                <a:gd name="connsiteX3" fmla="*/ 893135 w 2892056"/>
                <a:gd name="connsiteY3" fmla="*/ 10633 h 723014"/>
                <a:gd name="connsiteX4" fmla="*/ 1339702 w 2892056"/>
                <a:gd name="connsiteY4" fmla="*/ 0 h 723014"/>
                <a:gd name="connsiteX5" fmla="*/ 1616149 w 2892056"/>
                <a:gd name="connsiteY5" fmla="*/ 10633 h 723014"/>
                <a:gd name="connsiteX6" fmla="*/ 1871330 w 2892056"/>
                <a:gd name="connsiteY6" fmla="*/ 10633 h 723014"/>
                <a:gd name="connsiteX7" fmla="*/ 2083981 w 2892056"/>
                <a:gd name="connsiteY7" fmla="*/ 265814 h 723014"/>
                <a:gd name="connsiteX8" fmla="*/ 2169042 w 2892056"/>
                <a:gd name="connsiteY8" fmla="*/ 457200 h 723014"/>
                <a:gd name="connsiteX9" fmla="*/ 2275367 w 2892056"/>
                <a:gd name="connsiteY9" fmla="*/ 563526 h 723014"/>
                <a:gd name="connsiteX10" fmla="*/ 2381693 w 2892056"/>
                <a:gd name="connsiteY10" fmla="*/ 648586 h 723014"/>
                <a:gd name="connsiteX11" fmla="*/ 2573079 w 2892056"/>
                <a:gd name="connsiteY11" fmla="*/ 723014 h 723014"/>
                <a:gd name="connsiteX12" fmla="*/ 2892056 w 2892056"/>
                <a:gd name="connsiteY12" fmla="*/ 723014 h 723014"/>
                <a:gd name="connsiteX0" fmla="*/ 0 w 2955851"/>
                <a:gd name="connsiteY0" fmla="*/ 669851 h 723014"/>
                <a:gd name="connsiteX1" fmla="*/ 233916 w 2955851"/>
                <a:gd name="connsiteY1" fmla="*/ 467833 h 723014"/>
                <a:gd name="connsiteX2" fmla="*/ 648586 w 2955851"/>
                <a:gd name="connsiteY2" fmla="*/ 170121 h 723014"/>
                <a:gd name="connsiteX3" fmla="*/ 893135 w 2955851"/>
                <a:gd name="connsiteY3" fmla="*/ 10633 h 723014"/>
                <a:gd name="connsiteX4" fmla="*/ 1339702 w 2955851"/>
                <a:gd name="connsiteY4" fmla="*/ 0 h 723014"/>
                <a:gd name="connsiteX5" fmla="*/ 1616149 w 2955851"/>
                <a:gd name="connsiteY5" fmla="*/ 10633 h 723014"/>
                <a:gd name="connsiteX6" fmla="*/ 1871330 w 2955851"/>
                <a:gd name="connsiteY6" fmla="*/ 10633 h 723014"/>
                <a:gd name="connsiteX7" fmla="*/ 2083981 w 2955851"/>
                <a:gd name="connsiteY7" fmla="*/ 265814 h 723014"/>
                <a:gd name="connsiteX8" fmla="*/ 2169042 w 2955851"/>
                <a:gd name="connsiteY8" fmla="*/ 457200 h 723014"/>
                <a:gd name="connsiteX9" fmla="*/ 2275367 w 2955851"/>
                <a:gd name="connsiteY9" fmla="*/ 563526 h 723014"/>
                <a:gd name="connsiteX10" fmla="*/ 2381693 w 2955851"/>
                <a:gd name="connsiteY10" fmla="*/ 648586 h 723014"/>
                <a:gd name="connsiteX11" fmla="*/ 2573079 w 2955851"/>
                <a:gd name="connsiteY11" fmla="*/ 723014 h 723014"/>
                <a:gd name="connsiteX12" fmla="*/ 2955851 w 2955851"/>
                <a:gd name="connsiteY12" fmla="*/ 723014 h 723014"/>
                <a:gd name="connsiteX0" fmla="*/ 0 w 2923953"/>
                <a:gd name="connsiteY0" fmla="*/ 669851 h 723014"/>
                <a:gd name="connsiteX1" fmla="*/ 233916 w 2923953"/>
                <a:gd name="connsiteY1" fmla="*/ 467833 h 723014"/>
                <a:gd name="connsiteX2" fmla="*/ 648586 w 2923953"/>
                <a:gd name="connsiteY2" fmla="*/ 170121 h 723014"/>
                <a:gd name="connsiteX3" fmla="*/ 893135 w 2923953"/>
                <a:gd name="connsiteY3" fmla="*/ 10633 h 723014"/>
                <a:gd name="connsiteX4" fmla="*/ 1339702 w 2923953"/>
                <a:gd name="connsiteY4" fmla="*/ 0 h 723014"/>
                <a:gd name="connsiteX5" fmla="*/ 1616149 w 2923953"/>
                <a:gd name="connsiteY5" fmla="*/ 10633 h 723014"/>
                <a:gd name="connsiteX6" fmla="*/ 1871330 w 2923953"/>
                <a:gd name="connsiteY6" fmla="*/ 10633 h 723014"/>
                <a:gd name="connsiteX7" fmla="*/ 2083981 w 2923953"/>
                <a:gd name="connsiteY7" fmla="*/ 265814 h 723014"/>
                <a:gd name="connsiteX8" fmla="*/ 2169042 w 2923953"/>
                <a:gd name="connsiteY8" fmla="*/ 457200 h 723014"/>
                <a:gd name="connsiteX9" fmla="*/ 2275367 w 2923953"/>
                <a:gd name="connsiteY9" fmla="*/ 563526 h 723014"/>
                <a:gd name="connsiteX10" fmla="*/ 2381693 w 2923953"/>
                <a:gd name="connsiteY10" fmla="*/ 648586 h 723014"/>
                <a:gd name="connsiteX11" fmla="*/ 2573079 w 2923953"/>
                <a:gd name="connsiteY11" fmla="*/ 723014 h 723014"/>
                <a:gd name="connsiteX12" fmla="*/ 2923953 w 2923953"/>
                <a:gd name="connsiteY12" fmla="*/ 723014 h 723014"/>
                <a:gd name="connsiteX0" fmla="*/ 0 w 3694515"/>
                <a:gd name="connsiteY0" fmla="*/ 1204108 h 1204108"/>
                <a:gd name="connsiteX1" fmla="*/ 1004478 w 3694515"/>
                <a:gd name="connsiteY1" fmla="*/ 467833 h 1204108"/>
                <a:gd name="connsiteX2" fmla="*/ 1419148 w 3694515"/>
                <a:gd name="connsiteY2" fmla="*/ 170121 h 1204108"/>
                <a:gd name="connsiteX3" fmla="*/ 1663697 w 3694515"/>
                <a:gd name="connsiteY3" fmla="*/ 10633 h 1204108"/>
                <a:gd name="connsiteX4" fmla="*/ 2110264 w 3694515"/>
                <a:gd name="connsiteY4" fmla="*/ 0 h 1204108"/>
                <a:gd name="connsiteX5" fmla="*/ 2386711 w 3694515"/>
                <a:gd name="connsiteY5" fmla="*/ 10633 h 1204108"/>
                <a:gd name="connsiteX6" fmla="*/ 2641892 w 3694515"/>
                <a:gd name="connsiteY6" fmla="*/ 10633 h 1204108"/>
                <a:gd name="connsiteX7" fmla="*/ 2854543 w 3694515"/>
                <a:gd name="connsiteY7" fmla="*/ 265814 h 1204108"/>
                <a:gd name="connsiteX8" fmla="*/ 2939604 w 3694515"/>
                <a:gd name="connsiteY8" fmla="*/ 457200 h 1204108"/>
                <a:gd name="connsiteX9" fmla="*/ 3045929 w 3694515"/>
                <a:gd name="connsiteY9" fmla="*/ 563526 h 1204108"/>
                <a:gd name="connsiteX10" fmla="*/ 3152255 w 3694515"/>
                <a:gd name="connsiteY10" fmla="*/ 648586 h 1204108"/>
                <a:gd name="connsiteX11" fmla="*/ 3343641 w 3694515"/>
                <a:gd name="connsiteY11" fmla="*/ 723014 h 1204108"/>
                <a:gd name="connsiteX12" fmla="*/ 3694515 w 3694515"/>
                <a:gd name="connsiteY12" fmla="*/ 723014 h 12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94515" h="1204108">
                  <a:moveTo>
                    <a:pt x="0" y="1204108"/>
                  </a:moveTo>
                  <a:lnTo>
                    <a:pt x="1004478" y="467833"/>
                  </a:lnTo>
                  <a:lnTo>
                    <a:pt x="1419148" y="170121"/>
                  </a:lnTo>
                  <a:lnTo>
                    <a:pt x="1663697" y="10633"/>
                  </a:lnTo>
                  <a:lnTo>
                    <a:pt x="2110264" y="0"/>
                  </a:lnTo>
                  <a:lnTo>
                    <a:pt x="2386711" y="10633"/>
                  </a:lnTo>
                  <a:lnTo>
                    <a:pt x="2641892" y="10633"/>
                  </a:lnTo>
                  <a:lnTo>
                    <a:pt x="2854543" y="265814"/>
                  </a:lnTo>
                  <a:lnTo>
                    <a:pt x="2939604" y="457200"/>
                  </a:lnTo>
                  <a:lnTo>
                    <a:pt x="3045929" y="563526"/>
                  </a:lnTo>
                  <a:lnTo>
                    <a:pt x="3152255" y="648586"/>
                  </a:lnTo>
                  <a:lnTo>
                    <a:pt x="3343641" y="723014"/>
                  </a:lnTo>
                  <a:lnTo>
                    <a:pt x="3694515" y="723014"/>
                  </a:lnTo>
                </a:path>
              </a:pathLst>
            </a:custGeom>
            <a:ln>
              <a:prstDash val="sysDash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922963" y="1966913"/>
              <a:ext cx="1936750" cy="520700"/>
            </a:xfrm>
            <a:custGeom>
              <a:avLst/>
              <a:gdLst>
                <a:gd name="connsiteX0" fmla="*/ 0 w 3094074"/>
                <a:gd name="connsiteY0" fmla="*/ 0 h 786810"/>
                <a:gd name="connsiteX1" fmla="*/ 212651 w 3094074"/>
                <a:gd name="connsiteY1" fmla="*/ 10633 h 786810"/>
                <a:gd name="connsiteX2" fmla="*/ 425302 w 3094074"/>
                <a:gd name="connsiteY2" fmla="*/ 42530 h 786810"/>
                <a:gd name="connsiteX3" fmla="*/ 754912 w 3094074"/>
                <a:gd name="connsiteY3" fmla="*/ 85061 h 786810"/>
                <a:gd name="connsiteX4" fmla="*/ 903767 w 3094074"/>
                <a:gd name="connsiteY4" fmla="*/ 127591 h 786810"/>
                <a:gd name="connsiteX5" fmla="*/ 1329070 w 3094074"/>
                <a:gd name="connsiteY5" fmla="*/ 446568 h 786810"/>
                <a:gd name="connsiteX6" fmla="*/ 1722474 w 3094074"/>
                <a:gd name="connsiteY6" fmla="*/ 520996 h 786810"/>
                <a:gd name="connsiteX7" fmla="*/ 2009553 w 3094074"/>
                <a:gd name="connsiteY7" fmla="*/ 520996 h 786810"/>
                <a:gd name="connsiteX8" fmla="*/ 2222205 w 3094074"/>
                <a:gd name="connsiteY8" fmla="*/ 786810 h 786810"/>
                <a:gd name="connsiteX9" fmla="*/ 2615609 w 3094074"/>
                <a:gd name="connsiteY9" fmla="*/ 776177 h 786810"/>
                <a:gd name="connsiteX10" fmla="*/ 2711302 w 3094074"/>
                <a:gd name="connsiteY10" fmla="*/ 531628 h 786810"/>
                <a:gd name="connsiteX11" fmla="*/ 3094074 w 3094074"/>
                <a:gd name="connsiteY11" fmla="*/ 520996 h 786810"/>
                <a:gd name="connsiteX0" fmla="*/ 0 w 3094074"/>
                <a:gd name="connsiteY0" fmla="*/ 0 h 776177"/>
                <a:gd name="connsiteX1" fmla="*/ 212651 w 3094074"/>
                <a:gd name="connsiteY1" fmla="*/ 10633 h 776177"/>
                <a:gd name="connsiteX2" fmla="*/ 425302 w 3094074"/>
                <a:gd name="connsiteY2" fmla="*/ 42530 h 776177"/>
                <a:gd name="connsiteX3" fmla="*/ 754912 w 3094074"/>
                <a:gd name="connsiteY3" fmla="*/ 85061 h 776177"/>
                <a:gd name="connsiteX4" fmla="*/ 903767 w 3094074"/>
                <a:gd name="connsiteY4" fmla="*/ 127591 h 776177"/>
                <a:gd name="connsiteX5" fmla="*/ 1329070 w 3094074"/>
                <a:gd name="connsiteY5" fmla="*/ 446568 h 776177"/>
                <a:gd name="connsiteX6" fmla="*/ 1722474 w 3094074"/>
                <a:gd name="connsiteY6" fmla="*/ 520996 h 776177"/>
                <a:gd name="connsiteX7" fmla="*/ 2009553 w 3094074"/>
                <a:gd name="connsiteY7" fmla="*/ 520996 h 776177"/>
                <a:gd name="connsiteX8" fmla="*/ 2615609 w 3094074"/>
                <a:gd name="connsiteY8" fmla="*/ 776177 h 776177"/>
                <a:gd name="connsiteX9" fmla="*/ 2711302 w 3094074"/>
                <a:gd name="connsiteY9" fmla="*/ 531628 h 776177"/>
                <a:gd name="connsiteX10" fmla="*/ 3094074 w 3094074"/>
                <a:gd name="connsiteY10" fmla="*/ 520996 h 776177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329070 w 3094074"/>
                <a:gd name="connsiteY5" fmla="*/ 446568 h 531628"/>
                <a:gd name="connsiteX6" fmla="*/ 1722474 w 3094074"/>
                <a:gd name="connsiteY6" fmla="*/ 520996 h 531628"/>
                <a:gd name="connsiteX7" fmla="*/ 2009553 w 3094074"/>
                <a:gd name="connsiteY7" fmla="*/ 520996 h 531628"/>
                <a:gd name="connsiteX8" fmla="*/ 2711302 w 3094074"/>
                <a:gd name="connsiteY8" fmla="*/ 531628 h 531628"/>
                <a:gd name="connsiteX9" fmla="*/ 3094074 w 3094074"/>
                <a:gd name="connsiteY9" fmla="*/ 520996 h 531628"/>
                <a:gd name="connsiteX0" fmla="*/ 0 w 2711302"/>
                <a:gd name="connsiteY0" fmla="*/ 0 h 531628"/>
                <a:gd name="connsiteX1" fmla="*/ 212651 w 2711302"/>
                <a:gd name="connsiteY1" fmla="*/ 10633 h 531628"/>
                <a:gd name="connsiteX2" fmla="*/ 425302 w 2711302"/>
                <a:gd name="connsiteY2" fmla="*/ 42530 h 531628"/>
                <a:gd name="connsiteX3" fmla="*/ 754912 w 2711302"/>
                <a:gd name="connsiteY3" fmla="*/ 85061 h 531628"/>
                <a:gd name="connsiteX4" fmla="*/ 903767 w 2711302"/>
                <a:gd name="connsiteY4" fmla="*/ 127591 h 531628"/>
                <a:gd name="connsiteX5" fmla="*/ 1329070 w 2711302"/>
                <a:gd name="connsiteY5" fmla="*/ 446568 h 531628"/>
                <a:gd name="connsiteX6" fmla="*/ 1722474 w 2711302"/>
                <a:gd name="connsiteY6" fmla="*/ 520996 h 531628"/>
                <a:gd name="connsiteX7" fmla="*/ 2009553 w 2711302"/>
                <a:gd name="connsiteY7" fmla="*/ 520996 h 531628"/>
                <a:gd name="connsiteX8" fmla="*/ 2711302 w 2711302"/>
                <a:gd name="connsiteY8" fmla="*/ 531628 h 531628"/>
                <a:gd name="connsiteX0" fmla="*/ 0 w 2009553"/>
                <a:gd name="connsiteY0" fmla="*/ 0 h 520996"/>
                <a:gd name="connsiteX1" fmla="*/ 212651 w 2009553"/>
                <a:gd name="connsiteY1" fmla="*/ 10633 h 520996"/>
                <a:gd name="connsiteX2" fmla="*/ 425302 w 2009553"/>
                <a:gd name="connsiteY2" fmla="*/ 42530 h 520996"/>
                <a:gd name="connsiteX3" fmla="*/ 754912 w 2009553"/>
                <a:gd name="connsiteY3" fmla="*/ 85061 h 520996"/>
                <a:gd name="connsiteX4" fmla="*/ 903767 w 2009553"/>
                <a:gd name="connsiteY4" fmla="*/ 127591 h 520996"/>
                <a:gd name="connsiteX5" fmla="*/ 1329070 w 2009553"/>
                <a:gd name="connsiteY5" fmla="*/ 446568 h 520996"/>
                <a:gd name="connsiteX6" fmla="*/ 1722474 w 2009553"/>
                <a:gd name="connsiteY6" fmla="*/ 520996 h 520996"/>
                <a:gd name="connsiteX7" fmla="*/ 2009553 w 2009553"/>
                <a:gd name="connsiteY7" fmla="*/ 520996 h 520996"/>
                <a:gd name="connsiteX0" fmla="*/ 0 w 1937634"/>
                <a:gd name="connsiteY0" fmla="*/ 0 h 520996"/>
                <a:gd name="connsiteX1" fmla="*/ 212651 w 1937634"/>
                <a:gd name="connsiteY1" fmla="*/ 10633 h 520996"/>
                <a:gd name="connsiteX2" fmla="*/ 425302 w 1937634"/>
                <a:gd name="connsiteY2" fmla="*/ 42530 h 520996"/>
                <a:gd name="connsiteX3" fmla="*/ 754912 w 1937634"/>
                <a:gd name="connsiteY3" fmla="*/ 85061 h 520996"/>
                <a:gd name="connsiteX4" fmla="*/ 903767 w 1937634"/>
                <a:gd name="connsiteY4" fmla="*/ 127591 h 520996"/>
                <a:gd name="connsiteX5" fmla="*/ 1329070 w 1937634"/>
                <a:gd name="connsiteY5" fmla="*/ 446568 h 520996"/>
                <a:gd name="connsiteX6" fmla="*/ 1722474 w 1937634"/>
                <a:gd name="connsiteY6" fmla="*/ 520996 h 520996"/>
                <a:gd name="connsiteX7" fmla="*/ 1937634 w 1937634"/>
                <a:gd name="connsiteY7" fmla="*/ 520996 h 52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7634" h="520996">
                  <a:moveTo>
                    <a:pt x="0" y="0"/>
                  </a:moveTo>
                  <a:lnTo>
                    <a:pt x="212651" y="10633"/>
                  </a:lnTo>
                  <a:lnTo>
                    <a:pt x="425302" y="42530"/>
                  </a:lnTo>
                  <a:lnTo>
                    <a:pt x="754912" y="85061"/>
                  </a:lnTo>
                  <a:lnTo>
                    <a:pt x="903767" y="127591"/>
                  </a:lnTo>
                  <a:lnTo>
                    <a:pt x="1329070" y="446568"/>
                  </a:lnTo>
                  <a:lnTo>
                    <a:pt x="1722474" y="520996"/>
                  </a:lnTo>
                  <a:lnTo>
                    <a:pt x="1937634" y="520996"/>
                  </a:lnTo>
                </a:path>
              </a:pathLst>
            </a:custGeom>
            <a:ln>
              <a:prstDash val="sysDash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3" name="Oval 42"/>
            <p:cNvSpPr/>
            <p:nvPr/>
          </p:nvSpPr>
          <p:spPr>
            <a:xfrm>
              <a:off x="2114550" y="2347913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4" name="Oval 43"/>
            <p:cNvSpPr/>
            <p:nvPr/>
          </p:nvSpPr>
          <p:spPr>
            <a:xfrm>
              <a:off x="7721600" y="2362200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2" name="Oval 51"/>
            <p:cNvSpPr/>
            <p:nvPr/>
          </p:nvSpPr>
          <p:spPr>
            <a:xfrm>
              <a:off x="6724650" y="1976438"/>
              <a:ext cx="203200" cy="204787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4" name="Oval 53"/>
            <p:cNvSpPr/>
            <p:nvPr/>
          </p:nvSpPr>
          <p:spPr>
            <a:xfrm>
              <a:off x="7145338" y="2282825"/>
              <a:ext cx="204787" cy="203200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6" name="Oval 55"/>
            <p:cNvSpPr/>
            <p:nvPr/>
          </p:nvSpPr>
          <p:spPr>
            <a:xfrm>
              <a:off x="4068763" y="9366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7" name="Oval 56"/>
            <p:cNvSpPr/>
            <p:nvPr/>
          </p:nvSpPr>
          <p:spPr>
            <a:xfrm>
              <a:off x="5024438" y="9366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69643" name="TextBox 67"/>
            <p:cNvSpPr txBox="1">
              <a:spLocks noChangeArrowheads="1"/>
            </p:cNvSpPr>
            <p:nvPr/>
          </p:nvSpPr>
          <p:spPr bwMode="auto">
            <a:xfrm>
              <a:off x="1023938" y="2874963"/>
              <a:ext cx="217963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Outer toe, start of adapted geometry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0" name="Straight Arrow Connector 69"/>
            <p:cNvCxnSpPr>
              <a:stCxn id="69633" idx="2"/>
            </p:cNvCxnSpPr>
            <p:nvPr/>
          </p:nvCxnSpPr>
          <p:spPr>
            <a:xfrm flipH="1">
              <a:off x="6503988" y="938015"/>
              <a:ext cx="743744" cy="72886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69643" idx="0"/>
              <a:endCxn id="43" idx="4"/>
            </p:cNvCxnSpPr>
            <p:nvPr/>
          </p:nvCxnSpPr>
          <p:spPr>
            <a:xfrm flipV="1">
              <a:off x="2113757" y="2551113"/>
              <a:ext cx="102393" cy="32385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9646" name="TextBox 71"/>
            <p:cNvSpPr txBox="1">
              <a:spLocks noChangeArrowheads="1"/>
            </p:cNvSpPr>
            <p:nvPr/>
          </p:nvSpPr>
          <p:spPr bwMode="auto">
            <a:xfrm>
              <a:off x="5513388" y="2876550"/>
              <a:ext cx="32639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location of inner toe, end of adapted geometry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3" name="Straight Arrow Connector 72"/>
            <p:cNvCxnSpPr>
              <a:stCxn id="69646" idx="0"/>
              <a:endCxn id="44" idx="3"/>
            </p:cNvCxnSpPr>
            <p:nvPr/>
          </p:nvCxnSpPr>
          <p:spPr>
            <a:xfrm flipV="1">
              <a:off x="7145338" y="2535642"/>
              <a:ext cx="606020" cy="340908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433513" y="1550988"/>
              <a:ext cx="268287" cy="811212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9649" name="TextBox 75"/>
            <p:cNvSpPr txBox="1">
              <a:spLocks noChangeArrowheads="1"/>
            </p:cNvSpPr>
            <p:nvPr/>
          </p:nvSpPr>
          <p:spPr bwMode="auto">
            <a:xfrm>
              <a:off x="246063" y="1216025"/>
              <a:ext cx="2374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Initial geometry (input)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69650" name="TextBox 76"/>
            <p:cNvSpPr txBox="1">
              <a:spLocks noChangeArrowheads="1"/>
            </p:cNvSpPr>
            <p:nvPr/>
          </p:nvSpPr>
          <p:spPr bwMode="auto">
            <a:xfrm>
              <a:off x="3262313" y="1978025"/>
              <a:ext cx="2374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Deleted geometry points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8" name="Straight Arrow Connector 77"/>
            <p:cNvCxnSpPr>
              <a:stCxn id="69650" idx="0"/>
              <a:endCxn id="9" idx="7"/>
            </p:cNvCxnSpPr>
            <p:nvPr/>
          </p:nvCxnSpPr>
          <p:spPr>
            <a:xfrm flipV="1">
              <a:off x="4449763" y="1510241"/>
              <a:ext cx="622207" cy="467784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5432425" y="18446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0" name="Oval 79"/>
            <p:cNvSpPr/>
            <p:nvPr/>
          </p:nvSpPr>
          <p:spPr>
            <a:xfrm>
              <a:off x="3787775" y="1133475"/>
              <a:ext cx="204788" cy="204788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1" name="Oval 80"/>
            <p:cNvSpPr/>
            <p:nvPr/>
          </p:nvSpPr>
          <p:spPr>
            <a:xfrm>
              <a:off x="4740275" y="1141413"/>
              <a:ext cx="204788" cy="204787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823200" y="2486025"/>
              <a:ext cx="1217613" cy="9525"/>
            </a:xfrm>
            <a:custGeom>
              <a:avLst/>
              <a:gdLst>
                <a:gd name="connsiteX0" fmla="*/ 0 w 3094074"/>
                <a:gd name="connsiteY0" fmla="*/ 0 h 786810"/>
                <a:gd name="connsiteX1" fmla="*/ 212651 w 3094074"/>
                <a:gd name="connsiteY1" fmla="*/ 10633 h 786810"/>
                <a:gd name="connsiteX2" fmla="*/ 425302 w 3094074"/>
                <a:gd name="connsiteY2" fmla="*/ 42530 h 786810"/>
                <a:gd name="connsiteX3" fmla="*/ 754912 w 3094074"/>
                <a:gd name="connsiteY3" fmla="*/ 85061 h 786810"/>
                <a:gd name="connsiteX4" fmla="*/ 903767 w 3094074"/>
                <a:gd name="connsiteY4" fmla="*/ 127591 h 786810"/>
                <a:gd name="connsiteX5" fmla="*/ 1329070 w 3094074"/>
                <a:gd name="connsiteY5" fmla="*/ 446568 h 786810"/>
                <a:gd name="connsiteX6" fmla="*/ 1722474 w 3094074"/>
                <a:gd name="connsiteY6" fmla="*/ 520996 h 786810"/>
                <a:gd name="connsiteX7" fmla="*/ 2009553 w 3094074"/>
                <a:gd name="connsiteY7" fmla="*/ 520996 h 786810"/>
                <a:gd name="connsiteX8" fmla="*/ 2222205 w 3094074"/>
                <a:gd name="connsiteY8" fmla="*/ 786810 h 786810"/>
                <a:gd name="connsiteX9" fmla="*/ 2615609 w 3094074"/>
                <a:gd name="connsiteY9" fmla="*/ 776177 h 786810"/>
                <a:gd name="connsiteX10" fmla="*/ 2711302 w 3094074"/>
                <a:gd name="connsiteY10" fmla="*/ 531628 h 786810"/>
                <a:gd name="connsiteX11" fmla="*/ 3094074 w 3094074"/>
                <a:gd name="connsiteY11" fmla="*/ 520996 h 786810"/>
                <a:gd name="connsiteX0" fmla="*/ 0 w 3094074"/>
                <a:gd name="connsiteY0" fmla="*/ 0 h 776177"/>
                <a:gd name="connsiteX1" fmla="*/ 212651 w 3094074"/>
                <a:gd name="connsiteY1" fmla="*/ 10633 h 776177"/>
                <a:gd name="connsiteX2" fmla="*/ 425302 w 3094074"/>
                <a:gd name="connsiteY2" fmla="*/ 42530 h 776177"/>
                <a:gd name="connsiteX3" fmla="*/ 754912 w 3094074"/>
                <a:gd name="connsiteY3" fmla="*/ 85061 h 776177"/>
                <a:gd name="connsiteX4" fmla="*/ 903767 w 3094074"/>
                <a:gd name="connsiteY4" fmla="*/ 127591 h 776177"/>
                <a:gd name="connsiteX5" fmla="*/ 1329070 w 3094074"/>
                <a:gd name="connsiteY5" fmla="*/ 446568 h 776177"/>
                <a:gd name="connsiteX6" fmla="*/ 1722474 w 3094074"/>
                <a:gd name="connsiteY6" fmla="*/ 520996 h 776177"/>
                <a:gd name="connsiteX7" fmla="*/ 2009553 w 3094074"/>
                <a:gd name="connsiteY7" fmla="*/ 520996 h 776177"/>
                <a:gd name="connsiteX8" fmla="*/ 2615609 w 3094074"/>
                <a:gd name="connsiteY8" fmla="*/ 776177 h 776177"/>
                <a:gd name="connsiteX9" fmla="*/ 2711302 w 3094074"/>
                <a:gd name="connsiteY9" fmla="*/ 531628 h 776177"/>
                <a:gd name="connsiteX10" fmla="*/ 3094074 w 3094074"/>
                <a:gd name="connsiteY10" fmla="*/ 520996 h 776177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329070 w 3094074"/>
                <a:gd name="connsiteY5" fmla="*/ 446568 h 531628"/>
                <a:gd name="connsiteX6" fmla="*/ 1722474 w 3094074"/>
                <a:gd name="connsiteY6" fmla="*/ 520996 h 531628"/>
                <a:gd name="connsiteX7" fmla="*/ 2009553 w 3094074"/>
                <a:gd name="connsiteY7" fmla="*/ 520996 h 531628"/>
                <a:gd name="connsiteX8" fmla="*/ 2711302 w 3094074"/>
                <a:gd name="connsiteY8" fmla="*/ 531628 h 531628"/>
                <a:gd name="connsiteX9" fmla="*/ 3094074 w 3094074"/>
                <a:gd name="connsiteY9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722474 w 3094074"/>
                <a:gd name="connsiteY5" fmla="*/ 520996 h 531628"/>
                <a:gd name="connsiteX6" fmla="*/ 2009553 w 3094074"/>
                <a:gd name="connsiteY6" fmla="*/ 520996 h 531628"/>
                <a:gd name="connsiteX7" fmla="*/ 2711302 w 3094074"/>
                <a:gd name="connsiteY7" fmla="*/ 531628 h 531628"/>
                <a:gd name="connsiteX8" fmla="*/ 3094074 w 3094074"/>
                <a:gd name="connsiteY8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1722474 w 3094074"/>
                <a:gd name="connsiteY4" fmla="*/ 520996 h 531628"/>
                <a:gd name="connsiteX5" fmla="*/ 2009553 w 3094074"/>
                <a:gd name="connsiteY5" fmla="*/ 520996 h 531628"/>
                <a:gd name="connsiteX6" fmla="*/ 2711302 w 3094074"/>
                <a:gd name="connsiteY6" fmla="*/ 531628 h 531628"/>
                <a:gd name="connsiteX7" fmla="*/ 3094074 w 3094074"/>
                <a:gd name="connsiteY7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1722474 w 3094074"/>
                <a:gd name="connsiteY3" fmla="*/ 520996 h 531628"/>
                <a:gd name="connsiteX4" fmla="*/ 2009553 w 3094074"/>
                <a:gd name="connsiteY4" fmla="*/ 520996 h 531628"/>
                <a:gd name="connsiteX5" fmla="*/ 2711302 w 3094074"/>
                <a:gd name="connsiteY5" fmla="*/ 531628 h 531628"/>
                <a:gd name="connsiteX6" fmla="*/ 3094074 w 3094074"/>
                <a:gd name="connsiteY6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1722474 w 3094074"/>
                <a:gd name="connsiteY2" fmla="*/ 520996 h 531628"/>
                <a:gd name="connsiteX3" fmla="*/ 2009553 w 3094074"/>
                <a:gd name="connsiteY3" fmla="*/ 520996 h 531628"/>
                <a:gd name="connsiteX4" fmla="*/ 2711302 w 3094074"/>
                <a:gd name="connsiteY4" fmla="*/ 531628 h 531628"/>
                <a:gd name="connsiteX5" fmla="*/ 3094074 w 3094074"/>
                <a:gd name="connsiteY5" fmla="*/ 520996 h 531628"/>
                <a:gd name="connsiteX0" fmla="*/ 0 w 3094074"/>
                <a:gd name="connsiteY0" fmla="*/ 0 h 531628"/>
                <a:gd name="connsiteX1" fmla="*/ 1722474 w 3094074"/>
                <a:gd name="connsiteY1" fmla="*/ 520996 h 531628"/>
                <a:gd name="connsiteX2" fmla="*/ 2009553 w 3094074"/>
                <a:gd name="connsiteY2" fmla="*/ 520996 h 531628"/>
                <a:gd name="connsiteX3" fmla="*/ 2711302 w 3094074"/>
                <a:gd name="connsiteY3" fmla="*/ 531628 h 531628"/>
                <a:gd name="connsiteX4" fmla="*/ 3094074 w 3094074"/>
                <a:gd name="connsiteY4" fmla="*/ 520996 h 531628"/>
                <a:gd name="connsiteX0" fmla="*/ 0 w 1371600"/>
                <a:gd name="connsiteY0" fmla="*/ 0 h 10632"/>
                <a:gd name="connsiteX1" fmla="*/ 287079 w 1371600"/>
                <a:gd name="connsiteY1" fmla="*/ 0 h 10632"/>
                <a:gd name="connsiteX2" fmla="*/ 988828 w 1371600"/>
                <a:gd name="connsiteY2" fmla="*/ 10632 h 10632"/>
                <a:gd name="connsiteX3" fmla="*/ 1371600 w 1371600"/>
                <a:gd name="connsiteY3" fmla="*/ 0 h 10632"/>
                <a:gd name="connsiteX0" fmla="*/ 0 w 1217487"/>
                <a:gd name="connsiteY0" fmla="*/ 0 h 10632"/>
                <a:gd name="connsiteX1" fmla="*/ 287079 w 1217487"/>
                <a:gd name="connsiteY1" fmla="*/ 0 h 10632"/>
                <a:gd name="connsiteX2" fmla="*/ 988828 w 1217487"/>
                <a:gd name="connsiteY2" fmla="*/ 10632 h 10632"/>
                <a:gd name="connsiteX3" fmla="*/ 1217487 w 1217487"/>
                <a:gd name="connsiteY3" fmla="*/ 0 h 10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7487" h="10632">
                  <a:moveTo>
                    <a:pt x="0" y="0"/>
                  </a:moveTo>
                  <a:lnTo>
                    <a:pt x="287079" y="0"/>
                  </a:lnTo>
                  <a:lnTo>
                    <a:pt x="988828" y="10632"/>
                  </a:lnTo>
                  <a:lnTo>
                    <a:pt x="1217487" y="0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2219325" y="1038225"/>
              <a:ext cx="5610225" cy="1438275"/>
            </a:xfrm>
            <a:custGeom>
              <a:avLst/>
              <a:gdLst>
                <a:gd name="connsiteX0" fmla="*/ 0 w 5609690"/>
                <a:gd name="connsiteY0" fmla="*/ 1397285 h 1438382"/>
                <a:gd name="connsiteX1" fmla="*/ 1952090 w 5609690"/>
                <a:gd name="connsiteY1" fmla="*/ 0 h 1438382"/>
                <a:gd name="connsiteX2" fmla="*/ 2907586 w 5609690"/>
                <a:gd name="connsiteY2" fmla="*/ 0 h 1438382"/>
                <a:gd name="connsiteX3" fmla="*/ 3472665 w 5609690"/>
                <a:gd name="connsiteY3" fmla="*/ 688368 h 1438382"/>
                <a:gd name="connsiteX4" fmla="*/ 5126804 w 5609690"/>
                <a:gd name="connsiteY4" fmla="*/ 688368 h 1438382"/>
                <a:gd name="connsiteX5" fmla="*/ 5609690 w 5609690"/>
                <a:gd name="connsiteY5" fmla="*/ 1438382 h 1438382"/>
                <a:gd name="connsiteX0" fmla="*/ 0 w 5609690"/>
                <a:gd name="connsiteY0" fmla="*/ 1397285 h 1438382"/>
                <a:gd name="connsiteX1" fmla="*/ 1952090 w 5609690"/>
                <a:gd name="connsiteY1" fmla="*/ 0 h 1438382"/>
                <a:gd name="connsiteX2" fmla="*/ 2907586 w 5609690"/>
                <a:gd name="connsiteY2" fmla="*/ 0 h 1438382"/>
                <a:gd name="connsiteX3" fmla="*/ 3472665 w 5609690"/>
                <a:gd name="connsiteY3" fmla="*/ 688368 h 1438382"/>
                <a:gd name="connsiteX4" fmla="*/ 4890499 w 5609690"/>
                <a:gd name="connsiteY4" fmla="*/ 678094 h 1438382"/>
                <a:gd name="connsiteX5" fmla="*/ 5609690 w 5609690"/>
                <a:gd name="connsiteY5" fmla="*/ 1438382 h 1438382"/>
                <a:gd name="connsiteX0" fmla="*/ 0 w 5609690"/>
                <a:gd name="connsiteY0" fmla="*/ 1397285 h 1438382"/>
                <a:gd name="connsiteX1" fmla="*/ 1952090 w 5609690"/>
                <a:gd name="connsiteY1" fmla="*/ 0 h 1438382"/>
                <a:gd name="connsiteX2" fmla="*/ 2907586 w 5609690"/>
                <a:gd name="connsiteY2" fmla="*/ 0 h 1438382"/>
                <a:gd name="connsiteX3" fmla="*/ 3472665 w 5609690"/>
                <a:gd name="connsiteY3" fmla="*/ 688368 h 1438382"/>
                <a:gd name="connsiteX4" fmla="*/ 4890499 w 5609690"/>
                <a:gd name="connsiteY4" fmla="*/ 688368 h 1438382"/>
                <a:gd name="connsiteX5" fmla="*/ 5609690 w 5609690"/>
                <a:gd name="connsiteY5" fmla="*/ 1438382 h 143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09690" h="1438382">
                  <a:moveTo>
                    <a:pt x="0" y="1397285"/>
                  </a:moveTo>
                  <a:lnTo>
                    <a:pt x="1952090" y="0"/>
                  </a:lnTo>
                  <a:lnTo>
                    <a:pt x="2907586" y="0"/>
                  </a:lnTo>
                  <a:lnTo>
                    <a:pt x="3472665" y="688368"/>
                  </a:lnTo>
                  <a:lnTo>
                    <a:pt x="4890499" y="688368"/>
                  </a:lnTo>
                  <a:lnTo>
                    <a:pt x="5609690" y="1438382"/>
                  </a:lnTo>
                </a:path>
              </a:pathLst>
            </a:custGeom>
            <a:noFill/>
            <a:ln w="19050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7" name="Oval 26"/>
            <p:cNvSpPr/>
            <p:nvPr/>
          </p:nvSpPr>
          <p:spPr>
            <a:xfrm>
              <a:off x="5586413" y="16097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8" name="Oval 27"/>
            <p:cNvSpPr/>
            <p:nvPr/>
          </p:nvSpPr>
          <p:spPr>
            <a:xfrm>
              <a:off x="7007225" y="1609725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8750" y="630238"/>
            <a:ext cx="8882063" cy="2769532"/>
            <a:chOff x="158750" y="630238"/>
            <a:chExt cx="8882063" cy="2769532"/>
          </a:xfrm>
        </p:grpSpPr>
        <p:sp>
          <p:nvSpPr>
            <p:cNvPr id="71681" name="TextBox 17"/>
            <p:cNvSpPr txBox="1">
              <a:spLocks noChangeArrowheads="1"/>
            </p:cNvSpPr>
            <p:nvPr/>
          </p:nvSpPr>
          <p:spPr bwMode="auto">
            <a:xfrm>
              <a:off x="6419850" y="630238"/>
              <a:ext cx="165576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profile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158750" y="2392363"/>
              <a:ext cx="2078038" cy="149225"/>
            </a:xfrm>
            <a:custGeom>
              <a:avLst/>
              <a:gdLst>
                <a:gd name="connsiteX0" fmla="*/ 0 w 3072809"/>
                <a:gd name="connsiteY0" fmla="*/ 829340 h 829340"/>
                <a:gd name="connsiteX1" fmla="*/ 489097 w 3072809"/>
                <a:gd name="connsiteY1" fmla="*/ 797442 h 829340"/>
                <a:gd name="connsiteX2" fmla="*/ 1201479 w 3072809"/>
                <a:gd name="connsiteY2" fmla="*/ 680484 h 829340"/>
                <a:gd name="connsiteX3" fmla="*/ 1881963 w 3072809"/>
                <a:gd name="connsiteY3" fmla="*/ 255182 h 829340"/>
                <a:gd name="connsiteX4" fmla="*/ 2509284 w 3072809"/>
                <a:gd name="connsiteY4" fmla="*/ 223284 h 829340"/>
                <a:gd name="connsiteX5" fmla="*/ 2838893 w 3072809"/>
                <a:gd name="connsiteY5" fmla="*/ 191386 h 829340"/>
                <a:gd name="connsiteX6" fmla="*/ 3072809 w 3072809"/>
                <a:gd name="connsiteY6" fmla="*/ 0 h 829340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509284 w 2838893"/>
                <a:gd name="connsiteY4" fmla="*/ 31898 h 637954"/>
                <a:gd name="connsiteX5" fmla="*/ 2838893 w 2838893"/>
                <a:gd name="connsiteY5" fmla="*/ 0 h 637954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1881963 w 2838893"/>
                <a:gd name="connsiteY3" fmla="*/ 63796 h 637954"/>
                <a:gd name="connsiteX4" fmla="*/ 2838893 w 2838893"/>
                <a:gd name="connsiteY4" fmla="*/ 0 h 637954"/>
                <a:gd name="connsiteX0" fmla="*/ 0 w 2838893"/>
                <a:gd name="connsiteY0" fmla="*/ 637954 h 637954"/>
                <a:gd name="connsiteX1" fmla="*/ 489097 w 2838893"/>
                <a:gd name="connsiteY1" fmla="*/ 606056 h 637954"/>
                <a:gd name="connsiteX2" fmla="*/ 1201479 w 2838893"/>
                <a:gd name="connsiteY2" fmla="*/ 489098 h 637954"/>
                <a:gd name="connsiteX3" fmla="*/ 2077172 w 2838893"/>
                <a:gd name="connsiteY3" fmla="*/ 536407 h 637954"/>
                <a:gd name="connsiteX4" fmla="*/ 2838893 w 2838893"/>
                <a:gd name="connsiteY4" fmla="*/ 0 h 637954"/>
                <a:gd name="connsiteX0" fmla="*/ 0 w 2077172"/>
                <a:gd name="connsiteY0" fmla="*/ 148856 h 148856"/>
                <a:gd name="connsiteX1" fmla="*/ 489097 w 2077172"/>
                <a:gd name="connsiteY1" fmla="*/ 116958 h 148856"/>
                <a:gd name="connsiteX2" fmla="*/ 1201479 w 2077172"/>
                <a:gd name="connsiteY2" fmla="*/ 0 h 148856"/>
                <a:gd name="connsiteX3" fmla="*/ 2077172 w 2077172"/>
                <a:gd name="connsiteY3" fmla="*/ 47309 h 1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7172" h="148856">
                  <a:moveTo>
                    <a:pt x="0" y="148856"/>
                  </a:moveTo>
                  <a:lnTo>
                    <a:pt x="489097" y="116958"/>
                  </a:lnTo>
                  <a:lnTo>
                    <a:pt x="1201479" y="0"/>
                  </a:lnTo>
                  <a:lnTo>
                    <a:pt x="2077172" y="47309"/>
                  </a:lnTo>
                </a:path>
              </a:pathLst>
            </a:custGeom>
            <a:ln w="19050"/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3" name="Oval 42"/>
            <p:cNvSpPr/>
            <p:nvPr/>
          </p:nvSpPr>
          <p:spPr>
            <a:xfrm>
              <a:off x="2114550" y="2347913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4" name="Oval 43"/>
            <p:cNvSpPr/>
            <p:nvPr/>
          </p:nvSpPr>
          <p:spPr>
            <a:xfrm>
              <a:off x="7721600" y="2362200"/>
              <a:ext cx="203200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6" name="Oval 55"/>
            <p:cNvSpPr/>
            <p:nvPr/>
          </p:nvSpPr>
          <p:spPr>
            <a:xfrm>
              <a:off x="4068763" y="9366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7" name="Oval 56"/>
            <p:cNvSpPr/>
            <p:nvPr/>
          </p:nvSpPr>
          <p:spPr>
            <a:xfrm>
              <a:off x="5024438" y="9366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71687" name="TextBox 67"/>
            <p:cNvSpPr txBox="1">
              <a:spLocks noChangeArrowheads="1"/>
            </p:cNvSpPr>
            <p:nvPr/>
          </p:nvSpPr>
          <p:spPr bwMode="auto">
            <a:xfrm>
              <a:off x="1023938" y="2874963"/>
              <a:ext cx="217963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Outer toe, start of adapted geometry 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0" name="Straight Arrow Connector 69"/>
            <p:cNvCxnSpPr>
              <a:stCxn id="71681" idx="2"/>
            </p:cNvCxnSpPr>
            <p:nvPr/>
          </p:nvCxnSpPr>
          <p:spPr>
            <a:xfrm flipH="1">
              <a:off x="6503988" y="938015"/>
              <a:ext cx="743744" cy="72886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71687" idx="0"/>
              <a:endCxn id="43" idx="4"/>
            </p:cNvCxnSpPr>
            <p:nvPr/>
          </p:nvCxnSpPr>
          <p:spPr>
            <a:xfrm flipV="1">
              <a:off x="2113757" y="2551113"/>
              <a:ext cx="102393" cy="32385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1690" name="TextBox 71"/>
            <p:cNvSpPr txBox="1">
              <a:spLocks noChangeArrowheads="1"/>
            </p:cNvSpPr>
            <p:nvPr/>
          </p:nvSpPr>
          <p:spPr bwMode="auto">
            <a:xfrm>
              <a:off x="5513388" y="2876550"/>
              <a:ext cx="32639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Adapted location of inner toe, end of adapted geometry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73" name="Straight Arrow Connector 72"/>
            <p:cNvCxnSpPr>
              <a:stCxn id="71690" idx="0"/>
              <a:endCxn id="44" idx="3"/>
            </p:cNvCxnSpPr>
            <p:nvPr/>
          </p:nvCxnSpPr>
          <p:spPr>
            <a:xfrm flipV="1">
              <a:off x="7145338" y="2535642"/>
              <a:ext cx="606020" cy="340908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1433513" y="1550988"/>
              <a:ext cx="268287" cy="811212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1693" name="TextBox 75"/>
            <p:cNvSpPr txBox="1">
              <a:spLocks noChangeArrowheads="1"/>
            </p:cNvSpPr>
            <p:nvPr/>
          </p:nvSpPr>
          <p:spPr bwMode="auto">
            <a:xfrm>
              <a:off x="246063" y="1216025"/>
              <a:ext cx="23749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Initial geometry (input) </a:t>
              </a:r>
              <a:endParaRPr lang="nl-NL" sz="1400" dirty="0">
                <a:latin typeface="Calibri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7823200" y="2486025"/>
              <a:ext cx="1217613" cy="9525"/>
            </a:xfrm>
            <a:custGeom>
              <a:avLst/>
              <a:gdLst>
                <a:gd name="connsiteX0" fmla="*/ 0 w 3094074"/>
                <a:gd name="connsiteY0" fmla="*/ 0 h 786810"/>
                <a:gd name="connsiteX1" fmla="*/ 212651 w 3094074"/>
                <a:gd name="connsiteY1" fmla="*/ 10633 h 786810"/>
                <a:gd name="connsiteX2" fmla="*/ 425302 w 3094074"/>
                <a:gd name="connsiteY2" fmla="*/ 42530 h 786810"/>
                <a:gd name="connsiteX3" fmla="*/ 754912 w 3094074"/>
                <a:gd name="connsiteY3" fmla="*/ 85061 h 786810"/>
                <a:gd name="connsiteX4" fmla="*/ 903767 w 3094074"/>
                <a:gd name="connsiteY4" fmla="*/ 127591 h 786810"/>
                <a:gd name="connsiteX5" fmla="*/ 1329070 w 3094074"/>
                <a:gd name="connsiteY5" fmla="*/ 446568 h 786810"/>
                <a:gd name="connsiteX6" fmla="*/ 1722474 w 3094074"/>
                <a:gd name="connsiteY6" fmla="*/ 520996 h 786810"/>
                <a:gd name="connsiteX7" fmla="*/ 2009553 w 3094074"/>
                <a:gd name="connsiteY7" fmla="*/ 520996 h 786810"/>
                <a:gd name="connsiteX8" fmla="*/ 2222205 w 3094074"/>
                <a:gd name="connsiteY8" fmla="*/ 786810 h 786810"/>
                <a:gd name="connsiteX9" fmla="*/ 2615609 w 3094074"/>
                <a:gd name="connsiteY9" fmla="*/ 776177 h 786810"/>
                <a:gd name="connsiteX10" fmla="*/ 2711302 w 3094074"/>
                <a:gd name="connsiteY10" fmla="*/ 531628 h 786810"/>
                <a:gd name="connsiteX11" fmla="*/ 3094074 w 3094074"/>
                <a:gd name="connsiteY11" fmla="*/ 520996 h 786810"/>
                <a:gd name="connsiteX0" fmla="*/ 0 w 3094074"/>
                <a:gd name="connsiteY0" fmla="*/ 0 h 776177"/>
                <a:gd name="connsiteX1" fmla="*/ 212651 w 3094074"/>
                <a:gd name="connsiteY1" fmla="*/ 10633 h 776177"/>
                <a:gd name="connsiteX2" fmla="*/ 425302 w 3094074"/>
                <a:gd name="connsiteY2" fmla="*/ 42530 h 776177"/>
                <a:gd name="connsiteX3" fmla="*/ 754912 w 3094074"/>
                <a:gd name="connsiteY3" fmla="*/ 85061 h 776177"/>
                <a:gd name="connsiteX4" fmla="*/ 903767 w 3094074"/>
                <a:gd name="connsiteY4" fmla="*/ 127591 h 776177"/>
                <a:gd name="connsiteX5" fmla="*/ 1329070 w 3094074"/>
                <a:gd name="connsiteY5" fmla="*/ 446568 h 776177"/>
                <a:gd name="connsiteX6" fmla="*/ 1722474 w 3094074"/>
                <a:gd name="connsiteY6" fmla="*/ 520996 h 776177"/>
                <a:gd name="connsiteX7" fmla="*/ 2009553 w 3094074"/>
                <a:gd name="connsiteY7" fmla="*/ 520996 h 776177"/>
                <a:gd name="connsiteX8" fmla="*/ 2615609 w 3094074"/>
                <a:gd name="connsiteY8" fmla="*/ 776177 h 776177"/>
                <a:gd name="connsiteX9" fmla="*/ 2711302 w 3094074"/>
                <a:gd name="connsiteY9" fmla="*/ 531628 h 776177"/>
                <a:gd name="connsiteX10" fmla="*/ 3094074 w 3094074"/>
                <a:gd name="connsiteY10" fmla="*/ 520996 h 776177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329070 w 3094074"/>
                <a:gd name="connsiteY5" fmla="*/ 446568 h 531628"/>
                <a:gd name="connsiteX6" fmla="*/ 1722474 w 3094074"/>
                <a:gd name="connsiteY6" fmla="*/ 520996 h 531628"/>
                <a:gd name="connsiteX7" fmla="*/ 2009553 w 3094074"/>
                <a:gd name="connsiteY7" fmla="*/ 520996 h 531628"/>
                <a:gd name="connsiteX8" fmla="*/ 2711302 w 3094074"/>
                <a:gd name="connsiteY8" fmla="*/ 531628 h 531628"/>
                <a:gd name="connsiteX9" fmla="*/ 3094074 w 3094074"/>
                <a:gd name="connsiteY9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903767 w 3094074"/>
                <a:gd name="connsiteY4" fmla="*/ 127591 h 531628"/>
                <a:gd name="connsiteX5" fmla="*/ 1722474 w 3094074"/>
                <a:gd name="connsiteY5" fmla="*/ 520996 h 531628"/>
                <a:gd name="connsiteX6" fmla="*/ 2009553 w 3094074"/>
                <a:gd name="connsiteY6" fmla="*/ 520996 h 531628"/>
                <a:gd name="connsiteX7" fmla="*/ 2711302 w 3094074"/>
                <a:gd name="connsiteY7" fmla="*/ 531628 h 531628"/>
                <a:gd name="connsiteX8" fmla="*/ 3094074 w 3094074"/>
                <a:gd name="connsiteY8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754912 w 3094074"/>
                <a:gd name="connsiteY3" fmla="*/ 85061 h 531628"/>
                <a:gd name="connsiteX4" fmla="*/ 1722474 w 3094074"/>
                <a:gd name="connsiteY4" fmla="*/ 520996 h 531628"/>
                <a:gd name="connsiteX5" fmla="*/ 2009553 w 3094074"/>
                <a:gd name="connsiteY5" fmla="*/ 520996 h 531628"/>
                <a:gd name="connsiteX6" fmla="*/ 2711302 w 3094074"/>
                <a:gd name="connsiteY6" fmla="*/ 531628 h 531628"/>
                <a:gd name="connsiteX7" fmla="*/ 3094074 w 3094074"/>
                <a:gd name="connsiteY7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425302 w 3094074"/>
                <a:gd name="connsiteY2" fmla="*/ 42530 h 531628"/>
                <a:gd name="connsiteX3" fmla="*/ 1722474 w 3094074"/>
                <a:gd name="connsiteY3" fmla="*/ 520996 h 531628"/>
                <a:gd name="connsiteX4" fmla="*/ 2009553 w 3094074"/>
                <a:gd name="connsiteY4" fmla="*/ 520996 h 531628"/>
                <a:gd name="connsiteX5" fmla="*/ 2711302 w 3094074"/>
                <a:gd name="connsiteY5" fmla="*/ 531628 h 531628"/>
                <a:gd name="connsiteX6" fmla="*/ 3094074 w 3094074"/>
                <a:gd name="connsiteY6" fmla="*/ 520996 h 531628"/>
                <a:gd name="connsiteX0" fmla="*/ 0 w 3094074"/>
                <a:gd name="connsiteY0" fmla="*/ 0 h 531628"/>
                <a:gd name="connsiteX1" fmla="*/ 212651 w 3094074"/>
                <a:gd name="connsiteY1" fmla="*/ 10633 h 531628"/>
                <a:gd name="connsiteX2" fmla="*/ 1722474 w 3094074"/>
                <a:gd name="connsiteY2" fmla="*/ 520996 h 531628"/>
                <a:gd name="connsiteX3" fmla="*/ 2009553 w 3094074"/>
                <a:gd name="connsiteY3" fmla="*/ 520996 h 531628"/>
                <a:gd name="connsiteX4" fmla="*/ 2711302 w 3094074"/>
                <a:gd name="connsiteY4" fmla="*/ 531628 h 531628"/>
                <a:gd name="connsiteX5" fmla="*/ 3094074 w 3094074"/>
                <a:gd name="connsiteY5" fmla="*/ 520996 h 531628"/>
                <a:gd name="connsiteX0" fmla="*/ 0 w 3094074"/>
                <a:gd name="connsiteY0" fmla="*/ 0 h 531628"/>
                <a:gd name="connsiteX1" fmla="*/ 1722474 w 3094074"/>
                <a:gd name="connsiteY1" fmla="*/ 520996 h 531628"/>
                <a:gd name="connsiteX2" fmla="*/ 2009553 w 3094074"/>
                <a:gd name="connsiteY2" fmla="*/ 520996 h 531628"/>
                <a:gd name="connsiteX3" fmla="*/ 2711302 w 3094074"/>
                <a:gd name="connsiteY3" fmla="*/ 531628 h 531628"/>
                <a:gd name="connsiteX4" fmla="*/ 3094074 w 3094074"/>
                <a:gd name="connsiteY4" fmla="*/ 520996 h 531628"/>
                <a:gd name="connsiteX0" fmla="*/ 0 w 1371600"/>
                <a:gd name="connsiteY0" fmla="*/ 0 h 10632"/>
                <a:gd name="connsiteX1" fmla="*/ 287079 w 1371600"/>
                <a:gd name="connsiteY1" fmla="*/ 0 h 10632"/>
                <a:gd name="connsiteX2" fmla="*/ 988828 w 1371600"/>
                <a:gd name="connsiteY2" fmla="*/ 10632 h 10632"/>
                <a:gd name="connsiteX3" fmla="*/ 1371600 w 1371600"/>
                <a:gd name="connsiteY3" fmla="*/ 0 h 10632"/>
                <a:gd name="connsiteX0" fmla="*/ 0 w 1217487"/>
                <a:gd name="connsiteY0" fmla="*/ 0 h 10632"/>
                <a:gd name="connsiteX1" fmla="*/ 287079 w 1217487"/>
                <a:gd name="connsiteY1" fmla="*/ 0 h 10632"/>
                <a:gd name="connsiteX2" fmla="*/ 988828 w 1217487"/>
                <a:gd name="connsiteY2" fmla="*/ 10632 h 10632"/>
                <a:gd name="connsiteX3" fmla="*/ 1217487 w 1217487"/>
                <a:gd name="connsiteY3" fmla="*/ 0 h 10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7487" h="10632">
                  <a:moveTo>
                    <a:pt x="0" y="0"/>
                  </a:moveTo>
                  <a:lnTo>
                    <a:pt x="287079" y="0"/>
                  </a:lnTo>
                  <a:lnTo>
                    <a:pt x="988828" y="10632"/>
                  </a:lnTo>
                  <a:lnTo>
                    <a:pt x="1217487" y="0"/>
                  </a:lnTo>
                </a:path>
              </a:pathLst>
            </a:cu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2219325" y="1038225"/>
              <a:ext cx="5610225" cy="1438275"/>
            </a:xfrm>
            <a:custGeom>
              <a:avLst/>
              <a:gdLst>
                <a:gd name="connsiteX0" fmla="*/ 0 w 5609690"/>
                <a:gd name="connsiteY0" fmla="*/ 1397285 h 1438382"/>
                <a:gd name="connsiteX1" fmla="*/ 1952090 w 5609690"/>
                <a:gd name="connsiteY1" fmla="*/ 0 h 1438382"/>
                <a:gd name="connsiteX2" fmla="*/ 2907586 w 5609690"/>
                <a:gd name="connsiteY2" fmla="*/ 0 h 1438382"/>
                <a:gd name="connsiteX3" fmla="*/ 3472665 w 5609690"/>
                <a:gd name="connsiteY3" fmla="*/ 688368 h 1438382"/>
                <a:gd name="connsiteX4" fmla="*/ 5126804 w 5609690"/>
                <a:gd name="connsiteY4" fmla="*/ 688368 h 1438382"/>
                <a:gd name="connsiteX5" fmla="*/ 5609690 w 5609690"/>
                <a:gd name="connsiteY5" fmla="*/ 1438382 h 1438382"/>
                <a:gd name="connsiteX0" fmla="*/ 0 w 5609690"/>
                <a:gd name="connsiteY0" fmla="*/ 1397285 h 1438382"/>
                <a:gd name="connsiteX1" fmla="*/ 1952090 w 5609690"/>
                <a:gd name="connsiteY1" fmla="*/ 0 h 1438382"/>
                <a:gd name="connsiteX2" fmla="*/ 2907586 w 5609690"/>
                <a:gd name="connsiteY2" fmla="*/ 0 h 1438382"/>
                <a:gd name="connsiteX3" fmla="*/ 3472665 w 5609690"/>
                <a:gd name="connsiteY3" fmla="*/ 688368 h 1438382"/>
                <a:gd name="connsiteX4" fmla="*/ 4890499 w 5609690"/>
                <a:gd name="connsiteY4" fmla="*/ 678094 h 1438382"/>
                <a:gd name="connsiteX5" fmla="*/ 5609690 w 5609690"/>
                <a:gd name="connsiteY5" fmla="*/ 1438382 h 1438382"/>
                <a:gd name="connsiteX0" fmla="*/ 0 w 5609690"/>
                <a:gd name="connsiteY0" fmla="*/ 1397285 h 1438382"/>
                <a:gd name="connsiteX1" fmla="*/ 1952090 w 5609690"/>
                <a:gd name="connsiteY1" fmla="*/ 0 h 1438382"/>
                <a:gd name="connsiteX2" fmla="*/ 2907586 w 5609690"/>
                <a:gd name="connsiteY2" fmla="*/ 0 h 1438382"/>
                <a:gd name="connsiteX3" fmla="*/ 3472665 w 5609690"/>
                <a:gd name="connsiteY3" fmla="*/ 688368 h 1438382"/>
                <a:gd name="connsiteX4" fmla="*/ 4890499 w 5609690"/>
                <a:gd name="connsiteY4" fmla="*/ 688368 h 1438382"/>
                <a:gd name="connsiteX5" fmla="*/ 5609690 w 5609690"/>
                <a:gd name="connsiteY5" fmla="*/ 1438382 h 143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09690" h="1438382">
                  <a:moveTo>
                    <a:pt x="0" y="1397285"/>
                  </a:moveTo>
                  <a:lnTo>
                    <a:pt x="1952090" y="0"/>
                  </a:lnTo>
                  <a:lnTo>
                    <a:pt x="2907586" y="0"/>
                  </a:lnTo>
                  <a:lnTo>
                    <a:pt x="3472665" y="688368"/>
                  </a:lnTo>
                  <a:lnTo>
                    <a:pt x="4890499" y="688368"/>
                  </a:lnTo>
                  <a:lnTo>
                    <a:pt x="5609690" y="1438382"/>
                  </a:lnTo>
                </a:path>
              </a:pathLst>
            </a:custGeom>
            <a:noFill/>
            <a:ln w="19050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7" name="Oval 26"/>
            <p:cNvSpPr/>
            <p:nvPr/>
          </p:nvSpPr>
          <p:spPr>
            <a:xfrm>
              <a:off x="5586413" y="1609725"/>
              <a:ext cx="204787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8" name="Oval 27"/>
            <p:cNvSpPr/>
            <p:nvPr/>
          </p:nvSpPr>
          <p:spPr>
            <a:xfrm>
              <a:off x="7007225" y="1609725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5113" y="1371600"/>
            <a:ext cx="9043987" cy="3278188"/>
            <a:chOff x="265113" y="1371600"/>
            <a:chExt cx="9043987" cy="3278188"/>
          </a:xfrm>
        </p:grpSpPr>
        <p:sp>
          <p:nvSpPr>
            <p:cNvPr id="14" name="Rectangle 13"/>
            <p:cNvSpPr/>
            <p:nvPr/>
          </p:nvSpPr>
          <p:spPr>
            <a:xfrm>
              <a:off x="265113" y="3721100"/>
              <a:ext cx="8783637" cy="9286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65113" y="1765300"/>
              <a:ext cx="8783637" cy="1955800"/>
            </a:xfrm>
            <a:custGeom>
              <a:avLst/>
              <a:gdLst>
                <a:gd name="connsiteX0" fmla="*/ 31898 w 8782493"/>
                <a:gd name="connsiteY0" fmla="*/ 1509823 h 1956390"/>
                <a:gd name="connsiteX1" fmla="*/ 637953 w 8782493"/>
                <a:gd name="connsiteY1" fmla="*/ 1403497 h 1956390"/>
                <a:gd name="connsiteX2" fmla="*/ 1095153 w 8782493"/>
                <a:gd name="connsiteY2" fmla="*/ 1265274 h 1956390"/>
                <a:gd name="connsiteX3" fmla="*/ 1765005 w 8782493"/>
                <a:gd name="connsiteY3" fmla="*/ 733646 h 1956390"/>
                <a:gd name="connsiteX4" fmla="*/ 2041451 w 8782493"/>
                <a:gd name="connsiteY4" fmla="*/ 499730 h 1956390"/>
                <a:gd name="connsiteX5" fmla="*/ 2519916 w 8782493"/>
                <a:gd name="connsiteY5" fmla="*/ 10632 h 1956390"/>
                <a:gd name="connsiteX6" fmla="*/ 2860158 w 8782493"/>
                <a:gd name="connsiteY6" fmla="*/ 0 h 1956390"/>
                <a:gd name="connsiteX7" fmla="*/ 3296093 w 8782493"/>
                <a:gd name="connsiteY7" fmla="*/ 10632 h 1956390"/>
                <a:gd name="connsiteX8" fmla="*/ 3870251 w 8782493"/>
                <a:gd name="connsiteY8" fmla="*/ 31897 h 1956390"/>
                <a:gd name="connsiteX9" fmla="*/ 4837814 w 8782493"/>
                <a:gd name="connsiteY9" fmla="*/ 1020725 h 1956390"/>
                <a:gd name="connsiteX10" fmla="*/ 5114260 w 8782493"/>
                <a:gd name="connsiteY10" fmla="*/ 1031358 h 1956390"/>
                <a:gd name="connsiteX11" fmla="*/ 5709684 w 8782493"/>
                <a:gd name="connsiteY11" fmla="*/ 1084521 h 1956390"/>
                <a:gd name="connsiteX12" fmla="*/ 6018028 w 8782493"/>
                <a:gd name="connsiteY12" fmla="*/ 1105786 h 1956390"/>
                <a:gd name="connsiteX13" fmla="*/ 6347637 w 8782493"/>
                <a:gd name="connsiteY13" fmla="*/ 1137683 h 1956390"/>
                <a:gd name="connsiteX14" fmla="*/ 6794205 w 8782493"/>
                <a:gd name="connsiteY14" fmla="*/ 1180214 h 1956390"/>
                <a:gd name="connsiteX15" fmla="*/ 7230139 w 8782493"/>
                <a:gd name="connsiteY15" fmla="*/ 1180214 h 1956390"/>
                <a:gd name="connsiteX16" fmla="*/ 7453423 w 8782493"/>
                <a:gd name="connsiteY16" fmla="*/ 1158948 h 1956390"/>
                <a:gd name="connsiteX17" fmla="*/ 7793665 w 8782493"/>
                <a:gd name="connsiteY17" fmla="*/ 1190846 h 1956390"/>
                <a:gd name="connsiteX18" fmla="*/ 8314660 w 8782493"/>
                <a:gd name="connsiteY18" fmla="*/ 1212111 h 1956390"/>
                <a:gd name="connsiteX19" fmla="*/ 8782493 w 8782493"/>
                <a:gd name="connsiteY19" fmla="*/ 1233376 h 1956390"/>
                <a:gd name="connsiteX20" fmla="*/ 8782493 w 8782493"/>
                <a:gd name="connsiteY20" fmla="*/ 1956390 h 1956390"/>
                <a:gd name="connsiteX21" fmla="*/ 0 w 8782493"/>
                <a:gd name="connsiteY21" fmla="*/ 1956390 h 1956390"/>
                <a:gd name="connsiteX22" fmla="*/ 31898 w 8782493"/>
                <a:gd name="connsiteY22" fmla="*/ 1509823 h 1956390"/>
                <a:gd name="connsiteX0" fmla="*/ 10633 w 8782493"/>
                <a:gd name="connsiteY0" fmla="*/ 1509823 h 1956390"/>
                <a:gd name="connsiteX1" fmla="*/ 637953 w 8782493"/>
                <a:gd name="connsiteY1" fmla="*/ 1403497 h 1956390"/>
                <a:gd name="connsiteX2" fmla="*/ 1095153 w 8782493"/>
                <a:gd name="connsiteY2" fmla="*/ 1265274 h 1956390"/>
                <a:gd name="connsiteX3" fmla="*/ 1765005 w 8782493"/>
                <a:gd name="connsiteY3" fmla="*/ 733646 h 1956390"/>
                <a:gd name="connsiteX4" fmla="*/ 2041451 w 8782493"/>
                <a:gd name="connsiteY4" fmla="*/ 499730 h 1956390"/>
                <a:gd name="connsiteX5" fmla="*/ 2519916 w 8782493"/>
                <a:gd name="connsiteY5" fmla="*/ 10632 h 1956390"/>
                <a:gd name="connsiteX6" fmla="*/ 2860158 w 8782493"/>
                <a:gd name="connsiteY6" fmla="*/ 0 h 1956390"/>
                <a:gd name="connsiteX7" fmla="*/ 3296093 w 8782493"/>
                <a:gd name="connsiteY7" fmla="*/ 10632 h 1956390"/>
                <a:gd name="connsiteX8" fmla="*/ 3870251 w 8782493"/>
                <a:gd name="connsiteY8" fmla="*/ 31897 h 1956390"/>
                <a:gd name="connsiteX9" fmla="*/ 4837814 w 8782493"/>
                <a:gd name="connsiteY9" fmla="*/ 1020725 h 1956390"/>
                <a:gd name="connsiteX10" fmla="*/ 5114260 w 8782493"/>
                <a:gd name="connsiteY10" fmla="*/ 1031358 h 1956390"/>
                <a:gd name="connsiteX11" fmla="*/ 5709684 w 8782493"/>
                <a:gd name="connsiteY11" fmla="*/ 1084521 h 1956390"/>
                <a:gd name="connsiteX12" fmla="*/ 6018028 w 8782493"/>
                <a:gd name="connsiteY12" fmla="*/ 1105786 h 1956390"/>
                <a:gd name="connsiteX13" fmla="*/ 6347637 w 8782493"/>
                <a:gd name="connsiteY13" fmla="*/ 1137683 h 1956390"/>
                <a:gd name="connsiteX14" fmla="*/ 6794205 w 8782493"/>
                <a:gd name="connsiteY14" fmla="*/ 1180214 h 1956390"/>
                <a:gd name="connsiteX15" fmla="*/ 7230139 w 8782493"/>
                <a:gd name="connsiteY15" fmla="*/ 1180214 h 1956390"/>
                <a:gd name="connsiteX16" fmla="*/ 7453423 w 8782493"/>
                <a:gd name="connsiteY16" fmla="*/ 1158948 h 1956390"/>
                <a:gd name="connsiteX17" fmla="*/ 7793665 w 8782493"/>
                <a:gd name="connsiteY17" fmla="*/ 1190846 h 1956390"/>
                <a:gd name="connsiteX18" fmla="*/ 8314660 w 8782493"/>
                <a:gd name="connsiteY18" fmla="*/ 1212111 h 1956390"/>
                <a:gd name="connsiteX19" fmla="*/ 8782493 w 8782493"/>
                <a:gd name="connsiteY19" fmla="*/ 1233376 h 1956390"/>
                <a:gd name="connsiteX20" fmla="*/ 8782493 w 8782493"/>
                <a:gd name="connsiteY20" fmla="*/ 1956390 h 1956390"/>
                <a:gd name="connsiteX21" fmla="*/ 0 w 8782493"/>
                <a:gd name="connsiteY21" fmla="*/ 1956390 h 1956390"/>
                <a:gd name="connsiteX22" fmla="*/ 10633 w 8782493"/>
                <a:gd name="connsiteY22" fmla="*/ 1509823 h 1956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782493" h="1956390">
                  <a:moveTo>
                    <a:pt x="10633" y="1509823"/>
                  </a:moveTo>
                  <a:lnTo>
                    <a:pt x="637953" y="1403497"/>
                  </a:lnTo>
                  <a:lnTo>
                    <a:pt x="1095153" y="1265274"/>
                  </a:lnTo>
                  <a:lnTo>
                    <a:pt x="1765005" y="733646"/>
                  </a:lnTo>
                  <a:lnTo>
                    <a:pt x="2041451" y="499730"/>
                  </a:lnTo>
                  <a:lnTo>
                    <a:pt x="2519916" y="10632"/>
                  </a:lnTo>
                  <a:lnTo>
                    <a:pt x="2860158" y="0"/>
                  </a:lnTo>
                  <a:lnTo>
                    <a:pt x="3296093" y="10632"/>
                  </a:lnTo>
                  <a:lnTo>
                    <a:pt x="3870251" y="31897"/>
                  </a:lnTo>
                  <a:lnTo>
                    <a:pt x="4837814" y="1020725"/>
                  </a:lnTo>
                  <a:lnTo>
                    <a:pt x="5114260" y="1031358"/>
                  </a:lnTo>
                  <a:lnTo>
                    <a:pt x="5709684" y="1084521"/>
                  </a:lnTo>
                  <a:lnTo>
                    <a:pt x="6018028" y="1105786"/>
                  </a:lnTo>
                  <a:lnTo>
                    <a:pt x="6347637" y="1137683"/>
                  </a:lnTo>
                  <a:lnTo>
                    <a:pt x="6794205" y="1180214"/>
                  </a:lnTo>
                  <a:lnTo>
                    <a:pt x="7230139" y="1180214"/>
                  </a:lnTo>
                  <a:lnTo>
                    <a:pt x="7453423" y="1158948"/>
                  </a:lnTo>
                  <a:lnTo>
                    <a:pt x="7793665" y="1190846"/>
                  </a:lnTo>
                  <a:lnTo>
                    <a:pt x="8314660" y="1212111"/>
                  </a:lnTo>
                  <a:lnTo>
                    <a:pt x="8782493" y="1233376"/>
                  </a:lnTo>
                  <a:lnTo>
                    <a:pt x="8782493" y="1956390"/>
                  </a:lnTo>
                  <a:lnTo>
                    <a:pt x="0" y="1956390"/>
                  </a:lnTo>
                  <a:lnTo>
                    <a:pt x="10633" y="150982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2" name="Freeform 1"/>
            <p:cNvSpPr/>
            <p:nvPr/>
          </p:nvSpPr>
          <p:spPr>
            <a:xfrm>
              <a:off x="269875" y="1754188"/>
              <a:ext cx="8786813" cy="1519237"/>
            </a:xfrm>
            <a:custGeom>
              <a:avLst/>
              <a:gdLst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035962 w 8939605"/>
                <a:gd name="connsiteY15" fmla="*/ 1592132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444753 w 8939605"/>
                <a:gd name="connsiteY16" fmla="*/ 1602890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20532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8939605"/>
                <a:gd name="connsiteY0" fmla="*/ 1936377 h 1936377"/>
                <a:gd name="connsiteX1" fmla="*/ 785308 w 8939605"/>
                <a:gd name="connsiteY1" fmla="*/ 1796527 h 1936377"/>
                <a:gd name="connsiteX2" fmla="*/ 1387737 w 8939605"/>
                <a:gd name="connsiteY2" fmla="*/ 1602890 h 1936377"/>
                <a:gd name="connsiteX3" fmla="*/ 1828800 w 8939605"/>
                <a:gd name="connsiteY3" fmla="*/ 1280160 h 1936377"/>
                <a:gd name="connsiteX4" fmla="*/ 2312894 w 8939605"/>
                <a:gd name="connsiteY4" fmla="*/ 882127 h 1936377"/>
                <a:gd name="connsiteX5" fmla="*/ 2786231 w 8939605"/>
                <a:gd name="connsiteY5" fmla="*/ 430306 h 1936377"/>
                <a:gd name="connsiteX6" fmla="*/ 3162748 w 8939605"/>
                <a:gd name="connsiteY6" fmla="*/ 32273 h 1936377"/>
                <a:gd name="connsiteX7" fmla="*/ 3636085 w 8939605"/>
                <a:gd name="connsiteY7" fmla="*/ 0 h 1936377"/>
                <a:gd name="connsiteX8" fmla="*/ 4496697 w 8939605"/>
                <a:gd name="connsiteY8" fmla="*/ 32273 h 1936377"/>
                <a:gd name="connsiteX9" fmla="*/ 4873214 w 8939605"/>
                <a:gd name="connsiteY9" fmla="*/ 53789 h 1936377"/>
                <a:gd name="connsiteX10" fmla="*/ 5561704 w 8939605"/>
                <a:gd name="connsiteY10" fmla="*/ 720763 h 1936377"/>
                <a:gd name="connsiteX11" fmla="*/ 6217920 w 8939605"/>
                <a:gd name="connsiteY11" fmla="*/ 796066 h 1936377"/>
                <a:gd name="connsiteX12" fmla="*/ 6798833 w 8939605"/>
                <a:gd name="connsiteY12" fmla="*/ 892885 h 1936377"/>
                <a:gd name="connsiteX13" fmla="*/ 7390504 w 8939605"/>
                <a:gd name="connsiteY13" fmla="*/ 1301676 h 1936377"/>
                <a:gd name="connsiteX14" fmla="*/ 7702475 w 8939605"/>
                <a:gd name="connsiteY14" fmla="*/ 1312433 h 1936377"/>
                <a:gd name="connsiteX15" fmla="*/ 8180341 w 8939605"/>
                <a:gd name="connsiteY15" fmla="*/ 1725816 h 1936377"/>
                <a:gd name="connsiteX16" fmla="*/ 8396627 w 8939605"/>
                <a:gd name="connsiteY16" fmla="*/ 1731226 h 1936377"/>
                <a:gd name="connsiteX17" fmla="*/ 8552330 w 8939605"/>
                <a:gd name="connsiteY17" fmla="*/ 1344706 h 1936377"/>
                <a:gd name="connsiteX18" fmla="*/ 8939605 w 8939605"/>
                <a:gd name="connsiteY18" fmla="*/ 1344706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217920 w 11062230"/>
                <a:gd name="connsiteY11" fmla="*/ 796066 h 1936377"/>
                <a:gd name="connsiteX12" fmla="*/ 6798833 w 11062230"/>
                <a:gd name="connsiteY12" fmla="*/ 892885 h 1936377"/>
                <a:gd name="connsiteX13" fmla="*/ 7390504 w 11062230"/>
                <a:gd name="connsiteY13" fmla="*/ 1301676 h 1936377"/>
                <a:gd name="connsiteX14" fmla="*/ 7702475 w 11062230"/>
                <a:gd name="connsiteY14" fmla="*/ 1312433 h 1936377"/>
                <a:gd name="connsiteX15" fmla="*/ 8180341 w 11062230"/>
                <a:gd name="connsiteY15" fmla="*/ 1725816 h 1936377"/>
                <a:gd name="connsiteX16" fmla="*/ 8396627 w 11062230"/>
                <a:gd name="connsiteY16" fmla="*/ 1731226 h 1936377"/>
                <a:gd name="connsiteX17" fmla="*/ 8552330 w 11062230"/>
                <a:gd name="connsiteY17" fmla="*/ 1344706 h 1936377"/>
                <a:gd name="connsiteX18" fmla="*/ 11062230 w 11062230"/>
                <a:gd name="connsiteY18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798833 w 11062230"/>
                <a:gd name="connsiteY11" fmla="*/ 892885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5561704 w 11062230"/>
                <a:gd name="connsiteY10" fmla="*/ 720763 h 1936377"/>
                <a:gd name="connsiteX11" fmla="*/ 6040922 w 11062230"/>
                <a:gd name="connsiteY11" fmla="*/ 1247012 h 1936377"/>
                <a:gd name="connsiteX12" fmla="*/ 7390504 w 11062230"/>
                <a:gd name="connsiteY12" fmla="*/ 1301676 h 1936377"/>
                <a:gd name="connsiteX13" fmla="*/ 7702475 w 11062230"/>
                <a:gd name="connsiteY13" fmla="*/ 1312433 h 1936377"/>
                <a:gd name="connsiteX14" fmla="*/ 8180341 w 11062230"/>
                <a:gd name="connsiteY14" fmla="*/ 1725816 h 1936377"/>
                <a:gd name="connsiteX15" fmla="*/ 8396627 w 11062230"/>
                <a:gd name="connsiteY15" fmla="*/ 1731226 h 1936377"/>
                <a:gd name="connsiteX16" fmla="*/ 8552330 w 11062230"/>
                <a:gd name="connsiteY16" fmla="*/ 1344706 h 1936377"/>
                <a:gd name="connsiteX17" fmla="*/ 11062230 w 11062230"/>
                <a:gd name="connsiteY17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40922 w 11062230"/>
                <a:gd name="connsiteY10" fmla="*/ 124701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59407 w 11062230"/>
                <a:gd name="connsiteY10" fmla="*/ 1256332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68651 w 11062230"/>
                <a:gd name="connsiteY10" fmla="*/ 1293608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180341 w 11062230"/>
                <a:gd name="connsiteY13" fmla="*/ 1725816 h 1936377"/>
                <a:gd name="connsiteX14" fmla="*/ 8396627 w 11062230"/>
                <a:gd name="connsiteY14" fmla="*/ 1731226 h 1936377"/>
                <a:gd name="connsiteX15" fmla="*/ 8552330 w 11062230"/>
                <a:gd name="connsiteY15" fmla="*/ 1344706 h 1936377"/>
                <a:gd name="connsiteX16" fmla="*/ 11062230 w 11062230"/>
                <a:gd name="connsiteY16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396627 w 11062230"/>
                <a:gd name="connsiteY13" fmla="*/ 1731226 h 1936377"/>
                <a:gd name="connsiteX14" fmla="*/ 8552330 w 11062230"/>
                <a:gd name="connsiteY14" fmla="*/ 1344706 h 1936377"/>
                <a:gd name="connsiteX15" fmla="*/ 11062230 w 11062230"/>
                <a:gd name="connsiteY15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390504 w 11062230"/>
                <a:gd name="connsiteY11" fmla="*/ 1301676 h 1936377"/>
                <a:gd name="connsiteX12" fmla="*/ 7702475 w 11062230"/>
                <a:gd name="connsiteY12" fmla="*/ 1312433 h 1936377"/>
                <a:gd name="connsiteX13" fmla="*/ 8552330 w 11062230"/>
                <a:gd name="connsiteY13" fmla="*/ 1344706 h 1936377"/>
                <a:gd name="connsiteX14" fmla="*/ 11062230 w 11062230"/>
                <a:gd name="connsiteY14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471110 w 11062230"/>
                <a:gd name="connsiteY11" fmla="*/ 1410038 h 1936377"/>
                <a:gd name="connsiteX12" fmla="*/ 7702475 w 11062230"/>
                <a:gd name="connsiteY12" fmla="*/ 1312433 h 1936377"/>
                <a:gd name="connsiteX13" fmla="*/ 8552330 w 11062230"/>
                <a:gd name="connsiteY13" fmla="*/ 1344706 h 1936377"/>
                <a:gd name="connsiteX14" fmla="*/ 11062230 w 11062230"/>
                <a:gd name="connsiteY14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471110 w 11062230"/>
                <a:gd name="connsiteY11" fmla="*/ 1410038 h 1936377"/>
                <a:gd name="connsiteX12" fmla="*/ 8548838 w 11062230"/>
                <a:gd name="connsiteY12" fmla="*/ 1515611 h 1936377"/>
                <a:gd name="connsiteX13" fmla="*/ 8552330 w 11062230"/>
                <a:gd name="connsiteY13" fmla="*/ 1344706 h 1936377"/>
                <a:gd name="connsiteX14" fmla="*/ 11062230 w 11062230"/>
                <a:gd name="connsiteY14" fmla="*/ 1344705 h 1936377"/>
                <a:gd name="connsiteX0" fmla="*/ 0 w 11062230"/>
                <a:gd name="connsiteY0" fmla="*/ 1936377 h 1936377"/>
                <a:gd name="connsiteX1" fmla="*/ 785308 w 11062230"/>
                <a:gd name="connsiteY1" fmla="*/ 1796527 h 1936377"/>
                <a:gd name="connsiteX2" fmla="*/ 1387737 w 11062230"/>
                <a:gd name="connsiteY2" fmla="*/ 1602890 h 1936377"/>
                <a:gd name="connsiteX3" fmla="*/ 1828800 w 11062230"/>
                <a:gd name="connsiteY3" fmla="*/ 1280160 h 1936377"/>
                <a:gd name="connsiteX4" fmla="*/ 2312894 w 11062230"/>
                <a:gd name="connsiteY4" fmla="*/ 882127 h 1936377"/>
                <a:gd name="connsiteX5" fmla="*/ 2786231 w 11062230"/>
                <a:gd name="connsiteY5" fmla="*/ 430306 h 1936377"/>
                <a:gd name="connsiteX6" fmla="*/ 3162748 w 11062230"/>
                <a:gd name="connsiteY6" fmla="*/ 32273 h 1936377"/>
                <a:gd name="connsiteX7" fmla="*/ 3636085 w 11062230"/>
                <a:gd name="connsiteY7" fmla="*/ 0 h 1936377"/>
                <a:gd name="connsiteX8" fmla="*/ 4496697 w 11062230"/>
                <a:gd name="connsiteY8" fmla="*/ 32273 h 1936377"/>
                <a:gd name="connsiteX9" fmla="*/ 4873214 w 11062230"/>
                <a:gd name="connsiteY9" fmla="*/ 53789 h 1936377"/>
                <a:gd name="connsiteX10" fmla="*/ 6096380 w 11062230"/>
                <a:gd name="connsiteY10" fmla="*/ 1302927 h 1936377"/>
                <a:gd name="connsiteX11" fmla="*/ 7471110 w 11062230"/>
                <a:gd name="connsiteY11" fmla="*/ 1410038 h 1936377"/>
                <a:gd name="connsiteX12" fmla="*/ 8548838 w 11062230"/>
                <a:gd name="connsiteY12" fmla="*/ 1515611 h 1936377"/>
                <a:gd name="connsiteX13" fmla="*/ 9412127 w 11062230"/>
                <a:gd name="connsiteY13" fmla="*/ 1493703 h 1936377"/>
                <a:gd name="connsiteX14" fmla="*/ 11062230 w 11062230"/>
                <a:gd name="connsiteY14" fmla="*/ 1344705 h 1936377"/>
                <a:gd name="connsiteX0" fmla="*/ 0 w 11102532"/>
                <a:gd name="connsiteY0" fmla="*/ 1936377 h 1936377"/>
                <a:gd name="connsiteX1" fmla="*/ 785308 w 11102532"/>
                <a:gd name="connsiteY1" fmla="*/ 1796527 h 1936377"/>
                <a:gd name="connsiteX2" fmla="*/ 1387737 w 11102532"/>
                <a:gd name="connsiteY2" fmla="*/ 1602890 h 1936377"/>
                <a:gd name="connsiteX3" fmla="*/ 1828800 w 11102532"/>
                <a:gd name="connsiteY3" fmla="*/ 1280160 h 1936377"/>
                <a:gd name="connsiteX4" fmla="*/ 2312894 w 11102532"/>
                <a:gd name="connsiteY4" fmla="*/ 882127 h 1936377"/>
                <a:gd name="connsiteX5" fmla="*/ 2786231 w 11102532"/>
                <a:gd name="connsiteY5" fmla="*/ 430306 h 1936377"/>
                <a:gd name="connsiteX6" fmla="*/ 3162748 w 11102532"/>
                <a:gd name="connsiteY6" fmla="*/ 32273 h 1936377"/>
                <a:gd name="connsiteX7" fmla="*/ 3636085 w 11102532"/>
                <a:gd name="connsiteY7" fmla="*/ 0 h 1936377"/>
                <a:gd name="connsiteX8" fmla="*/ 4496697 w 11102532"/>
                <a:gd name="connsiteY8" fmla="*/ 32273 h 1936377"/>
                <a:gd name="connsiteX9" fmla="*/ 4873214 w 11102532"/>
                <a:gd name="connsiteY9" fmla="*/ 53789 h 1936377"/>
                <a:gd name="connsiteX10" fmla="*/ 6096380 w 11102532"/>
                <a:gd name="connsiteY10" fmla="*/ 1302927 h 1936377"/>
                <a:gd name="connsiteX11" fmla="*/ 7471110 w 11102532"/>
                <a:gd name="connsiteY11" fmla="*/ 1410038 h 1936377"/>
                <a:gd name="connsiteX12" fmla="*/ 8548838 w 11102532"/>
                <a:gd name="connsiteY12" fmla="*/ 1515611 h 1936377"/>
                <a:gd name="connsiteX13" fmla="*/ 9412127 w 11102532"/>
                <a:gd name="connsiteY13" fmla="*/ 1493703 h 1936377"/>
                <a:gd name="connsiteX14" fmla="*/ 11102532 w 11102532"/>
                <a:gd name="connsiteY14" fmla="*/ 1588520 h 19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102532" h="1936377">
                  <a:moveTo>
                    <a:pt x="0" y="1936377"/>
                  </a:moveTo>
                  <a:lnTo>
                    <a:pt x="785308" y="1796527"/>
                  </a:lnTo>
                  <a:lnTo>
                    <a:pt x="1387737" y="1602890"/>
                  </a:lnTo>
                  <a:lnTo>
                    <a:pt x="1828800" y="1280160"/>
                  </a:lnTo>
                  <a:lnTo>
                    <a:pt x="2312894" y="882127"/>
                  </a:lnTo>
                  <a:lnTo>
                    <a:pt x="2786231" y="430306"/>
                  </a:lnTo>
                  <a:lnTo>
                    <a:pt x="3162748" y="32273"/>
                  </a:lnTo>
                  <a:lnTo>
                    <a:pt x="3636085" y="0"/>
                  </a:lnTo>
                  <a:lnTo>
                    <a:pt x="4496697" y="32273"/>
                  </a:lnTo>
                  <a:lnTo>
                    <a:pt x="4873214" y="53789"/>
                  </a:lnTo>
                  <a:lnTo>
                    <a:pt x="6096380" y="1302927"/>
                  </a:lnTo>
                  <a:lnTo>
                    <a:pt x="7471110" y="1410038"/>
                  </a:lnTo>
                  <a:lnTo>
                    <a:pt x="8548838" y="1515611"/>
                  </a:lnTo>
                  <a:lnTo>
                    <a:pt x="9412127" y="1493703"/>
                  </a:lnTo>
                  <a:lnTo>
                    <a:pt x="11102532" y="1588520"/>
                  </a:lnTo>
                </a:path>
              </a:pathLst>
            </a:custGeom>
            <a:noFill/>
            <a:ln w="285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5" name="Oval 4"/>
            <p:cNvSpPr/>
            <p:nvPr/>
          </p:nvSpPr>
          <p:spPr>
            <a:xfrm>
              <a:off x="1279525" y="2895600"/>
              <a:ext cx="204788" cy="204788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8" name="Oval 7"/>
            <p:cNvSpPr/>
            <p:nvPr/>
          </p:nvSpPr>
          <p:spPr>
            <a:xfrm>
              <a:off x="4975225" y="2668588"/>
              <a:ext cx="204788" cy="204787"/>
            </a:xfrm>
            <a:prstGeom prst="ellipse">
              <a:avLst/>
            </a:prstGeom>
            <a:noFill/>
            <a:ln w="19050">
              <a:prstDash val="sysDot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sp>
          <p:nvSpPr>
            <p:cNvPr id="47" name="Oval 46"/>
            <p:cNvSpPr/>
            <p:nvPr/>
          </p:nvSpPr>
          <p:spPr>
            <a:xfrm>
              <a:off x="7626350" y="2824163"/>
              <a:ext cx="204788" cy="204787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5676900" y="2827338"/>
              <a:ext cx="0" cy="32385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736" name="TextBox 63"/>
            <p:cNvSpPr txBox="1">
              <a:spLocks noChangeArrowheads="1"/>
            </p:cNvSpPr>
            <p:nvPr/>
          </p:nvSpPr>
          <p:spPr bwMode="auto">
            <a:xfrm>
              <a:off x="7113588" y="1573213"/>
              <a:ext cx="21955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 dirty="0"/>
                <a:t>Inner toe in adapted profile</a:t>
              </a:r>
              <a:endParaRPr lang="nl-NL" sz="1400" dirty="0">
                <a:latin typeface="Calibri" pitchFamily="34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4891088" y="2411413"/>
              <a:ext cx="479425" cy="382587"/>
            </a:xfrm>
            <a:prstGeom prst="line">
              <a:avLst/>
            </a:prstGeom>
            <a:noFill/>
            <a:ln w="952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73738" name="TextBox 51"/>
            <p:cNvSpPr txBox="1">
              <a:spLocks noChangeArrowheads="1"/>
            </p:cNvSpPr>
            <p:nvPr/>
          </p:nvSpPr>
          <p:spPr bwMode="auto">
            <a:xfrm>
              <a:off x="5394325" y="1371600"/>
              <a:ext cx="23431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H</a:t>
              </a:r>
              <a:r>
                <a:rPr lang="nl-NL" sz="1400" baseline="-25000">
                  <a:latin typeface="Calibri" pitchFamily="34" charset="0"/>
                </a:rPr>
                <a:t>berm</a:t>
              </a:r>
            </a:p>
          </p:txBody>
        </p:sp>
        <p:cxnSp>
          <p:nvCxnSpPr>
            <p:cNvPr id="54" name="Straight Arrow Connector 53"/>
            <p:cNvCxnSpPr>
              <a:stCxn id="73738" idx="2"/>
            </p:cNvCxnSpPr>
            <p:nvPr/>
          </p:nvCxnSpPr>
          <p:spPr>
            <a:xfrm flipH="1">
              <a:off x="6181725" y="1679575"/>
              <a:ext cx="384175" cy="64770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5373688" y="2782888"/>
              <a:ext cx="0" cy="3048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endCxn id="12" idx="16"/>
            </p:cNvCxnSpPr>
            <p:nvPr/>
          </p:nvCxnSpPr>
          <p:spPr>
            <a:xfrm flipH="1">
              <a:off x="7720013" y="2060575"/>
              <a:ext cx="509587" cy="86360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5076825" y="2998788"/>
              <a:ext cx="290513" cy="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5376863" y="2998788"/>
              <a:ext cx="290512" cy="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744" name="TextBox 73"/>
            <p:cNvSpPr txBox="1">
              <a:spLocks noChangeArrowheads="1"/>
            </p:cNvSpPr>
            <p:nvPr/>
          </p:nvSpPr>
          <p:spPr bwMode="auto">
            <a:xfrm>
              <a:off x="5365750" y="2965450"/>
              <a:ext cx="3825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 baseline="-25000">
                  <a:latin typeface="Calibri" pitchFamily="34" charset="0"/>
                </a:rPr>
                <a:t>S</a:t>
              </a:r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 flipV="1">
              <a:off x="5072063" y="4143375"/>
              <a:ext cx="3295650" cy="0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076825" y="2782888"/>
              <a:ext cx="0" cy="1508125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4730750" y="2417763"/>
              <a:ext cx="2382838" cy="0"/>
            </a:xfrm>
            <a:prstGeom prst="line">
              <a:avLst/>
            </a:pr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69875" y="3721100"/>
              <a:ext cx="8786813" cy="0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69875" y="4649788"/>
              <a:ext cx="8786813" cy="0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367713" y="2971800"/>
              <a:ext cx="0" cy="1331913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751" name="TextBox 39"/>
            <p:cNvSpPr txBox="1">
              <a:spLocks noChangeArrowheads="1"/>
            </p:cNvSpPr>
            <p:nvPr/>
          </p:nvSpPr>
          <p:spPr bwMode="auto">
            <a:xfrm>
              <a:off x="5546725" y="3860800"/>
              <a:ext cx="2343150" cy="30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L</a:t>
              </a:r>
              <a:r>
                <a:rPr lang="nl-NL" sz="1400" baseline="-25000">
                  <a:latin typeface="Calibri" pitchFamily="34" charset="0"/>
                </a:rPr>
                <a:t>max</a:t>
              </a: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7134225" y="2430463"/>
              <a:ext cx="606425" cy="495300"/>
            </a:xfrm>
            <a:prstGeom prst="line">
              <a:avLst/>
            </a:prstGeom>
            <a:noFill/>
            <a:ln w="2857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73753" name="TextBox 30"/>
            <p:cNvSpPr txBox="1">
              <a:spLocks noChangeArrowheads="1"/>
            </p:cNvSpPr>
            <p:nvPr/>
          </p:nvSpPr>
          <p:spPr bwMode="auto">
            <a:xfrm>
              <a:off x="5046663" y="2967038"/>
              <a:ext cx="3825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 baseline="-25000">
                  <a:latin typeface="Calibri" pitchFamily="34" charset="0"/>
                </a:rPr>
                <a:t>S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189538" y="2435225"/>
              <a:ext cx="479425" cy="382588"/>
            </a:xfrm>
            <a:prstGeom prst="line">
              <a:avLst/>
            </a:prstGeom>
            <a:noFill/>
            <a:ln w="952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712075" y="2940050"/>
              <a:ext cx="1588" cy="32385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399338" y="2916238"/>
              <a:ext cx="0" cy="304800"/>
            </a:xfrm>
            <a:prstGeom prst="line">
              <a:avLst/>
            </a:prstGeom>
            <a:ln w="6350">
              <a:prstDash val="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757" name="TextBox 37"/>
            <p:cNvSpPr txBox="1">
              <a:spLocks noChangeArrowheads="1"/>
            </p:cNvSpPr>
            <p:nvPr/>
          </p:nvSpPr>
          <p:spPr bwMode="auto">
            <a:xfrm>
              <a:off x="7391400" y="3068638"/>
              <a:ext cx="3825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Symbol" pitchFamily="18" charset="2"/>
                </a:rPr>
                <a:t>D</a:t>
              </a:r>
              <a:r>
                <a:rPr lang="nl-NL" sz="1400" baseline="-25000">
                  <a:latin typeface="Calibri" pitchFamily="34" charset="0"/>
                </a:rPr>
                <a:t>S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7410450" y="3084513"/>
              <a:ext cx="290513" cy="0"/>
            </a:xfrm>
            <a:prstGeom prst="straightConnector1">
              <a:avLst/>
            </a:prstGeom>
            <a:ln w="9525"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5676900" y="3087688"/>
              <a:ext cx="1714500" cy="0"/>
            </a:xfrm>
            <a:prstGeom prst="straightConnector1">
              <a:avLst/>
            </a:prstGeom>
            <a:ln w="9525">
              <a:prstDash val="dash"/>
              <a:headEnd type="triangl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797675" y="2435225"/>
              <a:ext cx="600075" cy="481013"/>
            </a:xfrm>
            <a:prstGeom prst="line">
              <a:avLst/>
            </a:prstGeom>
            <a:noFill/>
            <a:ln w="9525"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087938" y="2424113"/>
              <a:ext cx="306387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376863" y="2454275"/>
              <a:ext cx="306387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5697538" y="2482850"/>
              <a:ext cx="306387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6029325" y="2513013"/>
              <a:ext cx="306388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335713" y="2513013"/>
              <a:ext cx="306387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6642100" y="2570163"/>
              <a:ext cx="306388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6945313" y="2513013"/>
              <a:ext cx="306387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768" name="TextBox 57"/>
            <p:cNvSpPr txBox="1">
              <a:spLocks noChangeArrowheads="1"/>
            </p:cNvSpPr>
            <p:nvPr/>
          </p:nvSpPr>
          <p:spPr bwMode="auto">
            <a:xfrm>
              <a:off x="7337425" y="2133600"/>
              <a:ext cx="4032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nl-NL" sz="1400">
                  <a:latin typeface="Calibri" pitchFamily="34" charset="0"/>
                </a:rPr>
                <a:t>H</a:t>
              </a:r>
              <a:endParaRPr lang="nl-NL" sz="1400" baseline="-25000">
                <a:latin typeface="Calibri" pitchFamily="34" charset="0"/>
              </a:endParaRP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 flipH="1">
              <a:off x="7251700" y="2316163"/>
              <a:ext cx="192088" cy="166687"/>
            </a:xfrm>
            <a:prstGeom prst="straightConnector1">
              <a:avLst/>
            </a:prstGeom>
            <a:ln w="9525">
              <a:headEnd type="none" w="med" len="med"/>
              <a:tailEnd type="triangl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627563" y="2316163"/>
              <a:ext cx="204787" cy="203200"/>
            </a:xfrm>
            <a:prstGeom prst="ellipse">
              <a:avLst/>
            </a:prstGeom>
            <a:noFill/>
            <a:ln w="19050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5916" y="1772816"/>
            <a:ext cx="3240360" cy="2052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46"/>
          <a:stretch/>
        </p:blipFill>
        <p:spPr bwMode="auto">
          <a:xfrm>
            <a:off x="3995936" y="1844825"/>
            <a:ext cx="963636" cy="1295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2"/>
          <a:stretch/>
        </p:blipFill>
        <p:spPr bwMode="auto">
          <a:xfrm>
            <a:off x="5089748" y="1928814"/>
            <a:ext cx="857250" cy="121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18"/>
          <a:stretch/>
        </p:blipFill>
        <p:spPr bwMode="auto">
          <a:xfrm>
            <a:off x="6005314" y="1928813"/>
            <a:ext cx="866775" cy="1211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00382" y="324898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50%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161329" y="324515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0%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241001" y="324898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137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4073</TotalTime>
  <Words>1521</Words>
  <Application>Microsoft Office PowerPoint</Application>
  <PresentationFormat>On-screen Show (4:3)</PresentationFormat>
  <Paragraphs>638</Paragraphs>
  <Slides>47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Office-thema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Erik Vastenburg</dc:creator>
  <cp:lastModifiedBy>Irene van der Zwan</cp:lastModifiedBy>
  <cp:revision>237</cp:revision>
  <dcterms:created xsi:type="dcterms:W3CDTF">2011-02-18T11:45:26Z</dcterms:created>
  <dcterms:modified xsi:type="dcterms:W3CDTF">2017-08-15T14:48:00Z</dcterms:modified>
</cp:coreProperties>
</file>